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0" r:id="rId2"/>
    <p:sldId id="339" r:id="rId3"/>
    <p:sldId id="343" r:id="rId4"/>
    <p:sldId id="347" r:id="rId5"/>
    <p:sldId id="344" r:id="rId6"/>
    <p:sldId id="345" r:id="rId7"/>
    <p:sldId id="348" r:id="rId8"/>
    <p:sldId id="349" r:id="rId9"/>
    <p:sldId id="304" r:id="rId10"/>
    <p:sldId id="305" r:id="rId11"/>
    <p:sldId id="306" r:id="rId12"/>
    <p:sldId id="307" r:id="rId13"/>
    <p:sldId id="351" r:id="rId14"/>
    <p:sldId id="338" r:id="rId15"/>
    <p:sldId id="33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JNxcW0NZj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ME" dirty="0" smtClean="0"/>
              <a:t>Образовање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ME" dirty="0" smtClean="0">
                <a:solidFill>
                  <a:srgbClr val="FF0000"/>
                </a:solidFill>
              </a:rPr>
              <a:t>Задаци:</a:t>
            </a:r>
          </a:p>
          <a:p>
            <a:r>
              <a:rPr lang="sr-Cyrl-ME" dirty="0" smtClean="0"/>
              <a:t>Прочитати у испитној (по жељи и широј литератури наведеној на крају презентације) о наведеним ставкама.</a:t>
            </a:r>
          </a:p>
          <a:p>
            <a:r>
              <a:rPr lang="sr-Cyrl-ME" dirty="0" smtClean="0"/>
              <a:t>Јавити се маилом у вези недоумица, потребних консултација.</a:t>
            </a:r>
          </a:p>
          <a:p>
            <a:r>
              <a:rPr lang="sr-Cyrl-ME" dirty="0" smtClean="0"/>
              <a:t>Размислити о теми за рад и јавити се маилом.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Укидање школа је база покрета за ослобођење човека. </a:t>
            </a:r>
          </a:p>
          <a:p>
            <a:r>
              <a:rPr lang="ru-RU" dirty="0" smtClean="0"/>
              <a:t>Алтернатива?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Развијање мрежа за систематску размену вештина које преносе људи који су њима овладали користећи их </a:t>
            </a:r>
          </a:p>
          <a:p>
            <a:pPr>
              <a:buNone/>
            </a:pPr>
            <a:r>
              <a:rPr lang="ru-RU" dirty="0" smtClean="0"/>
              <a:t>Развијање мрежа за учење (слободно формиране групе појединаца које интересује одредјени проблем).</a:t>
            </a: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Сматрао је да би укидање школа довело до успостављања бољег, слободнијег друштва.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ME" dirty="0" smtClean="0"/>
              <a:t>За вежбе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ME" dirty="0" smtClean="0"/>
              <a:t>Одгледати видео </a:t>
            </a:r>
          </a:p>
          <a:p>
            <a:r>
              <a:rPr lang="en-US" dirty="0" err="1" smtClean="0"/>
              <a:t>Zašto</a:t>
            </a:r>
            <a:r>
              <a:rPr lang="en-US" dirty="0" smtClean="0"/>
              <a:t> </a:t>
            </a:r>
            <a:r>
              <a:rPr lang="en-US" dirty="0" err="1" smtClean="0"/>
              <a:t>mrzim</a:t>
            </a:r>
            <a:r>
              <a:rPr lang="en-US" dirty="0" smtClean="0"/>
              <a:t> </a:t>
            </a:r>
            <a:r>
              <a:rPr lang="en-US" dirty="0" err="1" smtClean="0"/>
              <a:t>školu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volim</a:t>
            </a:r>
            <a:r>
              <a:rPr lang="en-US" dirty="0" smtClean="0"/>
              <a:t> </a:t>
            </a:r>
            <a:r>
              <a:rPr lang="en-US" dirty="0" err="1" smtClean="0"/>
              <a:t>obrazovanje</a:t>
            </a:r>
            <a:r>
              <a:rPr lang="sr-Cyrl-ME" dirty="0" smtClean="0"/>
              <a:t>? </a:t>
            </a:r>
            <a:r>
              <a:rPr lang="en-US" dirty="0" smtClean="0">
                <a:hlinkClick r:id="rId2"/>
              </a:rPr>
              <a:t>https://www.youtube.com/watch?v=iJNxcW0NZjg</a:t>
            </a:r>
            <a:r>
              <a:rPr lang="sr-Cyrl-ME" dirty="0" smtClean="0"/>
              <a:t> </a:t>
            </a:r>
          </a:p>
          <a:p>
            <a:r>
              <a:rPr lang="sr-Cyrl-ME" dirty="0" smtClean="0"/>
              <a:t>Јавити се маилом у циљу излагања сопственог мишљења о овоме.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ME" dirty="0" smtClean="0"/>
              <a:t>Могуће теме за есеје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Однос образовање, васпитања, социјализације</a:t>
            </a:r>
          </a:p>
          <a:p>
            <a:r>
              <a:rPr lang="ru-RU" dirty="0" smtClean="0"/>
              <a:t>Колико смо васпитљиви?</a:t>
            </a:r>
          </a:p>
          <a:p>
            <a:r>
              <a:rPr lang="ru-RU" dirty="0" smtClean="0"/>
              <a:t>Образовање – једнаке шансе, неједнак успех</a:t>
            </a:r>
          </a:p>
          <a:p>
            <a:r>
              <a:rPr lang="ru-RU" dirty="0" smtClean="0"/>
              <a:t>Укинути школу – за и против?</a:t>
            </a:r>
          </a:p>
          <a:p>
            <a:r>
              <a:rPr lang="ru-RU" dirty="0" smtClean="0"/>
              <a:t>Образовање код куће или у школи?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ME" dirty="0" smtClean="0"/>
              <a:t>Литература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ru-RU" dirty="0" smtClean="0"/>
              <a:t>Испитна: Ка социологији:</a:t>
            </a:r>
          </a:p>
          <a:p>
            <a:r>
              <a:rPr lang="ru-RU" dirty="0" smtClean="0"/>
              <a:t>Може ли образовање променити друштво?</a:t>
            </a:r>
          </a:p>
          <a:p>
            <a:r>
              <a:rPr lang="ru-RU" dirty="0" smtClean="0"/>
              <a:t>Зашто треба укинути школу?</a:t>
            </a:r>
          </a:p>
          <a:p>
            <a:r>
              <a:rPr lang="ru-RU" dirty="0" smtClean="0"/>
              <a:t>Шира:</a:t>
            </a:r>
          </a:p>
          <a:p>
            <a:r>
              <a:rPr lang="ru-RU" dirty="0" smtClean="0"/>
              <a:t>Хараламбос – Социологија: </a:t>
            </a:r>
          </a:p>
          <a:p>
            <a:r>
              <a:rPr lang="ru-RU" dirty="0" smtClean="0"/>
              <a:t>Социолошке теоријске оријентације о образовању (функционализам, марксизам, интеракционизам)</a:t>
            </a:r>
          </a:p>
          <a:p>
            <a:r>
              <a:rPr lang="ru-RU" dirty="0" smtClean="0"/>
              <a:t>Ивковић: Социологија образовања (појам образовања)</a:t>
            </a:r>
          </a:p>
          <a:p>
            <a:r>
              <a:rPr lang="ru-RU" dirty="0" smtClean="0"/>
              <a:t>Александар Нил: Слободна деца Самерхила</a:t>
            </a:r>
          </a:p>
          <a:p>
            <a:r>
              <a:rPr lang="ru-RU" dirty="0" smtClean="0"/>
              <a:t>Драган Коковић: Социологија образовања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Може ли образовање променити друштво?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ME" dirty="0" smtClean="0"/>
              <a:t>Шта карактерише однос релиије и образовања кроз историју?</a:t>
            </a:r>
          </a:p>
          <a:p>
            <a:r>
              <a:rPr lang="sr-Cyrl-ME" dirty="0" smtClean="0"/>
              <a:t>Да ли се тај однос мењао?</a:t>
            </a:r>
            <a:endParaRPr lang="en-US" dirty="0" smtClean="0"/>
          </a:p>
          <a:p>
            <a:r>
              <a:rPr lang="ru-RU" dirty="0" smtClean="0"/>
              <a:t>Шта карактерише с</a:t>
            </a:r>
            <a:r>
              <a:rPr lang="ru-RU" dirty="0" smtClean="0"/>
              <a:t>авремени </a:t>
            </a:r>
            <a:r>
              <a:rPr lang="ru-RU" dirty="0" smtClean="0"/>
              <a:t>приступ васпитању и </a:t>
            </a:r>
            <a:r>
              <a:rPr lang="ru-RU" dirty="0" smtClean="0"/>
              <a:t>образовању и зашто? </a:t>
            </a:r>
            <a:endParaRPr lang="ru-RU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ME" b="1" dirty="0" smtClean="0"/>
              <a:t>Промене не долазе из образовне сфере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latin typeface="Arial" charset="0"/>
              </a:rPr>
              <a:t>Лесли Вајт: 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latin typeface="Arial" charset="0"/>
              </a:rPr>
              <a:t>- средства за уобличавање важећих друштвених циљева (за рат, за мир, за нетолеранцију, за производњу...)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latin typeface="Arial" charset="0"/>
              </a:rPr>
              <a:t> - народ није тај који контролише своју културу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latin typeface="Arial" charset="0"/>
              </a:rPr>
              <a:t>- </a:t>
            </a:r>
            <a:r>
              <a:rPr lang="ru-RU" dirty="0" smtClean="0">
                <a:latin typeface="Arial" charset="0"/>
              </a:rPr>
              <a:t>Да ли је, према Вајту, реално очекивати да </a:t>
            </a:r>
            <a:r>
              <a:rPr lang="ru-RU" dirty="0" smtClean="0">
                <a:latin typeface="Arial" charset="0"/>
              </a:rPr>
              <a:t>В.и О. Могу споља да мењају </a:t>
            </a:r>
            <a:r>
              <a:rPr lang="ru-RU" dirty="0" smtClean="0">
                <a:latin typeface="Arial" charset="0"/>
              </a:rPr>
              <a:t>друштво?</a:t>
            </a:r>
            <a:endParaRPr lang="ru-RU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sr-Latn-CS" u="sng" dirty="0" smtClean="0">
              <a:solidFill>
                <a:srgbClr val="FF0000"/>
              </a:solidFill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sr-Latn-C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Емил Диркем: </a:t>
            </a:r>
            <a:endParaRPr lang="ru-RU" dirty="0" smtClean="0"/>
          </a:p>
          <a:p>
            <a:r>
              <a:rPr lang="ru-RU" dirty="0" smtClean="0"/>
              <a:t>Сваку генерацију је подучавала претходна и усвајала од ње знања и идеје, вредности, као што ће следећа од ње.</a:t>
            </a:r>
          </a:p>
          <a:p>
            <a:endParaRPr lang="ru-RU" dirty="0" smtClean="0"/>
          </a:p>
          <a:p>
            <a:r>
              <a:rPr lang="ru-RU" dirty="0" smtClean="0"/>
              <a:t>Какав је однос В.и </a:t>
            </a:r>
            <a:r>
              <a:rPr lang="ru-RU" dirty="0" smtClean="0"/>
              <a:t>О. </a:t>
            </a:r>
            <a:r>
              <a:rPr lang="ru-RU" dirty="0" smtClean="0"/>
              <a:t>И друштва?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Карактер школског </a:t>
            </a:r>
            <a:r>
              <a:rPr lang="ru-RU" dirty="0" smtClean="0"/>
              <a:t>система </a:t>
            </a:r>
            <a:r>
              <a:rPr lang="ru-RU" dirty="0" smtClean="0"/>
              <a:t>обликује се према карактеру </a:t>
            </a:r>
            <a:r>
              <a:rPr lang="ru-RU" dirty="0" smtClean="0"/>
              <a:t>друштва, или обрнуто?</a:t>
            </a:r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ME" b="1" dirty="0" smtClean="0"/>
              <a:t>Образовање може да мења друштво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Џон Дјуи: </a:t>
            </a:r>
          </a:p>
          <a:p>
            <a:r>
              <a:rPr lang="ru-RU" dirty="0" smtClean="0"/>
              <a:t> </a:t>
            </a:r>
            <a:r>
              <a:rPr lang="ru-RU" dirty="0" smtClean="0"/>
              <a:t>Ш</a:t>
            </a:r>
            <a:r>
              <a:rPr lang="ru-RU" dirty="0" smtClean="0"/>
              <a:t>та значи да он посматра </a:t>
            </a:r>
            <a:r>
              <a:rPr lang="ru-RU" dirty="0" smtClean="0"/>
              <a:t>школу као део индивидуализма и и као део демократског </a:t>
            </a:r>
            <a:r>
              <a:rPr lang="ru-RU" dirty="0" smtClean="0"/>
              <a:t>процеса?</a:t>
            </a:r>
            <a:endParaRPr lang="ru-RU" dirty="0" smtClean="0"/>
          </a:p>
          <a:p>
            <a:r>
              <a:rPr lang="ru-RU" dirty="0" smtClean="0"/>
              <a:t>Зашто кажемо да је инструманталиста?</a:t>
            </a:r>
          </a:p>
          <a:p>
            <a:r>
              <a:rPr lang="ru-RU" dirty="0" smtClean="0"/>
              <a:t>Шта значи : утврдити “модус живота” и њему прилагодити В.и </a:t>
            </a:r>
            <a:r>
              <a:rPr lang="ru-RU" dirty="0" smtClean="0"/>
              <a:t>О?</a:t>
            </a:r>
            <a:endParaRPr lang="ru-RU" dirty="0" smtClean="0"/>
          </a:p>
          <a:p>
            <a:r>
              <a:rPr lang="ru-RU" dirty="0" smtClean="0"/>
              <a:t>Шта значи да појединци не могу бити решење (ни наставници,нити таленти</a:t>
            </a:r>
            <a:r>
              <a:rPr lang="ru-RU" dirty="0" smtClean="0"/>
              <a:t>)?</a:t>
            </a:r>
            <a:endParaRPr lang="ru-RU" dirty="0" smtClean="0"/>
          </a:p>
          <a:p>
            <a:r>
              <a:rPr lang="ru-RU" dirty="0" smtClean="0"/>
              <a:t>Који је његов став о специјалистичком </a:t>
            </a:r>
            <a:r>
              <a:rPr lang="ru-RU" dirty="0" smtClean="0"/>
              <a:t>и </a:t>
            </a:r>
            <a:r>
              <a:rPr lang="ru-RU" dirty="0" smtClean="0"/>
              <a:t>општем образовању </a:t>
            </a:r>
            <a:r>
              <a:rPr lang="ru-RU" dirty="0" smtClean="0"/>
              <a:t>као </a:t>
            </a:r>
            <a:r>
              <a:rPr lang="ru-RU" dirty="0" smtClean="0"/>
              <a:t>начинима </a:t>
            </a:r>
            <a:r>
              <a:rPr lang="ru-RU" dirty="0" smtClean="0"/>
              <a:t>за зарађивање за </a:t>
            </a:r>
            <a:r>
              <a:rPr lang="ru-RU" dirty="0" smtClean="0"/>
              <a:t>живот?</a:t>
            </a:r>
            <a:endParaRPr lang="ru-R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Теорија “људских ресурса” </a:t>
            </a:r>
          </a:p>
          <a:p>
            <a:r>
              <a:rPr lang="ru-RU" dirty="0" smtClean="0"/>
              <a:t>Образовањем </a:t>
            </a:r>
            <a:r>
              <a:rPr lang="ru-RU" dirty="0" smtClean="0"/>
              <a:t>до економског и друштвеног прогреса: како?</a:t>
            </a:r>
          </a:p>
          <a:p>
            <a:r>
              <a:rPr lang="ru-RU" dirty="0" smtClean="0"/>
              <a:t>Да ли треба </a:t>
            </a:r>
            <a:r>
              <a:rPr lang="ru-RU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дирати у суштину друштвених односа који узрокују неједнакости?</a:t>
            </a:r>
          </a:p>
          <a:p>
            <a:endParaRPr lang="ru-R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ME" b="1" dirty="0" smtClean="0"/>
              <a:t>О. Репродукује друштвене односе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sr-Latn-C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</a:t>
            </a:r>
            <a:r>
              <a:rPr lang="sr-Cyrl-ME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Л</a:t>
            </a:r>
            <a:r>
              <a:rPr lang="sr-Cyrl-ME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уј </a:t>
            </a:r>
            <a:r>
              <a:rPr lang="sr-Cyrl-ME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Алтисер: </a:t>
            </a:r>
          </a:p>
          <a:p>
            <a:pPr>
              <a:buFont typeface="Wingdings" pitchFamily="2" charset="2"/>
              <a:buNone/>
            </a:pPr>
            <a:r>
              <a:rPr lang="sr-Cyrl-ME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Зашто О</a:t>
            </a:r>
            <a:r>
              <a:rPr lang="sr-Cyrl-ME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 не преображава </a:t>
            </a:r>
            <a:r>
              <a:rPr lang="sr-Cyrl-ME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друштво?</a:t>
            </a:r>
            <a:endParaRPr lang="sr-Cyrl-ME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sr-Cyrl-ME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Која је функција школе у датом друштву?</a:t>
            </a:r>
          </a:p>
          <a:p>
            <a:pPr>
              <a:buFont typeface="Wingdings" pitchFamily="2" charset="2"/>
              <a:buNone/>
            </a:pPr>
            <a:endParaRPr lang="sr-Cyrl-ME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sr-Cyrl-ME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Пјер Бурдије:</a:t>
            </a:r>
          </a:p>
          <a:p>
            <a:pPr>
              <a:buFont typeface="Wingdings" pitchFamily="2" charset="2"/>
              <a:buNone/>
            </a:pPr>
            <a:r>
              <a:rPr lang="sr-Cyrl-ME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Шта значи: ”Репродукција </a:t>
            </a:r>
            <a:r>
              <a:rPr lang="sr-Cyrl-ME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у образовању, друштву и култури</a:t>
            </a:r>
            <a:r>
              <a:rPr lang="sr-Cyrl-ME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”?</a:t>
            </a:r>
            <a:endParaRPr lang="sr-Cyrl-ME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ME" dirty="0" smtClean="0"/>
              <a:t>Криза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Почетак 1980. – св. криза, смањење пара за образовање.</a:t>
            </a:r>
          </a:p>
          <a:p>
            <a:r>
              <a:rPr lang="ru-RU" dirty="0" smtClean="0"/>
              <a:t>Ново залагање за социјални преображај друштва.</a:t>
            </a:r>
          </a:p>
          <a:p>
            <a:r>
              <a:rPr lang="ru-RU" dirty="0" smtClean="0"/>
              <a:t>Смена приступа; економија као примарна област за мењање, а не О.</a:t>
            </a:r>
          </a:p>
          <a:p>
            <a:r>
              <a:rPr lang="ru-RU" dirty="0" smtClean="0"/>
              <a:t>Како се ово одражава на однос друштва и образовања?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Иван Иљич (</a:t>
            </a:r>
            <a:r>
              <a:rPr lang="ru-RU" b="1" dirty="0" smtClean="0"/>
              <a:t>Доле школе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 rtlCol="0">
            <a:normAutofit lnSpcReduction="10000"/>
          </a:bodyPr>
          <a:lstStyle/>
          <a:p>
            <a:r>
              <a:rPr lang="ru-RU" dirty="0" smtClean="0"/>
              <a:t>Разликује учење вештина од </a:t>
            </a:r>
            <a:r>
              <a:rPr lang="ru-RU" dirty="0" smtClean="0"/>
              <a:t>образовања, које би требало да буде ослобађајући доживљај – креативан, истраживачки подухват, да подстиче иницијативу и самостално расуђивање, развија способности личности.</a:t>
            </a:r>
            <a:endParaRPr lang="ru-RU" dirty="0" smtClean="0"/>
          </a:p>
          <a:p>
            <a:r>
              <a:rPr lang="ru-RU" dirty="0" smtClean="0"/>
              <a:t>Школе: репресивне институције, заглупљујуће, гуше креативност и машту, намећући правила режима стварају ауторитарне личности, покорне, конформисте, лаке за манипулацију.</a:t>
            </a:r>
          </a:p>
          <a:p>
            <a:r>
              <a:rPr lang="ru-RU" dirty="0" smtClean="0"/>
              <a:t>Школе сукцесивно врше селекцију ‘најподобнијих’ кандидата за сваки наредни ниво обазовања.</a:t>
            </a:r>
          </a:p>
          <a:p>
            <a:endParaRPr lang="ru-RU" dirty="0" smtClean="0"/>
          </a:p>
          <a:p>
            <a:endParaRPr lang="sr-Latn-C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567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Образовање</vt:lpstr>
      <vt:lpstr>Може ли образовање променити друштво?</vt:lpstr>
      <vt:lpstr>Промене не долазе из образовне сфере</vt:lpstr>
      <vt:lpstr>Slide 4</vt:lpstr>
      <vt:lpstr>Образовање може да мења друштво</vt:lpstr>
      <vt:lpstr>Slide 6</vt:lpstr>
      <vt:lpstr>О. Репродукује друштвене односе</vt:lpstr>
      <vt:lpstr>Криза</vt:lpstr>
      <vt:lpstr>  Иван Иљич (Доле школе)  </vt:lpstr>
      <vt:lpstr>Slide 10</vt:lpstr>
      <vt:lpstr>Slide 11</vt:lpstr>
      <vt:lpstr>Slide 12</vt:lpstr>
      <vt:lpstr>За вежбе</vt:lpstr>
      <vt:lpstr>Могуће теме за есеје</vt:lpstr>
      <vt:lpstr>Литература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Sociologija obrazovanja</dc:title>
  <dc:creator>D</dc:creator>
  <cp:lastModifiedBy>Dmitras</cp:lastModifiedBy>
  <cp:revision>20</cp:revision>
  <dcterms:created xsi:type="dcterms:W3CDTF">2006-08-16T00:00:00Z</dcterms:created>
  <dcterms:modified xsi:type="dcterms:W3CDTF">2020-11-24T09:06:39Z</dcterms:modified>
</cp:coreProperties>
</file>