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56" r:id="rId3"/>
    <p:sldId id="257" r:id="rId4"/>
    <p:sldId id="299" r:id="rId5"/>
    <p:sldId id="262" r:id="rId6"/>
    <p:sldId id="272" r:id="rId7"/>
    <p:sldId id="274" r:id="rId8"/>
    <p:sldId id="265" r:id="rId9"/>
    <p:sldId id="267" r:id="rId10"/>
    <p:sldId id="266" r:id="rId11"/>
    <p:sldId id="269" r:id="rId12"/>
    <p:sldId id="270" r:id="rId13"/>
    <p:sldId id="271" r:id="rId14"/>
    <p:sldId id="260" r:id="rId15"/>
    <p:sldId id="276" r:id="rId16"/>
    <p:sldId id="277" r:id="rId17"/>
    <p:sldId id="278" r:id="rId18"/>
    <p:sldId id="275" r:id="rId19"/>
    <p:sldId id="290" r:id="rId20"/>
    <p:sldId id="263" r:id="rId21"/>
    <p:sldId id="298" r:id="rId22"/>
    <p:sldId id="26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Kultura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Vodič kroz ispitna pitanja. Zadaci.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Po čemu se l</a:t>
            </a:r>
            <a:r>
              <a:rPr lang="sr-Latn-CS" dirty="0" smtClean="0"/>
              <a:t>epa </a:t>
            </a:r>
            <a:r>
              <a:rPr lang="sr-Latn-CS" dirty="0" smtClean="0"/>
              <a:t>umetnost </a:t>
            </a:r>
            <a:r>
              <a:rPr lang="sr-Latn-CS" dirty="0" smtClean="0"/>
              <a:t>razlikuje od folklorne?</a:t>
            </a:r>
            <a:endParaRPr lang="sr-Latn-CS" dirty="0" smtClean="0"/>
          </a:p>
          <a:p>
            <a:r>
              <a:rPr lang="sr-Latn-CS" dirty="0" smtClean="0"/>
              <a:t>Zašto kažemo da u</a:t>
            </a:r>
            <a:r>
              <a:rPr lang="sr-Latn-CS" dirty="0" smtClean="0"/>
              <a:t>metnik </a:t>
            </a:r>
            <a:r>
              <a:rPr lang="sr-Latn-CS" dirty="0" smtClean="0"/>
              <a:t>stvara kroz čin </a:t>
            </a:r>
            <a:r>
              <a:rPr lang="sr-Latn-CS" dirty="0" smtClean="0"/>
              <a:t>slobode?</a:t>
            </a:r>
            <a:endParaRPr lang="sr-Latn-C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Zašto </a:t>
            </a:r>
            <a:r>
              <a:rPr lang="sr-Latn-CS" dirty="0" smtClean="0"/>
              <a:t>je lepu umetnost teže razumeti na prvi pogled ili </a:t>
            </a:r>
            <a:r>
              <a:rPr lang="sr-Latn-CS" dirty="0" smtClean="0"/>
              <a:t>slušanje?</a:t>
            </a:r>
            <a:endParaRPr lang="sr-Latn-CS" dirty="0" smtClean="0"/>
          </a:p>
          <a:p>
            <a:r>
              <a:rPr lang="sr-Latn-CS" dirty="0" smtClean="0"/>
              <a:t>Za’to </a:t>
            </a:r>
            <a:r>
              <a:rPr lang="sr-Latn-CS" dirty="0" smtClean="0"/>
              <a:t>se kaže da ona podrazumeva spremnost da se uči od </a:t>
            </a:r>
            <a:r>
              <a:rPr lang="sr-Latn-CS" dirty="0" smtClean="0"/>
              <a:t>umetnosti?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Umetnost za masovnu publiku</a:t>
            </a:r>
          </a:p>
          <a:p>
            <a:r>
              <a:rPr lang="sr-Latn-CS" dirty="0" smtClean="0"/>
              <a:t>Šta je omogućilo njenu </a:t>
            </a:r>
            <a:r>
              <a:rPr lang="sr-Latn-CS" dirty="0" smtClean="0"/>
              <a:t>pojavu?</a:t>
            </a:r>
            <a:endParaRPr lang="sr-Latn-CS" dirty="0" smtClean="0"/>
          </a:p>
          <a:p>
            <a:r>
              <a:rPr lang="sr-Latn-CS" dirty="0" smtClean="0"/>
              <a:t>Šta je njen c</a:t>
            </a:r>
            <a:r>
              <a:rPr lang="sr-Latn-CS" dirty="0" smtClean="0"/>
              <a:t>ilj?</a:t>
            </a:r>
            <a:endParaRPr lang="sr-Latn-CS" dirty="0" smtClean="0"/>
          </a:p>
          <a:p>
            <a:r>
              <a:rPr lang="sr-Latn-CS" dirty="0" smtClean="0"/>
              <a:t>Njena osnovna k</a:t>
            </a:r>
            <a:r>
              <a:rPr lang="sr-Latn-CS" dirty="0" smtClean="0"/>
              <a:t>arakteristika? </a:t>
            </a:r>
            <a:endParaRPr lang="sr-Latn-CS" dirty="0" smtClean="0"/>
          </a:p>
          <a:p>
            <a:r>
              <a:rPr lang="sr-Latn-CS" dirty="0" smtClean="0"/>
              <a:t>Zašto</a:t>
            </a:r>
            <a:r>
              <a:rPr lang="sr-Latn-CS" dirty="0" smtClean="0"/>
              <a:t>?</a:t>
            </a:r>
          </a:p>
          <a:p>
            <a:r>
              <a:rPr lang="sr-Latn-CS" dirty="0" smtClean="0"/>
              <a:t>Zašto kažemo da se masovna umetnost – konzumira?</a:t>
            </a:r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Zašto kažemo da </a:t>
            </a:r>
            <a:r>
              <a:rPr lang="sr-Latn-CS" dirty="0" smtClean="0"/>
              <a:t>je “ekpresna</a:t>
            </a:r>
            <a:r>
              <a:rPr lang="sr-Latn-CS" dirty="0" smtClean="0"/>
              <a:t>”?</a:t>
            </a:r>
            <a:endParaRPr lang="sr-Latn-CS" dirty="0" smtClean="0"/>
          </a:p>
          <a:p>
            <a:r>
              <a:rPr lang="sr-Latn-CS" dirty="0" smtClean="0"/>
              <a:t>Može li l</a:t>
            </a:r>
            <a:r>
              <a:rPr lang="sr-Latn-CS" dirty="0" smtClean="0"/>
              <a:t>epa </a:t>
            </a:r>
            <a:r>
              <a:rPr lang="sr-Latn-CS" dirty="0" smtClean="0"/>
              <a:t>umetnost </a:t>
            </a:r>
            <a:r>
              <a:rPr lang="sr-Latn-CS" dirty="0" smtClean="0"/>
              <a:t>da </a:t>
            </a:r>
            <a:r>
              <a:rPr lang="sr-Latn-CS" dirty="0" smtClean="0"/>
              <a:t>bude </a:t>
            </a:r>
            <a:r>
              <a:rPr lang="sr-Latn-CS" dirty="0" smtClean="0"/>
              <a:t>ekpresna?</a:t>
            </a:r>
            <a:endParaRPr lang="sr-Latn-CS" dirty="0" smtClean="0"/>
          </a:p>
          <a:p>
            <a:endParaRPr lang="sr-Latn-C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>
            <a:normAutofit fontScale="90000"/>
          </a:bodyPr>
          <a:lstStyle/>
          <a:p>
            <a:r>
              <a:rPr lang="sr-Latn-CS" sz="3600" dirty="0" smtClean="0">
                <a:solidFill>
                  <a:srgbClr val="000000"/>
                </a:solidFill>
                <a:effectLst/>
                <a:latin typeface="Arial" charset="0"/>
              </a:rPr>
              <a:t>KIČ </a:t>
            </a:r>
            <a:r>
              <a:rPr lang="sr-Latn-CS" sz="3600" dirty="0">
                <a:solidFill>
                  <a:srgbClr val="000000"/>
                </a:solidFill>
                <a:effectLst/>
                <a:latin typeface="Arial" charset="0"/>
              </a:rPr>
              <a:t>I AVANGARDA</a:t>
            </a:r>
            <a:r>
              <a:rPr lang="sr-Latn-CS" sz="4000" dirty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sr-Latn-CS" sz="2800" b="0" dirty="0">
                <a:solidFill>
                  <a:srgbClr val="000000"/>
                </a:solidFill>
                <a:effectLst/>
                <a:latin typeface="Arial" charset="0"/>
              </a:rPr>
              <a:t>(152-153)</a:t>
            </a:r>
            <a:endParaRPr lang="en-US" sz="2800" b="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>
            <a:normAutofit/>
          </a:bodyPr>
          <a:lstStyle/>
          <a:p>
            <a:pPr marL="174625" indent="-174625"/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Uživanje 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i estetika-  Aristip: teorija hedonije – užici niže vrste, čulni.</a:t>
            </a:r>
          </a:p>
          <a:p>
            <a:pPr marL="174625" indent="-174625"/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Epikur: teorija ataraksije – Uzvišeno blaženstvo ume i duha donosi užitak.</a:t>
            </a:r>
          </a:p>
          <a:p>
            <a:pPr marL="174625" indent="-174625"/>
            <a:endParaRPr lang="sr-Latn-CS" sz="28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/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Razlika izmedju m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asovne </a:t>
            </a:r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i 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elitne kulture.</a:t>
            </a:r>
            <a:endParaRPr lang="en-US" sz="2800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>
              <a:buNone/>
            </a:pPr>
            <a:endParaRPr lang="sr-Latn-CS" sz="28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/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Kič – šund. 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Kako nastaje termin i šta je značio prvobitno?</a:t>
            </a:r>
            <a:endParaRPr lang="sr-Latn-CS" sz="2800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/>
            <a:endParaRPr lang="sr-Latn-CS" sz="2800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/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Kako 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etički i estetički razgraničavamo šund od umetnosti?</a:t>
            </a:r>
            <a:endParaRPr lang="sr-Latn-CS" sz="28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>
              <a:buNone/>
            </a:pPr>
            <a:endParaRPr lang="sr-Latn-CS" sz="2800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/>
            <a:endParaRPr lang="en-US" sz="28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Šta je a</a:t>
            </a:r>
            <a:r>
              <a:rPr lang="sr-Latn-CS" dirty="0" smtClean="0"/>
              <a:t>ntropološki </a:t>
            </a:r>
            <a:r>
              <a:rPr lang="sr-Latn-CS" dirty="0" smtClean="0"/>
              <a:t>izvor </a:t>
            </a:r>
            <a:r>
              <a:rPr lang="sr-Latn-CS" dirty="0" smtClean="0"/>
              <a:t>kiča?</a:t>
            </a:r>
            <a:endParaRPr lang="sr-Latn-CS" dirty="0" smtClean="0"/>
          </a:p>
          <a:p>
            <a:r>
              <a:rPr lang="sr-Latn-CS" dirty="0" smtClean="0"/>
              <a:t>Da </a:t>
            </a:r>
            <a:r>
              <a:rPr lang="sr-Latn-CS" dirty="0" smtClean="0"/>
              <a:t>li kič industrija stvara </a:t>
            </a:r>
            <a:r>
              <a:rPr lang="sr-Latn-CS" dirty="0" smtClean="0"/>
              <a:t>kičliju, ili obratno?</a:t>
            </a:r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Osobine kiča:</a:t>
            </a:r>
          </a:p>
          <a:p>
            <a:r>
              <a:rPr lang="sr-Latn-CS" dirty="0" smtClean="0"/>
              <a:t>“Lepljivost”, čulnost</a:t>
            </a:r>
          </a:p>
          <a:p>
            <a:r>
              <a:rPr lang="sr-Latn-CS" dirty="0" smtClean="0"/>
              <a:t>Penetrantnost</a:t>
            </a:r>
          </a:p>
          <a:p>
            <a:r>
              <a:rPr lang="sr-Latn-CS" dirty="0" smtClean="0"/>
              <a:t>Topljivost, sladunjavost</a:t>
            </a:r>
          </a:p>
          <a:p>
            <a:r>
              <a:rPr lang="sr-Latn-CS" dirty="0" smtClean="0"/>
              <a:t>Lažnost, neiskrenost </a:t>
            </a:r>
            <a:endParaRPr lang="sr-Latn-CS" dirty="0" smtClean="0"/>
          </a:p>
          <a:p>
            <a:r>
              <a:rPr lang="sr-Latn-CS" dirty="0" smtClean="0"/>
              <a:t>Objasniti ih.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Da li kič tehnički neuspela umetnost?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4625" indent="-174625"/>
            <a:r>
              <a:rPr lang="sr-Latn-CS" dirty="0" smtClean="0">
                <a:solidFill>
                  <a:srgbClr val="000000"/>
                </a:solidFill>
                <a:latin typeface="Arial" charset="0"/>
              </a:rPr>
              <a:t>Avangarda</a:t>
            </a:r>
            <a:r>
              <a:rPr lang="sr-Latn-RS" dirty="0" smtClean="0">
                <a:solidFill>
                  <a:srgbClr val="000000"/>
                </a:solidFill>
                <a:latin typeface="Arial" charset="0"/>
              </a:rPr>
              <a:t>. Objasniti karakteristike ove umetnosti.</a:t>
            </a:r>
            <a:endParaRPr lang="sr-Latn-C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sr-Latn-CS" dirty="0" smtClean="0"/>
              <a:t>Avangarda/Kič: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990601"/>
          <a:ext cx="85344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664916">
                <a:tc>
                  <a:txBody>
                    <a:bodyPr/>
                    <a:lstStyle/>
                    <a:p>
                      <a:r>
                        <a:rPr lang="sr-Latn-CS" dirty="0" smtClean="0"/>
                        <a:t>Osmišljavanje života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Ispunjavanje života beznačajnim iluzijama</a:t>
                      </a:r>
                      <a:endParaRPr lang="en-US" dirty="0"/>
                    </a:p>
                  </a:txBody>
                  <a:tcPr/>
                </a:tc>
              </a:tr>
              <a:tr h="949880">
                <a:tc>
                  <a:txBody>
                    <a:bodyPr/>
                    <a:lstStyle/>
                    <a:p>
                      <a:r>
                        <a:rPr lang="sr-Latn-CS" dirty="0" smtClean="0"/>
                        <a:t>Postavlja visoke ciljeve: pomeranje egzistencije ka sadržajnijem, bolje, huimanijem, savršenijem...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Ne postavlja ciljeve, izbegava napore</a:t>
                      </a:r>
                      <a:endParaRPr lang="en-US" dirty="0"/>
                    </a:p>
                  </a:txBody>
                  <a:tcPr/>
                </a:tc>
              </a:tr>
              <a:tr h="385229">
                <a:tc>
                  <a:txBody>
                    <a:bodyPr/>
                    <a:lstStyle/>
                    <a:p>
                      <a:r>
                        <a:rPr lang="sr-Latn-CS" dirty="0" smtClean="0"/>
                        <a:t>Obeležje elitne kulture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Obeležje</a:t>
                      </a:r>
                      <a:r>
                        <a:rPr lang="sr-Latn-CS" baseline="0" dirty="0" smtClean="0"/>
                        <a:t> masovne kulture</a:t>
                      </a:r>
                      <a:endParaRPr lang="en-US" dirty="0"/>
                    </a:p>
                  </a:txBody>
                  <a:tcPr/>
                </a:tc>
              </a:tr>
              <a:tr h="949880">
                <a:tc>
                  <a:txBody>
                    <a:bodyPr/>
                    <a:lstStyle/>
                    <a:p>
                      <a:r>
                        <a:rPr lang="sr-Latn-CS" dirty="0" smtClean="0"/>
                        <a:t>Duhovna lepota, upućuje na bolji svet od ovoga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Vulgarnost, osrednjost,</a:t>
                      </a:r>
                      <a:r>
                        <a:rPr lang="sr-Latn-CS" baseline="0" dirty="0" smtClean="0"/>
                        <a:t> konformizam, preterivanje, manihejstvo (ružno još ružnije, lepo još lepše..)</a:t>
                      </a:r>
                      <a:endParaRPr lang="en-US" dirty="0"/>
                    </a:p>
                  </a:txBody>
                  <a:tcPr/>
                </a:tc>
              </a:tr>
              <a:tr h="385229">
                <a:tc>
                  <a:txBody>
                    <a:bodyPr/>
                    <a:lstStyle/>
                    <a:p>
                      <a:r>
                        <a:rPr lang="sr-Latn-CS" dirty="0" smtClean="0"/>
                        <a:t>Teži savršenstvu, transcendira</a:t>
                      </a:r>
                      <a:r>
                        <a:rPr lang="sr-Latn-CS" baseline="0" dirty="0" smtClean="0"/>
                        <a:t> realnost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Dopadljiv, samodovoljan</a:t>
                      </a:r>
                      <a:endParaRPr lang="en-US" dirty="0"/>
                    </a:p>
                  </a:txBody>
                  <a:tcPr/>
                </a:tc>
              </a:tr>
              <a:tr h="949880">
                <a:tc>
                  <a:txBody>
                    <a:bodyPr/>
                    <a:lstStyle/>
                    <a:p>
                      <a:r>
                        <a:rPr lang="sr-Latn-CS" dirty="0" smtClean="0"/>
                        <a:t>Nadilazi perceptivno, izaziva na saznavanje, razmišljanje,</a:t>
                      </a:r>
                      <a:r>
                        <a:rPr lang="sr-Latn-CS" baseline="0" dirty="0" smtClean="0"/>
                        <a:t> traganje za odgovorima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Čulno, banalno – izaziva površna osećanja, lišena duhovne i intelekstualne obrade</a:t>
                      </a:r>
                      <a:endParaRPr lang="en-US" dirty="0"/>
                    </a:p>
                  </a:txBody>
                  <a:tcPr/>
                </a:tc>
              </a:tr>
              <a:tr h="385229">
                <a:tc>
                  <a:txBody>
                    <a:bodyPr/>
                    <a:lstStyle/>
                    <a:p>
                      <a:r>
                        <a:rPr lang="sr-Latn-CS" dirty="0" smtClean="0"/>
                        <a:t>Umetnikova</a:t>
                      </a:r>
                      <a:r>
                        <a:rPr lang="sr-Latn-CS" baseline="0" dirty="0" smtClean="0"/>
                        <a:t> ekspresija, autentično delo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Profitiranje, pojednostavljivanje,  </a:t>
                      </a:r>
                      <a:endParaRPr lang="en-US" dirty="0"/>
                    </a:p>
                  </a:txBody>
                  <a:tcPr/>
                </a:tc>
              </a:tr>
              <a:tr h="11971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dirty="0" smtClean="0"/>
                        <a:t>Zanimljivost</a:t>
                      </a:r>
                    </a:p>
                    <a:p>
                      <a:r>
                        <a:rPr lang="sr-Latn-CS" dirty="0" smtClean="0"/>
                        <a:t>Svet predstavlja kao nedovoljno dobar i promenljiv, podstiče</a:t>
                      </a:r>
                      <a:r>
                        <a:rPr lang="sr-Latn-CS" baseline="0" dirty="0" smtClean="0"/>
                        <a:t> na stvaralački odnos.</a:t>
                      </a:r>
                    </a:p>
                    <a:p>
                      <a:r>
                        <a:rPr lang="sr-Latn-CS" baseline="0" dirty="0" smtClean="0"/>
                        <a:t>Smisao života: stvaranje.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Zabavnost</a:t>
                      </a:r>
                    </a:p>
                    <a:p>
                      <a:r>
                        <a:rPr lang="sr-Latn-CS" dirty="0" smtClean="0"/>
                        <a:t>Svet predstavlja kao fakat, dovršen.</a:t>
                      </a:r>
                    </a:p>
                    <a:p>
                      <a:r>
                        <a:rPr lang="sr-Latn-CS" dirty="0" smtClean="0"/>
                        <a:t>Uljuljkuje u samozaborav.</a:t>
                      </a:r>
                    </a:p>
                    <a:p>
                      <a:r>
                        <a:rPr lang="sr-Latn-CS" dirty="0" smtClean="0"/>
                        <a:t>Pasivizuje:</a:t>
                      </a:r>
                      <a:r>
                        <a:rPr lang="sr-Latn-CS" baseline="0" dirty="0" smtClean="0"/>
                        <a:t> smisao – prilagodjavanje.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r>
              <a:rPr lang="sr-Latn-CS" sz="3600" dirty="0" smtClean="0">
                <a:solidFill>
                  <a:srgbClr val="080808"/>
                </a:solidFill>
                <a:effectLst/>
                <a:latin typeface="Arial" charset="0"/>
              </a:rPr>
              <a:t>Pojam </a:t>
            </a:r>
            <a:r>
              <a:rPr lang="sr-Latn-CS" sz="3600" dirty="0">
                <a:solidFill>
                  <a:srgbClr val="080808"/>
                </a:solidFill>
                <a:effectLst/>
                <a:latin typeface="Arial" charset="0"/>
              </a:rPr>
              <a:t>kulture i </a:t>
            </a:r>
            <a:r>
              <a:rPr lang="sr-Latn-CS" sz="3600" b="0" dirty="0">
                <a:solidFill>
                  <a:srgbClr val="080808"/>
                </a:solidFill>
                <a:effectLst/>
                <a:latin typeface="Arial" charset="0"/>
              </a:rPr>
              <a:t>civilizacije</a:t>
            </a:r>
            <a:r>
              <a:rPr lang="sr-Latn-CS" sz="3600" dirty="0">
                <a:solidFill>
                  <a:srgbClr val="080808"/>
                </a:solidFill>
                <a:effectLst/>
                <a:latin typeface="Arial" charset="0"/>
              </a:rPr>
              <a:t> </a:t>
            </a:r>
            <a:r>
              <a:rPr lang="sr-Latn-CS" sz="2000" dirty="0">
                <a:solidFill>
                  <a:srgbClr val="080808"/>
                </a:solidFill>
                <a:effectLst/>
                <a:latin typeface="Arial" charset="0"/>
              </a:rPr>
              <a:t>(118)</a:t>
            </a:r>
            <a:endParaRPr lang="en-US" sz="2000" dirty="0">
              <a:solidFill>
                <a:srgbClr val="080808"/>
              </a:solidFill>
              <a:effectLst/>
              <a:latin typeface="Arial" charset="0"/>
            </a:endParaRP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6880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r-Latn-CS" sz="2600" i="1" dirty="0" smtClean="0">
                <a:solidFill>
                  <a:srgbClr val="000000"/>
                </a:solidFill>
                <a:effectLst/>
                <a:latin typeface="Arial" charset="0"/>
              </a:rPr>
              <a:t>Cultus</a:t>
            </a:r>
            <a:r>
              <a:rPr lang="sr-Latn-CS" sz="2600" dirty="0" smtClean="0">
                <a:solidFill>
                  <a:srgbClr val="000000"/>
                </a:solidFill>
                <a:effectLst/>
                <a:latin typeface="Arial" charset="0"/>
              </a:rPr>
              <a:t>; </a:t>
            </a:r>
            <a:r>
              <a:rPr lang="sr-Latn-CS" sz="2600" i="1" dirty="0" smtClean="0">
                <a:solidFill>
                  <a:srgbClr val="000000"/>
                </a:solidFill>
                <a:effectLst/>
                <a:latin typeface="Arial" charset="0"/>
              </a:rPr>
              <a:t>Colere</a:t>
            </a:r>
            <a:r>
              <a:rPr lang="sr-Latn-CS" sz="2600" dirty="0" smtClean="0">
                <a:solidFill>
                  <a:srgbClr val="000000"/>
                </a:solidFill>
                <a:effectLst/>
                <a:latin typeface="Arial" charset="0"/>
              </a:rPr>
              <a:t>; </a:t>
            </a:r>
            <a:r>
              <a:rPr lang="sr-Latn-CS" sz="2600" i="1" dirty="0">
                <a:solidFill>
                  <a:srgbClr val="000000"/>
                </a:solidFill>
                <a:effectLst/>
                <a:latin typeface="Arial" charset="0"/>
              </a:rPr>
              <a:t>Cultura</a:t>
            </a:r>
            <a:r>
              <a:rPr lang="sr-Latn-CS" sz="2600" dirty="0">
                <a:solidFill>
                  <a:srgbClr val="000000"/>
                </a:solidFill>
                <a:effectLst/>
                <a:latin typeface="Arial" charset="0"/>
              </a:rPr>
              <a:t> – </a:t>
            </a:r>
            <a:r>
              <a:rPr lang="sr-Latn-CS" sz="2600" dirty="0" smtClean="0">
                <a:solidFill>
                  <a:srgbClr val="000000"/>
                </a:solidFill>
                <a:effectLst/>
                <a:latin typeface="Arial" charset="0"/>
              </a:rPr>
              <a:t>objasniti pojmove.</a:t>
            </a:r>
            <a:endParaRPr lang="sr-Latn-CS" sz="2600" dirty="0">
              <a:solidFill>
                <a:srgbClr val="000000"/>
              </a:solidFill>
              <a:effectLst/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sr-Latn-CS" sz="2600" dirty="0" smtClean="0">
                <a:solidFill>
                  <a:srgbClr val="000000"/>
                </a:solidFill>
                <a:effectLst/>
                <a:latin typeface="Arial" charset="0"/>
              </a:rPr>
              <a:t>Objasniti promenu značenja termina “kultura” od “kulture </a:t>
            </a:r>
            <a:r>
              <a:rPr lang="sr-Latn-CS" sz="2600" dirty="0">
                <a:solidFill>
                  <a:srgbClr val="000000"/>
                </a:solidFill>
                <a:effectLst/>
                <a:latin typeface="Arial" charset="0"/>
              </a:rPr>
              <a:t>zemlje” </a:t>
            </a:r>
            <a:r>
              <a:rPr lang="sr-Latn-CS" sz="2600" dirty="0" smtClean="0">
                <a:solidFill>
                  <a:srgbClr val="000000"/>
                </a:solidFill>
                <a:effectLst/>
                <a:latin typeface="Arial" charset="0"/>
              </a:rPr>
              <a:t>do </a:t>
            </a:r>
            <a:r>
              <a:rPr lang="sr-Latn-CS" sz="2600" dirty="0">
                <a:solidFill>
                  <a:srgbClr val="000000"/>
                </a:solidFill>
                <a:effectLst/>
                <a:latin typeface="Arial" charset="0"/>
              </a:rPr>
              <a:t>“kultura duha</a:t>
            </a:r>
            <a:r>
              <a:rPr lang="sr-Latn-CS" sz="2600" dirty="0" smtClean="0">
                <a:solidFill>
                  <a:srgbClr val="000000"/>
                </a:solidFill>
                <a:effectLst/>
                <a:latin typeface="Arial" charset="0"/>
              </a:rPr>
              <a:t>”.</a:t>
            </a:r>
          </a:p>
          <a:p>
            <a:pPr>
              <a:buFont typeface="Wingdings" pitchFamily="2" charset="2"/>
              <a:buNone/>
            </a:pPr>
            <a:endParaRPr lang="sr-Latn-CS" sz="2600" dirty="0">
              <a:solidFill>
                <a:srgbClr val="000000"/>
              </a:solidFill>
              <a:effectLst/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sr-Latn-CS" sz="2600" i="1" dirty="0">
                <a:solidFill>
                  <a:srgbClr val="000000"/>
                </a:solidFill>
                <a:effectLst/>
                <a:latin typeface="Arial" charset="0"/>
              </a:rPr>
              <a:t>Animi culti</a:t>
            </a:r>
            <a:r>
              <a:rPr lang="sr-Latn-CS" sz="2600" dirty="0">
                <a:solidFill>
                  <a:srgbClr val="000000"/>
                </a:solidFill>
                <a:effectLst/>
                <a:latin typeface="Arial" charset="0"/>
              </a:rPr>
              <a:t>, </a:t>
            </a:r>
            <a:r>
              <a:rPr lang="sr-Latn-CS" sz="2600" i="1" dirty="0">
                <a:solidFill>
                  <a:srgbClr val="000000"/>
                </a:solidFill>
                <a:effectLst/>
                <a:latin typeface="Arial" charset="0"/>
              </a:rPr>
              <a:t>cultura animi</a:t>
            </a:r>
            <a:r>
              <a:rPr lang="sr-Latn-CS" sz="2600" dirty="0">
                <a:solidFill>
                  <a:srgbClr val="000000"/>
                </a:solidFill>
                <a:effectLst/>
                <a:latin typeface="Arial" charset="0"/>
              </a:rPr>
              <a:t>, </a:t>
            </a:r>
            <a:r>
              <a:rPr lang="sr-Latn-CS" sz="2600" i="1" dirty="0">
                <a:solidFill>
                  <a:srgbClr val="000000"/>
                </a:solidFill>
                <a:effectLst/>
                <a:latin typeface="Arial" charset="0"/>
              </a:rPr>
              <a:t>cultus literarum</a:t>
            </a:r>
            <a:r>
              <a:rPr lang="sr-Latn-CS" sz="2600" dirty="0">
                <a:solidFill>
                  <a:srgbClr val="000000"/>
                </a:solidFill>
                <a:effectLst/>
                <a:latin typeface="Arial" charset="0"/>
              </a:rPr>
              <a:t> – ukaz Cicerona</a:t>
            </a:r>
          </a:p>
          <a:p>
            <a:pPr>
              <a:buFont typeface="Wingdings" pitchFamily="2" charset="2"/>
              <a:buNone/>
            </a:pPr>
            <a:r>
              <a:rPr lang="sr-Latn-CS" sz="2600" dirty="0">
                <a:solidFill>
                  <a:srgbClr val="000000"/>
                </a:solidFill>
                <a:effectLst/>
                <a:latin typeface="Arial" charset="0"/>
              </a:rPr>
              <a:t>(“Kao što nema ploda sa svakog polja, tako ne donose plod ni svi obrazovani duhovi” – “Nema ploda bez obrade, ne može ni duh bez nauke</a:t>
            </a:r>
            <a:r>
              <a:rPr lang="sr-Latn-CS" sz="2600" dirty="0" smtClean="0">
                <a:solidFill>
                  <a:srgbClr val="000000"/>
                </a:solidFill>
                <a:effectLst/>
                <a:latin typeface="Arial" charset="0"/>
              </a:rPr>
              <a:t>...”)</a:t>
            </a:r>
            <a:endParaRPr lang="sr-Latn-CS" sz="26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r>
              <a:rPr lang="en-US" dirty="0" smtClean="0"/>
              <a:t>:</a:t>
            </a:r>
          </a:p>
          <a:p>
            <a:r>
              <a:rPr lang="en-US" dirty="0" smtClean="0"/>
              <a:t>Ka </a:t>
            </a:r>
            <a:r>
              <a:rPr lang="en-US" dirty="0" err="1" smtClean="0"/>
              <a:t>sociologiji</a:t>
            </a:r>
            <a:endParaRPr lang="en-US" dirty="0" smtClean="0"/>
          </a:p>
          <a:p>
            <a:endParaRPr lang="en-US" dirty="0" smtClean="0"/>
          </a:p>
          <a:p>
            <a:r>
              <a:rPr lang="sr-Latn-CS" dirty="0" smtClean="0"/>
              <a:t>Šira: </a:t>
            </a:r>
            <a:endParaRPr lang="sr-Latn-CS" dirty="0" smtClean="0"/>
          </a:p>
          <a:p>
            <a:r>
              <a:rPr lang="sr-Latn-CS" dirty="0" smtClean="0"/>
              <a:t>Ludvig Gic - </a:t>
            </a:r>
            <a:r>
              <a:rPr lang="sr-Latn-CS" dirty="0" smtClean="0"/>
              <a:t>Fenomenologija </a:t>
            </a:r>
            <a:r>
              <a:rPr lang="sr-Latn-CS" dirty="0" smtClean="0"/>
              <a:t>kiča</a:t>
            </a:r>
          </a:p>
          <a:p>
            <a:r>
              <a:rPr lang="sr-Latn-CS" dirty="0" smtClean="0"/>
              <a:t>Estetika (bilo koji autor)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r>
              <a:rPr lang="sr-Latn-RS" dirty="0" smtClean="0"/>
              <a:t>aviti se predmetnom profesoru u vezi konsultacija.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azmisliti o roblematizovanju gradiva u teme za radove.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Primeri i</a:t>
            </a:r>
            <a:r>
              <a:rPr lang="sr-Latn-CS" dirty="0" smtClean="0"/>
              <a:t>deja </a:t>
            </a:r>
            <a:r>
              <a:rPr lang="sr-Latn-CS" dirty="0" smtClean="0"/>
              <a:t>za </a:t>
            </a:r>
            <a:r>
              <a:rPr lang="sr-Latn-CS" dirty="0" smtClean="0"/>
              <a:t>radove</a:t>
            </a:r>
            <a:r>
              <a:rPr lang="sr-Latn-C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Odredjivanje granice izmedju kiča i umetnosti?</a:t>
            </a:r>
          </a:p>
          <a:p>
            <a:r>
              <a:rPr lang="sr-Latn-CS" dirty="0" smtClean="0"/>
              <a:t>Kultura naspram civilizacije</a:t>
            </a:r>
            <a:r>
              <a:rPr lang="sr-Latn-CS" dirty="0" smtClean="0"/>
              <a:t>?</a:t>
            </a:r>
          </a:p>
          <a:p>
            <a:r>
              <a:rPr lang="sr-Latn-CS" dirty="0" smtClean="0"/>
              <a:t>Razlike i sličnosti izmedju avangardne i masovne umetnosti (isti model je primenljiv na poredjenje bilo kojih tipova umetnosti).</a:t>
            </a:r>
            <a:endParaRPr lang="sr-Latn-C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endParaRPr lang="en-US" sz="2000" dirty="0">
              <a:solidFill>
                <a:srgbClr val="080808"/>
              </a:solidFill>
              <a:effectLst/>
              <a:latin typeface="Arial" charset="0"/>
            </a:endParaRP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>
            <a:normAutofit/>
          </a:bodyPr>
          <a:lstStyle/>
          <a:p>
            <a:pPr marL="174625" indent="-174625">
              <a:lnSpc>
                <a:spcPct val="90000"/>
              </a:lnSpc>
            </a:pP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U kom veku se javlja pojam civilizacija?</a:t>
            </a:r>
            <a:endParaRPr lang="sr-Latn-CS" sz="28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>
              <a:lnSpc>
                <a:spcPct val="90000"/>
              </a:lnSpc>
            </a:pPr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“Civilisation”, “Civilization”, “Zivilisation”-”</a:t>
            </a:r>
            <a:r>
              <a:rPr lang="sr-Latn-CS" sz="2800" u="sng" dirty="0">
                <a:solidFill>
                  <a:srgbClr val="000000"/>
                </a:solidFill>
                <a:effectLst/>
                <a:latin typeface="Arial" charset="0"/>
              </a:rPr>
              <a:t>Kultur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”</a:t>
            </a:r>
          </a:p>
          <a:p>
            <a:pPr marL="174625" indent="-174625">
              <a:lnSpc>
                <a:spcPct val="90000"/>
              </a:lnSpc>
            </a:pPr>
            <a:endParaRPr lang="sr-Latn-CS" sz="28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>
              <a:lnSpc>
                <a:spcPct val="90000"/>
              </a:lnSpc>
            </a:pPr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Više od semantičke 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razlike: </a:t>
            </a:r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filozofske, ideološke, političke 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divergencije.</a:t>
            </a:r>
            <a:endParaRPr lang="sr-Latn-CS" sz="2800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>
              <a:lnSpc>
                <a:spcPct val="90000"/>
              </a:lnSpc>
            </a:pPr>
            <a:endParaRPr lang="sr-Latn-CS" sz="28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>
              <a:lnSpc>
                <a:spcPct val="90000"/>
              </a:lnSpc>
            </a:pPr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 Uže značenje 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termina u Francuskoj je?</a:t>
            </a:r>
            <a:endParaRPr lang="sr-Latn-CS" sz="2800" u="sng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>
              <a:lnSpc>
                <a:spcPct val="90000"/>
              </a:lnSpc>
              <a:buNone/>
            </a:pPr>
            <a:endParaRPr lang="sr-Latn-CS" sz="2800" u="sng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>
              <a:lnSpc>
                <a:spcPct val="90000"/>
              </a:lnSpc>
            </a:pPr>
            <a:r>
              <a:rPr lang="sr-Latn-CS" sz="2800" u="sng" dirty="0" smtClean="0">
                <a:solidFill>
                  <a:srgbClr val="000000"/>
                </a:solidFill>
                <a:latin typeface="Arial" charset="0"/>
              </a:rPr>
              <a:t>Da li civilizacija označava v</a:t>
            </a:r>
            <a:r>
              <a:rPr lang="sr-Latn-CS" sz="2800" u="sng" dirty="0" smtClean="0">
                <a:solidFill>
                  <a:srgbClr val="000000"/>
                </a:solidFill>
                <a:effectLst/>
                <a:latin typeface="Arial" charset="0"/>
              </a:rPr>
              <a:t>iši </a:t>
            </a:r>
            <a:r>
              <a:rPr lang="sr-Latn-CS" sz="2800" u="sng" dirty="0">
                <a:solidFill>
                  <a:srgbClr val="000000"/>
                </a:solidFill>
                <a:effectLst/>
                <a:latin typeface="Arial" charset="0"/>
              </a:rPr>
              <a:t>stupanj u razvoju čoveka kao društvenog </a:t>
            </a:r>
            <a:r>
              <a:rPr lang="sr-Latn-CS" sz="2800" u="sng" dirty="0" smtClean="0">
                <a:solidFill>
                  <a:srgbClr val="000000"/>
                </a:solidFill>
                <a:effectLst/>
                <a:latin typeface="Arial" charset="0"/>
              </a:rPr>
              <a:t>bića?</a:t>
            </a:r>
            <a:endParaRPr lang="sr-Latn-CS" sz="2800" u="sng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>
              <a:lnSpc>
                <a:spcPct val="90000"/>
              </a:lnSpc>
              <a:buFont typeface="Wingdings" pitchFamily="2" charset="2"/>
              <a:buNone/>
            </a:pP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(koja politička </a:t>
            </a:r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praksa </a:t>
            </a:r>
            <a:r>
              <a:rPr lang="sr-Latn-RS" sz="2800" dirty="0" smtClean="0">
                <a:solidFill>
                  <a:srgbClr val="000000"/>
                </a:solidFill>
                <a:effectLst/>
                <a:latin typeface="Arial" charset="0"/>
              </a:rPr>
              <a:t>je </a:t>
            </a:r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pozadina </a:t>
            </a:r>
            <a:r>
              <a:rPr lang="sr-Latn-RS" sz="2800" dirty="0" smtClean="0">
                <a:solidFill>
                  <a:srgbClr val="000000"/>
                </a:solidFill>
                <a:latin typeface="Arial" charset="0"/>
              </a:rPr>
              <a:t>ovoga?</a:t>
            </a:r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)</a:t>
            </a:r>
            <a:endParaRPr lang="sr-Latn-CS" sz="2800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>
              <a:lnSpc>
                <a:spcPct val="90000"/>
              </a:lnSpc>
              <a:buFont typeface="Wingdings" pitchFamily="2" charset="2"/>
              <a:buNone/>
            </a:pPr>
            <a:endParaRPr lang="sr-Latn-CS" sz="28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4625" indent="-174625">
              <a:lnSpc>
                <a:spcPct val="90000"/>
              </a:lnSpc>
            </a:pPr>
            <a:r>
              <a:rPr lang="sr-Latn-CS" dirty="0" smtClean="0">
                <a:solidFill>
                  <a:srgbClr val="000000"/>
                </a:solidFill>
                <a:latin typeface="Arial" charset="0"/>
              </a:rPr>
              <a:t>Transformacija: “</a:t>
            </a:r>
            <a:r>
              <a:rPr lang="sr-Latn-CS" b="1" dirty="0" smtClean="0">
                <a:solidFill>
                  <a:srgbClr val="000000"/>
                </a:solidFill>
                <a:latin typeface="Arial" charset="0"/>
              </a:rPr>
              <a:t>prosvećeni</a:t>
            </a:r>
            <a:r>
              <a:rPr lang="sr-Latn-CS" dirty="0" smtClean="0">
                <a:solidFill>
                  <a:srgbClr val="000000"/>
                </a:solidFill>
                <a:latin typeface="Arial" charset="0"/>
              </a:rPr>
              <a:t>”- “</a:t>
            </a:r>
            <a:r>
              <a:rPr lang="sr-Latn-CS" b="1" dirty="0" smtClean="0">
                <a:solidFill>
                  <a:srgbClr val="000000"/>
                </a:solidFill>
                <a:latin typeface="Arial" charset="0"/>
              </a:rPr>
              <a:t>neprosvećeni</a:t>
            </a:r>
            <a:r>
              <a:rPr lang="sr-Latn-CS" dirty="0" smtClean="0">
                <a:solidFill>
                  <a:srgbClr val="000000"/>
                </a:solidFill>
                <a:latin typeface="Arial" charset="0"/>
              </a:rPr>
              <a:t>”</a:t>
            </a:r>
          </a:p>
          <a:p>
            <a:pPr marL="174625" indent="-174625">
              <a:lnSpc>
                <a:spcPct val="90000"/>
              </a:lnSpc>
            </a:pPr>
            <a:r>
              <a:rPr lang="sr-Latn-CS" dirty="0" smtClean="0">
                <a:solidFill>
                  <a:srgbClr val="000000"/>
                </a:solidFill>
                <a:latin typeface="Arial" charset="0"/>
              </a:rPr>
              <a:t>Kakvu misiju su sebi postavljali Evropljani pri osvajanjima?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4625" indent="-174625">
              <a:lnSpc>
                <a:spcPct val="90000"/>
              </a:lnSpc>
            </a:pPr>
            <a:r>
              <a:rPr lang="sr-Latn-CS" b="1" dirty="0" smtClean="0">
                <a:solidFill>
                  <a:srgbClr val="000000"/>
                </a:solidFill>
                <a:latin typeface="Arial" charset="0"/>
              </a:rPr>
              <a:t>Objasniti rasističko i</a:t>
            </a:r>
            <a:r>
              <a:rPr lang="sr-Latn-CS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sr-Latn-CS" b="1" dirty="0" smtClean="0">
                <a:solidFill>
                  <a:srgbClr val="000000"/>
                </a:solidFill>
                <a:latin typeface="Arial" charset="0"/>
              </a:rPr>
              <a:t>h</a:t>
            </a:r>
            <a:r>
              <a:rPr lang="sr-Latn-CS" b="1" dirty="0" smtClean="0">
                <a:solidFill>
                  <a:srgbClr val="000000"/>
                </a:solidFill>
                <a:latin typeface="Arial" charset="0"/>
              </a:rPr>
              <a:t>umanističko tumačenje pojma “civilizacija”.</a:t>
            </a:r>
            <a:endParaRPr lang="sr-Latn-CS" dirty="0" smtClean="0">
              <a:solidFill>
                <a:srgbClr val="000000"/>
              </a:solidFill>
              <a:latin typeface="Arial" charset="0"/>
            </a:endParaRPr>
          </a:p>
          <a:p>
            <a:pPr marL="174625" indent="-174625">
              <a:lnSpc>
                <a:spcPct val="90000"/>
              </a:lnSpc>
            </a:pPr>
            <a:r>
              <a:rPr lang="sr-Latn-CS" dirty="0" smtClean="0">
                <a:solidFill>
                  <a:srgbClr val="000000"/>
                </a:solidFill>
                <a:latin typeface="Arial" charset="0"/>
              </a:rPr>
              <a:t>Šta su doneli e</a:t>
            </a:r>
            <a:r>
              <a:rPr lang="sr-Latn-CS" dirty="0" smtClean="0">
                <a:solidFill>
                  <a:srgbClr val="000000"/>
                </a:solidFill>
                <a:latin typeface="Arial" charset="0"/>
              </a:rPr>
              <a:t>vrocentrizam-prosvetiteljstvo ovim tumačenjima?</a:t>
            </a:r>
            <a:endParaRPr lang="en-US" dirty="0" smtClean="0">
              <a:solidFill>
                <a:srgbClr val="000000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Objasniti sledeće: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Kultura kao način života. Životni </a:t>
            </a:r>
            <a:r>
              <a:rPr lang="sr-Latn-CS" dirty="0" smtClean="0"/>
              <a:t>stil. Celokupna </a:t>
            </a:r>
            <a:r>
              <a:rPr lang="sr-Latn-CS" dirty="0" smtClean="0"/>
              <a:t>egzistencija.</a:t>
            </a:r>
          </a:p>
          <a:p>
            <a:r>
              <a:rPr lang="sr-Latn-CS" dirty="0" smtClean="0"/>
              <a:t>Čime je uslovljen način života?</a:t>
            </a:r>
          </a:p>
          <a:p>
            <a:r>
              <a:rPr lang="sr-Latn-CS" dirty="0" smtClean="0"/>
              <a:t>Stil </a:t>
            </a:r>
            <a:r>
              <a:rPr lang="sr-Latn-CS" dirty="0" smtClean="0"/>
              <a:t>jednako čovek.</a:t>
            </a:r>
          </a:p>
          <a:p>
            <a:r>
              <a:rPr lang="sr-Latn-CS" dirty="0" smtClean="0"/>
              <a:t>Alfred </a:t>
            </a:r>
            <a:r>
              <a:rPr lang="sr-Latn-CS" dirty="0" smtClean="0"/>
              <a:t>Adler: Čovek </a:t>
            </a:r>
            <a:r>
              <a:rPr lang="sr-Latn-CS" dirty="0" smtClean="0"/>
              <a:t>bira svoj stil.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Kako nastaje lični stil?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Nabrojati i objasniti karakteristike f</a:t>
            </a:r>
            <a:r>
              <a:rPr lang="sr-Latn-CS" dirty="0" smtClean="0"/>
              <a:t>olklorne umetnosti:</a:t>
            </a:r>
            <a:endParaRPr lang="sr-Latn-CS" dirty="0" smtClean="0"/>
          </a:p>
          <a:p>
            <a:r>
              <a:rPr lang="sr-Latn-CS" dirty="0" smtClean="0"/>
              <a:t>Odnos prema tradiciji,</a:t>
            </a:r>
            <a:endParaRPr lang="sr-Latn-CS" dirty="0" smtClean="0"/>
          </a:p>
          <a:p>
            <a:r>
              <a:rPr lang="sr-Latn-CS" dirty="0" smtClean="0"/>
              <a:t>Ličnoj viziji, </a:t>
            </a:r>
          </a:p>
          <a:p>
            <a:r>
              <a:rPr lang="sr-Latn-CS" dirty="0" smtClean="0"/>
              <a:t>Praktičnim  vrednostima.</a:t>
            </a:r>
            <a:endParaRPr lang="sr-Latn-CS" dirty="0" smtClean="0"/>
          </a:p>
          <a:p>
            <a:r>
              <a:rPr lang="sr-Latn-CS" dirty="0" smtClean="0"/>
              <a:t>Šta je njen cilj?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Zašto narodni umetnik često ostavlja “grešku” u svom umetničkom radu?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659</Words>
  <Application>Microsoft Office PowerPoint</Application>
  <PresentationFormat>On-screen Show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Kultura</vt:lpstr>
      <vt:lpstr>Pojam kulture i civilizacije (118)</vt:lpstr>
      <vt:lpstr>Slide 3</vt:lpstr>
      <vt:lpstr>Slide 4</vt:lpstr>
      <vt:lpstr>Slide 5</vt:lpstr>
      <vt:lpstr>Objasniti sledeće:</vt:lpstr>
      <vt:lpstr>Slide 7</vt:lpstr>
      <vt:lpstr>Slide 8</vt:lpstr>
      <vt:lpstr>Slide 9</vt:lpstr>
      <vt:lpstr>Slide 10</vt:lpstr>
      <vt:lpstr>Slide 11</vt:lpstr>
      <vt:lpstr>Slide 12</vt:lpstr>
      <vt:lpstr>Slide 13</vt:lpstr>
      <vt:lpstr>KIČ I AVANGARDA (152-153)</vt:lpstr>
      <vt:lpstr>Slide 15</vt:lpstr>
      <vt:lpstr>Slide 16</vt:lpstr>
      <vt:lpstr>Slide 17</vt:lpstr>
      <vt:lpstr>Slide 18</vt:lpstr>
      <vt:lpstr>Avangarda/Kič:</vt:lpstr>
      <vt:lpstr>Slide 20</vt:lpstr>
      <vt:lpstr>Slide 21</vt:lpstr>
      <vt:lpstr>Primeri ideja za radove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71. Pojam kulture i civilizacije (118)</dc:title>
  <dc:creator>D</dc:creator>
  <cp:lastModifiedBy>Dmitras</cp:lastModifiedBy>
  <cp:revision>17</cp:revision>
  <dcterms:created xsi:type="dcterms:W3CDTF">2006-08-16T00:00:00Z</dcterms:created>
  <dcterms:modified xsi:type="dcterms:W3CDTF">2020-11-30T15:53:54Z</dcterms:modified>
</cp:coreProperties>
</file>