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454" r:id="rId2"/>
    <p:sldId id="256" r:id="rId3"/>
    <p:sldId id="257" r:id="rId4"/>
    <p:sldId id="297" r:id="rId5"/>
    <p:sldId id="303" r:id="rId6"/>
    <p:sldId id="304" r:id="rId7"/>
    <p:sldId id="298" r:id="rId8"/>
    <p:sldId id="299" r:id="rId9"/>
    <p:sldId id="295" r:id="rId10"/>
    <p:sldId id="296" r:id="rId11"/>
    <p:sldId id="258" r:id="rId12"/>
    <p:sldId id="305" r:id="rId13"/>
    <p:sldId id="308" r:id="rId14"/>
    <p:sldId id="261" r:id="rId15"/>
    <p:sldId id="315" r:id="rId16"/>
    <p:sldId id="312" r:id="rId17"/>
    <p:sldId id="325" r:id="rId18"/>
    <p:sldId id="326" r:id="rId19"/>
    <p:sldId id="314" r:id="rId20"/>
    <p:sldId id="316" r:id="rId21"/>
    <p:sldId id="311" r:id="rId22"/>
    <p:sldId id="262" r:id="rId23"/>
    <p:sldId id="310" r:id="rId24"/>
    <p:sldId id="428" r:id="rId25"/>
    <p:sldId id="431" r:id="rId26"/>
    <p:sldId id="441" r:id="rId27"/>
    <p:sldId id="444" r:id="rId28"/>
    <p:sldId id="447" r:id="rId29"/>
    <p:sldId id="451" r:id="rId30"/>
    <p:sldId id="450" r:id="rId31"/>
    <p:sldId id="442" r:id="rId32"/>
    <p:sldId id="453" r:id="rId33"/>
    <p:sldId id="327" r:id="rId34"/>
    <p:sldId id="393" r:id="rId35"/>
    <p:sldId id="395" r:id="rId36"/>
    <p:sldId id="420" r:id="rId37"/>
    <p:sldId id="421" r:id="rId38"/>
    <p:sldId id="365" r:id="rId39"/>
    <p:sldId id="422" r:id="rId40"/>
    <p:sldId id="366" r:id="rId41"/>
    <p:sldId id="424" r:id="rId42"/>
    <p:sldId id="368" r:id="rId43"/>
    <p:sldId id="336" r:id="rId44"/>
    <p:sldId id="45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ME" sz="5400" dirty="0" smtClean="0">
                <a:solidFill>
                  <a:srgbClr val="FF0000"/>
                </a:solidFill>
              </a:rPr>
              <a:t>Водич кроз испитна питања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Pojedina zanimanja nestaju, druga se oformljuju.</a:t>
            </a:r>
            <a:endParaRPr lang="en-US" dirty="0" smtClean="0"/>
          </a:p>
          <a:p>
            <a:r>
              <a:rPr lang="sr-Latn-CS" dirty="0" smtClean="0"/>
              <a:t>Od čega zavisi podela rada?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257800"/>
          </a:xfrm>
        </p:spPr>
        <p:txBody>
          <a:bodyPr>
            <a:normAutofit/>
          </a:bodyPr>
          <a:lstStyle/>
          <a:p>
            <a:r>
              <a:rPr lang="sr-Latn-CS" dirty="0" smtClean="0"/>
              <a:t>Od kakvog je značaja profesinalna orijentacija mladih za društvo?</a:t>
            </a:r>
          </a:p>
          <a:p>
            <a:r>
              <a:rPr lang="sr-Latn-CS" dirty="0" smtClean="0"/>
              <a:t>Na šta treba da bude usmereno obrazovanje?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Pristup podeli zanimanja je različit.</a:t>
            </a:r>
          </a:p>
          <a:p>
            <a:r>
              <a:rPr lang="sr-Latn-CS" dirty="0" smtClean="0"/>
              <a:t>Prema vrsti zastupljenog rada?</a:t>
            </a:r>
          </a:p>
          <a:p>
            <a:r>
              <a:rPr lang="sr-Latn-CS" dirty="0" smtClean="0"/>
              <a:t>Prema karakteru delatnosti? </a:t>
            </a:r>
          </a:p>
          <a:p>
            <a:r>
              <a:rPr lang="sr-Latn-CS" dirty="0" smtClean="0"/>
              <a:t>Prema medjunarodnoj klasifikaciji – 10 grupa zanimanja. Kojih?</a:t>
            </a:r>
          </a:p>
          <a:p>
            <a:r>
              <a:rPr lang="sr-Latn-CS" dirty="0" smtClean="0"/>
              <a:t>Koji su parametri uzimani u obzir za medjunarodnu klasifikaciju? </a:t>
            </a:r>
            <a:endParaRPr lang="en-US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Kao predstaviti zanimanja deci predškolskog uzrasta?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sz="3600"/>
              <a:t>POJAM KULTURE I NJENA ULOGA U DRUŠTVU</a:t>
            </a:r>
            <a:endParaRPr lang="en-US" sz="36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sr-Latn-CS" sz="2800" i="1" dirty="0" smtClean="0">
                <a:solidFill>
                  <a:srgbClr val="000000"/>
                </a:solidFill>
                <a:latin typeface="Arial" charset="0"/>
              </a:rPr>
              <a:t>Cultus</a:t>
            </a: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 – u smislu gajenja, obrada polja; </a:t>
            </a:r>
            <a:r>
              <a:rPr lang="sr-Latn-CS" sz="2800" i="1" dirty="0" smtClean="0">
                <a:solidFill>
                  <a:srgbClr val="000000"/>
                </a:solidFill>
                <a:latin typeface="Arial" charset="0"/>
              </a:rPr>
              <a:t>Colere</a:t>
            </a: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 – negovanje, gajenje, obrađivanje; </a:t>
            </a:r>
            <a:r>
              <a:rPr lang="sr-Latn-CS" sz="2800" i="1" dirty="0" smtClean="0">
                <a:solidFill>
                  <a:srgbClr val="000000"/>
                </a:solidFill>
                <a:latin typeface="Arial" charset="0"/>
              </a:rPr>
              <a:t>Cultura</a:t>
            </a: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 – obrada polja.</a:t>
            </a:r>
          </a:p>
          <a:p>
            <a:pPr>
              <a:buFont typeface="Wingdings" pitchFamily="2" charset="2"/>
              <a:buNone/>
            </a:pP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Kako je pojam kulture menjao značenje kroz istoriju?</a:t>
            </a:r>
          </a:p>
          <a:p>
            <a:pPr>
              <a:buFont typeface="Wingdings" pitchFamily="2" charset="2"/>
              <a:buNone/>
            </a:pPr>
            <a:r>
              <a:rPr lang="sr-Latn-CS" sz="2800" i="1" dirty="0" smtClean="0">
                <a:solidFill>
                  <a:srgbClr val="000000"/>
                </a:solidFill>
                <a:latin typeface="Arial" charset="0"/>
              </a:rPr>
              <a:t>Animi culti</a:t>
            </a: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sr-Latn-CS" sz="2800" i="1" dirty="0" smtClean="0">
                <a:solidFill>
                  <a:srgbClr val="000000"/>
                </a:solidFill>
                <a:latin typeface="Arial" charset="0"/>
              </a:rPr>
              <a:t>cultura animi</a:t>
            </a: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sr-Latn-CS" sz="2800" i="1" dirty="0" smtClean="0">
                <a:solidFill>
                  <a:srgbClr val="000000"/>
                </a:solidFill>
                <a:latin typeface="Arial" charset="0"/>
              </a:rPr>
              <a:t>cultus literarum</a:t>
            </a: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 – ukaz Cicerona</a:t>
            </a:r>
          </a:p>
          <a:p>
            <a:pPr>
              <a:buFont typeface="Wingdings" pitchFamily="2" charset="2"/>
              <a:buNone/>
            </a:pP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(“Kao što nema ploda sa svakog polja, tako ne donose plod ni svi obrazovani duhovi” – “Nema ploda bez obrade, ne može ni duh bez nauke...”)</a:t>
            </a:r>
          </a:p>
          <a:p>
            <a:pPr>
              <a:buFont typeface="Wingdings" pitchFamily="2" charset="2"/>
              <a:buNone/>
            </a:pPr>
            <a:endParaRPr lang="sr-Latn-CS" sz="2800" dirty="0" smtClean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sr-Latn-CS" sz="28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r>
              <a:rPr lang="sr-Latn-CS" dirty="0" smtClean="0"/>
              <a:t>Preko 250 odredbi kulture je u upotrebi: </a:t>
            </a:r>
          </a:p>
          <a:p>
            <a:r>
              <a:rPr lang="sr-Latn-CS" dirty="0" smtClean="0"/>
              <a:t>Kako ih je Dejvid Bidnej podelio?</a:t>
            </a:r>
          </a:p>
          <a:p>
            <a:r>
              <a:rPr lang="sr-Latn-CS" dirty="0" smtClean="0"/>
              <a:t>Šta karakteriše pozitivističke definicije kulture?</a:t>
            </a:r>
          </a:p>
          <a:p>
            <a:r>
              <a:rPr lang="sr-Latn-CS" dirty="0" smtClean="0"/>
              <a:t>Normativističke?</a:t>
            </a:r>
          </a:p>
          <a:p>
            <a:r>
              <a:rPr lang="sr-Latn-CS" dirty="0" smtClean="0"/>
              <a:t>Metafizičke?</a:t>
            </a:r>
          </a:p>
          <a:p>
            <a:r>
              <a:rPr lang="sr-Latn-CS" dirty="0" smtClean="0"/>
              <a:t>Kulturalističke?</a:t>
            </a:r>
          </a:p>
          <a:p>
            <a:r>
              <a:rPr lang="sr-Latn-CS" dirty="0" smtClean="0"/>
              <a:t>Naturalističke?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Z</a:t>
            </a:r>
            <a:r>
              <a:rPr lang="sr-Latn-RS" dirty="0" smtClean="0">
                <a:solidFill>
                  <a:srgbClr val="000000"/>
                </a:solidFill>
                <a:latin typeface="Arial" charset="0"/>
              </a:rPr>
              <a:t>načenje kulture u s</a:t>
            </a:r>
            <a:r>
              <a:rPr lang="sr-Latn-CS" dirty="0" smtClean="0">
                <a:solidFill>
                  <a:srgbClr val="000000"/>
                </a:solidFill>
                <a:latin typeface="Arial" charset="0"/>
              </a:rPr>
              <a:t>rednjem veku?</a:t>
            </a:r>
          </a:p>
          <a:p>
            <a:pPr>
              <a:buFont typeface="Wingdings" pitchFamily="2" charset="2"/>
              <a:buNone/>
            </a:pPr>
            <a:endParaRPr lang="sr-Latn-CS" dirty="0" smtClean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sr-Latn-CS" dirty="0" smtClean="0">
                <a:solidFill>
                  <a:srgbClr val="000000"/>
                </a:solidFill>
                <a:latin typeface="Arial" charset="0"/>
              </a:rPr>
              <a:t>Od 16. – 18.v? </a:t>
            </a:r>
          </a:p>
          <a:p>
            <a:pPr>
              <a:buFont typeface="Wingdings" pitchFamily="2" charset="2"/>
              <a:buNone/>
            </a:pPr>
            <a:r>
              <a:rPr lang="sr-Latn-CS" dirty="0" smtClean="0">
                <a:solidFill>
                  <a:srgbClr val="000000"/>
                </a:solidFill>
                <a:latin typeface="Arial" charset="0"/>
              </a:rPr>
              <a:t>Od 19.v.?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endParaRPr lang="en-US" sz="2000" dirty="0">
              <a:solidFill>
                <a:srgbClr val="080808"/>
              </a:solidFill>
              <a:effectLst/>
              <a:latin typeface="Arial" charset="0"/>
            </a:endParaRP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>
            <a:normAutofit/>
          </a:bodyPr>
          <a:lstStyle/>
          <a:p>
            <a:pPr marL="174625" indent="-174625">
              <a:lnSpc>
                <a:spcPct val="90000"/>
              </a:lnSpc>
            </a:pP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Pojava pojma civilizacija u 18. v. </a:t>
            </a:r>
          </a:p>
          <a:p>
            <a:pPr marL="174625" indent="-174625">
              <a:lnSpc>
                <a:spcPct val="90000"/>
              </a:lnSpc>
            </a:pP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Više </a:t>
            </a: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od semantičke 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razlike izmedju ovog, i pojma kulture: </a:t>
            </a: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filozofske, ideološke, političke 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divergencije</a:t>
            </a:r>
          </a:p>
          <a:p>
            <a:pPr marL="174625" indent="-174625">
              <a:lnSpc>
                <a:spcPct val="90000"/>
              </a:lnSpc>
            </a:pPr>
            <a:endParaRPr lang="sr-Latn-CS" sz="28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lnSpc>
                <a:spcPct val="90000"/>
              </a:lnSpc>
            </a:pP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 Uže značenje 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pojma civilizacija u Francuskoj?</a:t>
            </a:r>
          </a:p>
          <a:p>
            <a:pPr marL="174625" indent="-174625">
              <a:lnSpc>
                <a:spcPct val="90000"/>
              </a:lnSpc>
              <a:buNone/>
            </a:pPr>
            <a:endParaRPr lang="sr-Latn-CS" sz="2800" u="sng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Koja politička praksa  je pozadina 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ovakvog shvatanja? </a:t>
            </a:r>
          </a:p>
          <a:p>
            <a:pPr marL="174625" indent="-174625">
              <a:lnSpc>
                <a:spcPct val="90000"/>
              </a:lnSpc>
              <a:buFont typeface="Wingdings" pitchFamily="2" charset="2"/>
              <a:buNone/>
            </a:pPr>
            <a:endParaRPr lang="sr-Latn-CS" sz="28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174625" indent="-174625">
              <a:lnSpc>
                <a:spcPct val="90000"/>
              </a:lnSpc>
            </a:pP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Transformacija: “</a:t>
            </a:r>
            <a:r>
              <a:rPr lang="sr-Latn-CS" sz="2800" b="1" dirty="0">
                <a:solidFill>
                  <a:srgbClr val="000000"/>
                </a:solidFill>
                <a:effectLst/>
                <a:latin typeface="Arial" charset="0"/>
              </a:rPr>
              <a:t>prosvećeni</a:t>
            </a: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”- “</a:t>
            </a:r>
            <a:r>
              <a:rPr lang="sr-Latn-CS" sz="2800" b="1" dirty="0">
                <a:solidFill>
                  <a:srgbClr val="000000"/>
                </a:solidFill>
                <a:effectLst/>
                <a:latin typeface="Arial" charset="0"/>
              </a:rPr>
              <a:t>neprosvećeni</a:t>
            </a:r>
            <a:r>
              <a:rPr lang="sr-Latn-CS" sz="2800" dirty="0">
                <a:solidFill>
                  <a:srgbClr val="000000"/>
                </a:solidFill>
                <a:effectLst/>
                <a:latin typeface="Arial" charset="0"/>
              </a:rPr>
              <a:t>”</a:t>
            </a:r>
          </a:p>
          <a:p>
            <a:pPr marL="174625" indent="-174625">
              <a:lnSpc>
                <a:spcPct val="90000"/>
              </a:lnSpc>
            </a:pPr>
            <a:r>
              <a:rPr lang="sr-Latn-CS" sz="2800" dirty="0" smtClean="0">
                <a:solidFill>
                  <a:srgbClr val="000000"/>
                </a:solidFill>
                <a:latin typeface="Arial" charset="0"/>
              </a:rPr>
              <a:t>Šta se mislilo, koja je m</a:t>
            </a:r>
            <a:r>
              <a:rPr lang="sr-Latn-CS" sz="2800" dirty="0" smtClean="0">
                <a:solidFill>
                  <a:srgbClr val="000000"/>
                </a:solidFill>
                <a:effectLst/>
                <a:latin typeface="Arial" charset="0"/>
              </a:rPr>
              <a:t>isija pri kolonizovanju teritorija i naroda?</a:t>
            </a:r>
            <a:endParaRPr lang="sr-Latn-CS" sz="28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4625" indent="-174625">
              <a:lnSpc>
                <a:spcPct val="90000"/>
              </a:lnSpc>
            </a:pPr>
            <a:r>
              <a:rPr lang="sr-Latn-CS" b="1" dirty="0" smtClean="0">
                <a:solidFill>
                  <a:srgbClr val="000000"/>
                </a:solidFill>
                <a:latin typeface="Arial" charset="0"/>
              </a:rPr>
              <a:t>Rasistički i humanistički pristup</a:t>
            </a:r>
            <a:r>
              <a:rPr lang="sr-Latn-RS" b="1" dirty="0" smtClean="0">
                <a:solidFill>
                  <a:srgbClr val="000000"/>
                </a:solidFill>
                <a:latin typeface="Arial" charset="0"/>
              </a:rPr>
              <a:t> pojmu civilizovanosti – karakteristike i osnovna razlika?</a:t>
            </a:r>
            <a:endParaRPr lang="sr-Latn-C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Koje su karakteristike kulture kao </a:t>
            </a:r>
            <a:r>
              <a:rPr lang="sr-Latn-CS" dirty="0" smtClean="0">
                <a:solidFill>
                  <a:srgbClr val="FF0000"/>
                </a:solidFill>
              </a:rPr>
              <a:t>načina života?</a:t>
            </a:r>
          </a:p>
          <a:p>
            <a:r>
              <a:rPr lang="sr-Latn-CS" dirty="0" smtClean="0"/>
              <a:t>Šta sve čini kulturu?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Zanimanja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Šta je to?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M. Ilić (SOCIOLOŠKO odredjenje): </a:t>
            </a:r>
            <a:r>
              <a:rPr lang="sr-Latn-CS" dirty="0" smtClean="0">
                <a:solidFill>
                  <a:srgbClr val="FF0000"/>
                </a:solidFill>
              </a:rPr>
              <a:t>Kultura je skup svih pojava, promena i tvorevina koje su produkt materijalne i duhovne intervencije ljudi u prirodi, društvu i mišljenju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Njen smisao je održanje i napredak ljudskog društva.</a:t>
            </a:r>
          </a:p>
          <a:p>
            <a:r>
              <a:rPr lang="sr-Latn-CS" dirty="0" smtClean="0"/>
              <a:t>Raščlanite ovu definiciju. Objasnite je.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Latn-CS" dirty="0" smtClean="0"/>
              <a:t>Kultura je sve ono što ljudi stvaraju kao posebna bića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Kultura jednog društva obuhvata nematerijalne aspekte i materijalne aspekte društva</a:t>
            </a:r>
          </a:p>
          <a:p>
            <a:pPr>
              <a:lnSpc>
                <a:spcPct val="90000"/>
              </a:lnSpc>
            </a:pPr>
            <a:r>
              <a:rPr lang="sr-Latn-CS" b="1" dirty="0" smtClean="0"/>
              <a:t>Kultura u širem smislu</a:t>
            </a:r>
            <a:r>
              <a:rPr lang="sr-Latn-CS" dirty="0" smtClean="0"/>
              <a:t> </a:t>
            </a:r>
            <a:r>
              <a:rPr lang="sr-Latn-CS" b="1" dirty="0" smtClean="0"/>
              <a:t>je?</a:t>
            </a:r>
            <a:r>
              <a:rPr lang="sr-Latn-C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sr-Latn-CS" b="1" dirty="0" smtClean="0"/>
              <a:t>Kultura u užem smislu je?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Da li je ovo podva</a:t>
            </a:r>
            <a:r>
              <a:rPr lang="en-US" dirty="0" err="1" smtClean="0"/>
              <a:t>ja</a:t>
            </a:r>
            <a:r>
              <a:rPr lang="sr-Latn-CS" dirty="0" smtClean="0"/>
              <a:t>nje apsolutnog karaktera?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sz="3600"/>
              <a:t>POJAM KULTURE I NJENA ULOGA U DRUŠTVU</a:t>
            </a:r>
            <a:endParaRPr lang="en-US" sz="36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800" dirty="0" smtClean="0"/>
              <a:t>Objasniti osnovne </a:t>
            </a:r>
            <a:r>
              <a:rPr lang="sr-Latn-CS" sz="2800" dirty="0"/>
              <a:t>funkcije </a:t>
            </a:r>
            <a:r>
              <a:rPr lang="sr-Latn-CS" sz="2800" dirty="0" smtClean="0"/>
              <a:t>kulture (prema Zagorki Golubović).</a:t>
            </a:r>
            <a:endParaRPr lang="sr-Latn-CS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Tradicija i običaji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Veliki</a:t>
            </a:r>
            <a:r>
              <a:rPr lang="en-US" dirty="0" smtClean="0"/>
              <a:t> je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definicija</a:t>
            </a:r>
            <a:r>
              <a:rPr lang="en-US" dirty="0" smtClean="0"/>
              <a:t> </a:t>
            </a:r>
            <a:r>
              <a:rPr lang="en-US" dirty="0" err="1" smtClean="0"/>
              <a:t>tradicije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naći</a:t>
            </a:r>
            <a:r>
              <a:rPr lang="en-US" dirty="0" smtClean="0"/>
              <a:t> u </a:t>
            </a:r>
            <a:r>
              <a:rPr lang="en-US" dirty="0" err="1" smtClean="0"/>
              <a:t>rečnicima</a:t>
            </a:r>
            <a:r>
              <a:rPr lang="en-US" dirty="0" smtClean="0"/>
              <a:t>, </a:t>
            </a:r>
            <a:r>
              <a:rPr lang="en-US" dirty="0" err="1" smtClean="0"/>
              <a:t>leksikonima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monografijama</a:t>
            </a:r>
            <a:r>
              <a:rPr lang="en-US" dirty="0" smtClean="0"/>
              <a:t> </a:t>
            </a:r>
            <a:r>
              <a:rPr lang="en-US" dirty="0" err="1" smtClean="0"/>
              <a:t>raznih</a:t>
            </a:r>
            <a:r>
              <a:rPr lang="en-US" dirty="0" smtClean="0"/>
              <a:t> </a:t>
            </a:r>
            <a:r>
              <a:rPr lang="en-US" dirty="0" err="1" smtClean="0"/>
              <a:t>autora</a:t>
            </a:r>
            <a:r>
              <a:rPr lang="en-US" dirty="0" smtClean="0"/>
              <a:t>. </a:t>
            </a:r>
          </a:p>
          <a:p>
            <a:r>
              <a:rPr lang="sr-Latn-CS" dirty="0" smtClean="0"/>
              <a:t>Šta je tradicija?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dirty="0" err="1" smtClean="0"/>
              <a:t>Latinsko</a:t>
            </a:r>
            <a:r>
              <a:rPr lang="en-US" dirty="0" smtClean="0"/>
              <a:t>: ’</a:t>
            </a:r>
            <a:r>
              <a:rPr lang="en-US" dirty="0" err="1" smtClean="0"/>
              <a:t>traditio</a:t>
            </a:r>
            <a:r>
              <a:rPr lang="en-US" dirty="0" smtClean="0"/>
              <a:t>’  </a:t>
            </a:r>
            <a:r>
              <a:rPr lang="en-US" dirty="0" err="1" smtClean="0"/>
              <a:t>označava</a:t>
            </a:r>
            <a:r>
              <a:rPr lang="en-US" dirty="0" smtClean="0"/>
              <a:t> </a:t>
            </a:r>
            <a:r>
              <a:rPr lang="en-US" dirty="0" err="1" smtClean="0"/>
              <a:t>predanje</a:t>
            </a:r>
            <a:r>
              <a:rPr lang="en-US" dirty="0" smtClean="0"/>
              <a:t> (</a:t>
            </a:r>
            <a:r>
              <a:rPr lang="en-US" dirty="0" err="1" smtClean="0"/>
              <a:t>preda</a:t>
            </a:r>
            <a:r>
              <a:rPr lang="en-US" dirty="0" smtClean="0"/>
              <a:t>/</a:t>
            </a:r>
            <a:r>
              <a:rPr lang="en-US" dirty="0" err="1" smtClean="0"/>
              <a:t>va</a:t>
            </a:r>
            <a:r>
              <a:rPr lang="en-US" dirty="0" smtClean="0"/>
              <a:t>/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kolena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koleno</a:t>
            </a:r>
            <a:r>
              <a:rPr lang="en-US" dirty="0" smtClean="0"/>
              <a:t>, </a:t>
            </a:r>
            <a:r>
              <a:rPr lang="en-US" dirty="0" err="1" smtClean="0"/>
              <a:t>običaj</a:t>
            </a:r>
            <a:r>
              <a:rPr lang="en-US" dirty="0" smtClean="0"/>
              <a:t>, </a:t>
            </a:r>
            <a:r>
              <a:rPr lang="en-US" dirty="0" err="1" smtClean="0"/>
              <a:t>naviku</a:t>
            </a:r>
            <a:r>
              <a:rPr lang="en-US" dirty="0" smtClean="0"/>
              <a:t>), </a:t>
            </a:r>
            <a:r>
              <a:rPr lang="en-US" dirty="0" err="1" smtClean="0"/>
              <a:t>odnosno</a:t>
            </a:r>
            <a:r>
              <a:rPr lang="en-US" dirty="0" smtClean="0"/>
              <a:t>: ’</a:t>
            </a:r>
            <a:r>
              <a:rPr lang="en-US" dirty="0" err="1" smtClean="0"/>
              <a:t>tradere</a:t>
            </a:r>
            <a:r>
              <a:rPr lang="en-US" dirty="0" smtClean="0"/>
              <a:t>’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 smtClean="0"/>
              <a:t>predati</a:t>
            </a:r>
            <a:r>
              <a:rPr lang="en-US" dirty="0" smtClean="0"/>
              <a:t>, </a:t>
            </a:r>
            <a:r>
              <a:rPr lang="en-US" dirty="0" err="1" smtClean="0"/>
              <a:t>preneti</a:t>
            </a:r>
            <a:r>
              <a:rPr lang="en-US" dirty="0" smtClean="0"/>
              <a:t>,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čuvanje</a:t>
            </a:r>
            <a:r>
              <a:rPr lang="en-US" dirty="0" smtClean="0"/>
              <a:t>, </a:t>
            </a:r>
            <a:r>
              <a:rPr lang="en-US" dirty="0" err="1" smtClean="0"/>
              <a:t>poveriti</a:t>
            </a:r>
            <a:r>
              <a:rPr lang="en-US" dirty="0" smtClean="0"/>
              <a:t> (</a:t>
            </a:r>
            <a:r>
              <a:rPr lang="en-US" dirty="0" err="1" smtClean="0"/>
              <a:t>izraz</a:t>
            </a:r>
            <a:r>
              <a:rPr lang="en-US" dirty="0" smtClean="0"/>
              <a:t> ’</a:t>
            </a:r>
            <a:r>
              <a:rPr lang="en-US" dirty="0" err="1" smtClean="0"/>
              <a:t>tradere</a:t>
            </a:r>
            <a:r>
              <a:rPr lang="en-US" dirty="0" smtClean="0"/>
              <a:t>’ se u </a:t>
            </a:r>
            <a:r>
              <a:rPr lang="en-US" dirty="0" err="1" smtClean="0"/>
              <a:t>rimskom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prvobitno</a:t>
            </a:r>
            <a:r>
              <a:rPr lang="en-US" dirty="0" smtClean="0"/>
              <a:t> </a:t>
            </a:r>
            <a:r>
              <a:rPr lang="en-US" dirty="0" err="1" smtClean="0"/>
              <a:t>koristio</a:t>
            </a:r>
            <a:r>
              <a:rPr lang="en-US" dirty="0" smtClean="0"/>
              <a:t> u </a:t>
            </a:r>
            <a:r>
              <a:rPr lang="en-US" dirty="0" err="1" smtClean="0"/>
              <a:t>zakonu</a:t>
            </a:r>
            <a:r>
              <a:rPr lang="en-US" dirty="0" smtClean="0"/>
              <a:t> o </a:t>
            </a:r>
            <a:r>
              <a:rPr lang="en-US" dirty="0" err="1" smtClean="0"/>
              <a:t>nasledjivanju</a:t>
            </a:r>
            <a:r>
              <a:rPr lang="en-US" dirty="0" smtClean="0"/>
              <a:t> – </a:t>
            </a:r>
            <a:r>
              <a:rPr lang="en-US" dirty="0" err="1" smtClean="0"/>
              <a:t>Gidens</a:t>
            </a:r>
            <a:r>
              <a:rPr lang="en-US" dirty="0" smtClean="0"/>
              <a:t> </a:t>
            </a:r>
            <a:r>
              <a:rPr lang="en-US" dirty="0" err="1" smtClean="0"/>
              <a:t>Entoni</a:t>
            </a:r>
            <a:r>
              <a:rPr lang="en-US" dirty="0" smtClean="0"/>
              <a:t>, </a:t>
            </a:r>
            <a:r>
              <a:rPr lang="en-US" i="1" dirty="0" err="1" smtClean="0"/>
              <a:t>Odbegli</a:t>
            </a:r>
            <a:r>
              <a:rPr lang="en-US" i="1" dirty="0" smtClean="0"/>
              <a:t> </a:t>
            </a:r>
            <a:r>
              <a:rPr lang="en-US" i="1" dirty="0" err="1" smtClean="0"/>
              <a:t>svet</a:t>
            </a:r>
            <a:r>
              <a:rPr lang="en-US" dirty="0" smtClean="0"/>
              <a:t>).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Razmisliti: kakav je odnos tradije i modernog, savremenog?</a:t>
            </a:r>
          </a:p>
          <a:p>
            <a:r>
              <a:rPr lang="sr-Latn-CS" dirty="0" smtClean="0"/>
              <a:t>Da li se medjusobno isključuju?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Šta je tradicionalizam?</a:t>
            </a:r>
          </a:p>
          <a:p>
            <a:r>
              <a:rPr lang="sr-Latn-CS" dirty="0" smtClean="0"/>
              <a:t>Objasniti četiri modusa savremenog pristupa tradici.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Čemu služi tradicija, koje su njene funkcije za ljude i društvo?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Kod tradic. se često istič</a:t>
            </a:r>
            <a:r>
              <a:rPr lang="en-US" dirty="0" smtClean="0"/>
              <a:t>u</a:t>
            </a:r>
            <a:r>
              <a:rPr lang="sr-Latn-CS" dirty="0" smtClean="0"/>
              <a:t> pojedini aspekti, shodno pretpostavci da neki od njih dominiraju u odredjenoj Zajednici. Koji?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Šta su običaji?</a:t>
            </a:r>
          </a:p>
          <a:p>
            <a:r>
              <a:rPr lang="sr-Latn-CS" dirty="0" smtClean="0"/>
              <a:t>Šta postižemo njihovim upražnjavanjem?</a:t>
            </a:r>
          </a:p>
          <a:p>
            <a:r>
              <a:rPr lang="sr-Latn-CS" dirty="0" smtClean="0"/>
              <a:t>Čemu običaji služe?</a:t>
            </a:r>
          </a:p>
          <a:p>
            <a:r>
              <a:rPr lang="sr-Latn-CS" dirty="0" smtClean="0"/>
              <a:t>Imaju li veze sa pogledom na svet i identitetom?</a:t>
            </a:r>
          </a:p>
          <a:p>
            <a:r>
              <a:rPr lang="sr-Latn-CS" dirty="0" smtClean="0"/>
              <a:t>Na koji način nastaje običaj i koju formu vremenom poprima?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Ljudi običaje shvataju kao obavezu, pa njihovo nepoštovanje povlači sankcije.</a:t>
            </a:r>
          </a:p>
          <a:p>
            <a:r>
              <a:rPr lang="sr-Latn-CS" dirty="0" smtClean="0"/>
              <a:t>Primer?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ME" dirty="0" smtClean="0"/>
              <a:t>Шта је </a:t>
            </a:r>
            <a:r>
              <a:rPr lang="sr-Latn-RS" dirty="0" smtClean="0"/>
              <a:t>za</a:t>
            </a:r>
            <a:r>
              <a:rPr lang="sr-Latn-CS" dirty="0" smtClean="0"/>
              <a:t>nimanje </a:t>
            </a:r>
            <a:r>
              <a:rPr lang="sr-Cyrl-ME" dirty="0" smtClean="0"/>
              <a:t>?</a:t>
            </a:r>
          </a:p>
          <a:p>
            <a:r>
              <a:rPr lang="sr-Latn-CS" dirty="0" smtClean="0"/>
              <a:t>Medjunarodna standardna klasif</a:t>
            </a:r>
            <a:r>
              <a:rPr lang="sr-Cyrl-ME" dirty="0" smtClean="0"/>
              <a:t>икација</a:t>
            </a:r>
            <a:r>
              <a:rPr lang="sr-Latn-CS" dirty="0" smtClean="0"/>
              <a:t> zanimanja.</a:t>
            </a:r>
          </a:p>
          <a:p>
            <a:r>
              <a:rPr lang="sr-Latn-CS" dirty="0" smtClean="0"/>
              <a:t>Kako nastaje zanimanje?</a:t>
            </a:r>
            <a:endParaRPr lang="en-US" dirty="0" smtClean="0"/>
          </a:p>
          <a:p>
            <a:endParaRPr lang="sr-Latn-C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Običaji se od drugih normi razlikuju - po čemu?</a:t>
            </a:r>
          </a:p>
          <a:p>
            <a:r>
              <a:rPr lang="sr-Latn-CS" dirty="0" smtClean="0"/>
              <a:t>Kakva je uloga običaja u društvenom razvitku, njihov odnos prema progresu?</a:t>
            </a:r>
          </a:p>
          <a:p>
            <a:r>
              <a:rPr lang="sr-Latn-CS" dirty="0" smtClean="0"/>
              <a:t>Uloge običaja?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Običaji se mogu podeliti prema životnim fazama i religioznim opredeljenjima, prema poslovima od kojih zavisi ljudska egzistencija,</a:t>
            </a:r>
          </a:p>
          <a:p>
            <a:r>
              <a:rPr lang="sr-Latn-CS" dirty="0" smtClean="0"/>
              <a:t>Mogu biti porodični, kalendarski, običaji uz rad (neki pripadaju u više grupa istovremeno: verski običaji tokom kojih se ne radi, na pr.)...</a:t>
            </a:r>
          </a:p>
          <a:p>
            <a:r>
              <a:rPr lang="sr-Latn-CS" dirty="0" smtClean="0"/>
              <a:t>Koje porodične običaje poznajete?</a:t>
            </a:r>
          </a:p>
          <a:p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Postoje običaji vezani za povećanje imetka, plodnosti, zaštite zdravlja, zaštite od vremenskih nepogoda, protiv zlih namera...</a:t>
            </a:r>
          </a:p>
          <a:p>
            <a:r>
              <a:rPr lang="sr-Latn-CS" dirty="0" smtClean="0"/>
              <a:t>Njihova svrha je da ukažu na značaj tradicionalnih odlika, da ih očuvaju, ali naravno,</a:t>
            </a:r>
          </a:p>
          <a:p>
            <a:r>
              <a:rPr lang="sr-Latn-CS" smtClean="0"/>
              <a:t>Mnogi običaji sa izmenjenim,  savremenim uslovima života nestaju, zamiru.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Identitet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Identitet (nlat. Identitas, </a:t>
            </a:r>
            <a:r>
              <a:rPr lang="en-US" dirty="0" err="1" smtClean="0"/>
              <a:t>identificatio</a:t>
            </a:r>
            <a:r>
              <a:rPr lang="en-US" dirty="0" smtClean="0"/>
              <a:t>)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 smtClean="0"/>
              <a:t>istovetnost</a:t>
            </a:r>
            <a:r>
              <a:rPr lang="en-US" dirty="0" smtClean="0"/>
              <a:t>, </a:t>
            </a:r>
            <a:r>
              <a:rPr lang="en-US" dirty="0" err="1" smtClean="0"/>
              <a:t>poistovljavanje</a:t>
            </a:r>
            <a:r>
              <a:rPr lang="en-US" dirty="0" smtClean="0"/>
              <a:t>, </a:t>
            </a:r>
            <a:r>
              <a:rPr lang="en-US" dirty="0" err="1" smtClean="0"/>
              <a:t>poistovljenje</a:t>
            </a:r>
            <a:r>
              <a:rPr lang="en-US" dirty="0" smtClean="0"/>
              <a:t> (</a:t>
            </a:r>
            <a:r>
              <a:rPr lang="en-US" dirty="0" err="1" smtClean="0"/>
              <a:t>Leksikon</a:t>
            </a:r>
            <a:r>
              <a:rPr lang="en-US" dirty="0" smtClean="0"/>
              <a:t> </a:t>
            </a:r>
            <a:r>
              <a:rPr lang="en-US" dirty="0" err="1" smtClean="0"/>
              <a:t>stranih</a:t>
            </a:r>
            <a:r>
              <a:rPr lang="en-US" dirty="0" smtClean="0"/>
              <a:t> </a:t>
            </a:r>
            <a:r>
              <a:rPr lang="en-US" dirty="0" err="1" smtClean="0"/>
              <a:t>reči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izraza</a:t>
            </a:r>
            <a:r>
              <a:rPr lang="en-US" dirty="0" smtClean="0"/>
              <a:t>: 2007: 320)</a:t>
            </a:r>
            <a:r>
              <a:rPr lang="sr-Latn-CS" dirty="0" smtClean="0"/>
              <a:t>. </a:t>
            </a:r>
            <a:endParaRPr lang="en-US" dirty="0" smtClean="0"/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Šta je identitet?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Identitet uvek podrazumeva interiorizaciju, ali i distanciranje. </a:t>
            </a:r>
          </a:p>
          <a:p>
            <a:r>
              <a:rPr lang="sr-Latn-CS" dirty="0" smtClean="0"/>
              <a:t>kažemo da identiet počiva na </a:t>
            </a:r>
            <a:r>
              <a:rPr lang="sr-Latn-CS" dirty="0" smtClean="0">
                <a:solidFill>
                  <a:srgbClr val="00B0F0"/>
                </a:solidFill>
              </a:rPr>
              <a:t>konceptu razlike</a:t>
            </a:r>
            <a:r>
              <a:rPr lang="sr-Latn-CS" dirty="0" smtClean="0"/>
              <a:t>, </a:t>
            </a:r>
            <a:r>
              <a:rPr lang="sr-Latn-CS" dirty="0" smtClean="0">
                <a:solidFill>
                  <a:srgbClr val="00B0F0"/>
                </a:solidFill>
              </a:rPr>
              <a:t>diferencijalnom modelu</a:t>
            </a:r>
            <a:r>
              <a:rPr lang="sr-Latn-CS" dirty="0" smtClean="0"/>
              <a:t>, jer drugost obuhvata negaciju onoga što nismo.</a:t>
            </a:r>
          </a:p>
          <a:p>
            <a:r>
              <a:rPr lang="sr-Latn-CS" dirty="0" smtClean="0"/>
              <a:t>Šta ovo znači?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Šta su izvori identiteta?</a:t>
            </a:r>
          </a:p>
          <a:p>
            <a:r>
              <a:rPr lang="sr-Latn-CS" dirty="0" smtClean="0"/>
              <a:t>Šta je društveni identitet, kolektivna dimenzija identiteta? </a:t>
            </a:r>
          </a:p>
          <a:p>
            <a:r>
              <a:rPr lang="sr-Latn-CS" dirty="0" smtClean="0"/>
              <a:t>Višestrukost društvenih identiteta potvrdjuje višedimenzionalnost naših života.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Aspekti u oderedjivanju pojma identiteta:</a:t>
            </a:r>
          </a:p>
          <a:p>
            <a:r>
              <a:rPr lang="sr-Latn-CS" dirty="0" smtClean="0"/>
              <a:t>Dualni momenat (</a:t>
            </a:r>
            <a:r>
              <a:rPr lang="sr-Latn-RS" dirty="0" smtClean="0"/>
              <a:t>opšte</a:t>
            </a:r>
            <a:r>
              <a:rPr lang="sr-Cyrl-RS" dirty="0" smtClean="0"/>
              <a:t> </a:t>
            </a:r>
            <a:r>
              <a:rPr lang="sr-Latn-CS" dirty="0" smtClean="0"/>
              <a:t>ljudske pozicije): individualnost, samosvojnost/kolektivitet</a:t>
            </a:r>
          </a:p>
          <a:p>
            <a:r>
              <a:rPr lang="sr-Latn-CS" dirty="0" smtClean="0"/>
              <a:t>Da li su ove karakteristike ljudskog bića apsolutno suprotstavljene?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Različite definic</a:t>
            </a:r>
            <a:r>
              <a:rPr lang="en-US" dirty="0" err="1" smtClean="0"/>
              <a:t>ij</a:t>
            </a:r>
            <a:r>
              <a:rPr lang="sr-Latn-CS" dirty="0" smtClean="0"/>
              <a:t>e identiteta naglašavaju njegove različite aspekte. Koje?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Problematizacija kolektivnog identiteta:</a:t>
            </a:r>
          </a:p>
          <a:p>
            <a:r>
              <a:rPr lang="sr-Latn-CS" dirty="0" smtClean="0"/>
              <a:t>Ne isključučuje individualnu dimenziju identit., </a:t>
            </a:r>
          </a:p>
          <a:p>
            <a:r>
              <a:rPr lang="sr-Latn-CS" dirty="0" smtClean="0"/>
              <a:t>Iako sintetiše biće odredjenog kolektiviteta.</a:t>
            </a:r>
            <a:endParaRPr lang="en-US" dirty="0" smtClean="0"/>
          </a:p>
          <a:p>
            <a:r>
              <a:rPr lang="en-US" dirty="0" smtClean="0"/>
              <a:t>z</a:t>
            </a:r>
            <a:r>
              <a:rPr lang="sr-Latn-CS" dirty="0" smtClean="0"/>
              <a:t>ato je odredjenje kol. idnetiteta kompleksno pitanje.</a:t>
            </a:r>
          </a:p>
          <a:p>
            <a:r>
              <a:rPr lang="sr-Latn-CS" dirty="0" smtClean="0"/>
              <a:t>Uključuje: </a:t>
            </a:r>
          </a:p>
          <a:p>
            <a:r>
              <a:rPr lang="sr-Latn-CS" dirty="0" smtClean="0"/>
              <a:t>Socijalni, grupni, nacionalni, pristup.</a:t>
            </a:r>
            <a:endParaRPr lang="en-US" dirty="0" smtClean="0"/>
          </a:p>
          <a:p>
            <a:endParaRPr lang="sr-Latn-C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Pri tome su bitn</a:t>
            </a:r>
            <a:r>
              <a:rPr lang="en-US" dirty="0" err="1" smtClean="0"/>
              <a:t>i</a:t>
            </a:r>
            <a:r>
              <a:rPr lang="sr-Latn-CS" dirty="0" smtClean="0"/>
              <a:t> elementi ljudskog postojanja:</a:t>
            </a:r>
          </a:p>
          <a:p>
            <a:r>
              <a:rPr lang="sr-Latn-CS" dirty="0" smtClean="0"/>
              <a:t>Poreklo/istorija</a:t>
            </a:r>
          </a:p>
          <a:p>
            <a:r>
              <a:rPr lang="sr-Latn-CS" dirty="0" smtClean="0"/>
              <a:t>Prošlost/budućnost</a:t>
            </a:r>
          </a:p>
          <a:p>
            <a:r>
              <a:rPr lang="sr-Latn-CS" dirty="0" smtClean="0"/>
              <a:t>Tradicija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Ljudi se kroz rad (stvarajući materijalno</a:t>
            </a:r>
            <a:r>
              <a:rPr lang="en-US" dirty="0" smtClean="0"/>
              <a:t> </a:t>
            </a:r>
            <a:r>
              <a:rPr lang="sr-Latn-CS" dirty="0" smtClean="0"/>
              <a:t>dobro, pružajući uslugu) povezuju sa dr celinom i dr grupama.</a:t>
            </a:r>
          </a:p>
          <a:p>
            <a:r>
              <a:rPr lang="sr-Latn-CS" dirty="0" smtClean="0"/>
              <a:t>Na taj način, obezbedjuju sebi sredstva za život i poziciju u društvu (status).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Elementi </a:t>
            </a:r>
            <a:r>
              <a:rPr lang="sr-Latn-CS" smtClean="0"/>
              <a:t>odredjenja kol </a:t>
            </a:r>
            <a:r>
              <a:rPr lang="sr-Latn-CS" dirty="0" smtClean="0"/>
              <a:t>identiteta su?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Postoje gledišta prema kojima je identitet isključivo subjektivna realnost, postoji samo unutar individualne svesti.</a:t>
            </a:r>
          </a:p>
          <a:p>
            <a:r>
              <a:rPr lang="sr-Latn-CS" dirty="0" smtClean="0"/>
              <a:t>Kakavo je sociologističko gledište?</a:t>
            </a:r>
          </a:p>
          <a:p>
            <a:endParaRPr lang="sr-Latn-C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Govori se i o tipovima identiteta:</a:t>
            </a:r>
          </a:p>
          <a:p>
            <a:r>
              <a:rPr lang="sr-Latn-CS" dirty="0" smtClean="0"/>
              <a:t>Istorijski specifične dr strukture stvaraju </a:t>
            </a:r>
            <a:r>
              <a:rPr lang="sr-Latn-CS" i="1" dirty="0" smtClean="0"/>
              <a:t>tipove identiteta </a:t>
            </a:r>
            <a:r>
              <a:rPr lang="sr-Latn-CS" dirty="0" smtClean="0"/>
              <a:t>koji se prepoznaju u pojedinačnim</a:t>
            </a:r>
            <a:r>
              <a:rPr lang="sr-Latn-CS" i="1" dirty="0" smtClean="0"/>
              <a:t>.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Ispitna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Cyrl-CS" dirty="0" smtClean="0"/>
              <a:t>ЗАНИМАЊА - Опште одредбе</a:t>
            </a:r>
            <a:endParaRPr lang="en-US" dirty="0" smtClean="0"/>
          </a:p>
          <a:p>
            <a:pPr lvl="0"/>
            <a:r>
              <a:rPr lang="sr-Cyrl-CS" dirty="0" smtClean="0"/>
              <a:t>ЗАНИМАЊА - Подела занимања</a:t>
            </a:r>
            <a:endParaRPr lang="en-US" dirty="0" smtClean="0"/>
          </a:p>
          <a:p>
            <a:pPr lvl="0"/>
            <a:r>
              <a:rPr lang="sr-Cyrl-CS" dirty="0" smtClean="0"/>
              <a:t>Одређење културе</a:t>
            </a:r>
            <a:endParaRPr lang="en-US" dirty="0" smtClean="0"/>
          </a:p>
          <a:p>
            <a:pPr lvl="0"/>
            <a:r>
              <a:rPr lang="sr-Cyrl-CS" dirty="0" smtClean="0"/>
              <a:t>Хронологија и динстинкције у схватању културе</a:t>
            </a:r>
            <a:endParaRPr lang="en-US" dirty="0" smtClean="0"/>
          </a:p>
          <a:p>
            <a:pPr lvl="0"/>
            <a:r>
              <a:rPr lang="sr-Cyrl-CS" dirty="0" smtClean="0"/>
              <a:t>Функције културе</a:t>
            </a:r>
            <a:endParaRPr lang="en-US" dirty="0" smtClean="0"/>
          </a:p>
          <a:p>
            <a:pPr lvl="0"/>
            <a:r>
              <a:rPr lang="en-US" smtClean="0"/>
              <a:t>А</a:t>
            </a:r>
            <a:r>
              <a:rPr lang="sr-Cyrl-CS" dirty="0" smtClean="0"/>
              <a:t>спекти у </a:t>
            </a:r>
            <a:r>
              <a:rPr lang="en-US" dirty="0" err="1" smtClean="0"/>
              <a:t>одре</a:t>
            </a:r>
            <a:r>
              <a:rPr lang="sr-Cyrl-CS" dirty="0" smtClean="0"/>
              <a:t>ђ</a:t>
            </a:r>
            <a:r>
              <a:rPr lang="en-US" dirty="0" err="1" smtClean="0"/>
              <a:t>ењ</a:t>
            </a:r>
            <a:r>
              <a:rPr lang="sr-Cyrl-C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појма</a:t>
            </a:r>
            <a:r>
              <a:rPr lang="en-US" dirty="0" smtClean="0"/>
              <a:t> </a:t>
            </a:r>
            <a:r>
              <a:rPr lang="en-US" dirty="0" err="1" smtClean="0"/>
              <a:t>идентитета</a:t>
            </a:r>
            <a:endParaRPr lang="en-US" dirty="0" smtClean="0"/>
          </a:p>
          <a:p>
            <a:pPr lvl="0"/>
            <a:r>
              <a:rPr lang="en-US" dirty="0" err="1" smtClean="0"/>
              <a:t>Проблематизација</a:t>
            </a:r>
            <a:r>
              <a:rPr lang="en-US" dirty="0" smtClean="0"/>
              <a:t> </a:t>
            </a:r>
            <a:r>
              <a:rPr lang="en-US" dirty="0" err="1" smtClean="0"/>
              <a:t>колективног</a:t>
            </a:r>
            <a:r>
              <a:rPr lang="en-US" dirty="0" smtClean="0"/>
              <a:t> </a:t>
            </a:r>
            <a:r>
              <a:rPr lang="en-US" dirty="0" err="1" smtClean="0"/>
              <a:t>идентитета</a:t>
            </a:r>
            <a:endParaRPr lang="en-US" dirty="0" smtClean="0"/>
          </a:p>
          <a:p>
            <a:pPr lvl="0"/>
            <a:r>
              <a:rPr lang="sr-Cyrl-CS" dirty="0" smtClean="0"/>
              <a:t>Традиција</a:t>
            </a:r>
            <a:endParaRPr lang="en-US" dirty="0" smtClean="0"/>
          </a:p>
          <a:p>
            <a:pPr lvl="0"/>
            <a:r>
              <a:rPr lang="sr-Cyrl-CS" dirty="0" smtClean="0"/>
              <a:t>Народна веровања и обичаји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ME" dirty="0" smtClean="0"/>
              <a:t>Размислити о пробламатизацији градива у маниру потребном за теме за радове.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Moć, bogatstvo, ugled su merila društvenog statusa pojedinca.</a:t>
            </a:r>
          </a:p>
          <a:p>
            <a:r>
              <a:rPr lang="sr-Latn-CS" dirty="0" smtClean="0"/>
              <a:t>I profesija se uzima u obzor pri utvrdjivanju nečijeg dr statusa:</a:t>
            </a:r>
          </a:p>
          <a:p>
            <a:r>
              <a:rPr lang="sr-Latn-CS" dirty="0" smtClean="0"/>
              <a:t>Koje profesije donose viši stus, ugledije su, bolje plaćene?</a:t>
            </a:r>
          </a:p>
          <a:p>
            <a:r>
              <a:rPr lang="sr-Latn-CS" dirty="0" smtClean="0"/>
              <a:t>Koji rad je manje cenjen?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Kroz zanimanje, obavlajući rad, čovek se ostvaruje kao stvaralačko biće, ostvaruje svoje ljudske potencijale.  </a:t>
            </a:r>
          </a:p>
          <a:p>
            <a:r>
              <a:rPr lang="sr-Latn-CS" dirty="0" smtClean="0"/>
              <a:t>U što većem stepenu to čini, veće je njegovo zadovoljstvo, i veća društvena korisnost njegovog rada.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Osnovna pretpostavka u formiranju zaninmanja je da se specijalizovanost kojom se zadovoljavaju neke dr potrebe realizuje kroz organizacioni oblik.</a:t>
            </a:r>
          </a:p>
          <a:p>
            <a:r>
              <a:rPr lang="sr-Latn-CS" dirty="0" smtClean="0"/>
              <a:t>Šta to znači?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Tipovi podele rada?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sr-Latn-CS" dirty="0" smtClean="0"/>
              <a:t>1: </a:t>
            </a:r>
          </a:p>
          <a:p>
            <a:r>
              <a:rPr lang="sr-Latn-CS" dirty="0" smtClean="0"/>
              <a:t>Opšta?</a:t>
            </a:r>
          </a:p>
          <a:p>
            <a:r>
              <a:rPr lang="sr-Latn-CS" dirty="0" smtClean="0"/>
              <a:t>Posebna?</a:t>
            </a:r>
          </a:p>
          <a:p>
            <a:r>
              <a:rPr lang="sr-Latn-CS" dirty="0" smtClean="0"/>
              <a:t>Pojedinačna?</a:t>
            </a:r>
          </a:p>
          <a:p>
            <a:pPr>
              <a:buNone/>
            </a:pPr>
            <a:r>
              <a:rPr lang="sr-Latn-CS" dirty="0" smtClean="0">
                <a:solidFill>
                  <a:srgbClr val="0070C0"/>
                </a:solidFill>
              </a:rPr>
              <a:t>2: </a:t>
            </a:r>
          </a:p>
          <a:p>
            <a:pPr>
              <a:buNone/>
            </a:pPr>
            <a:r>
              <a:rPr lang="sr-Latn-CS" dirty="0" smtClean="0">
                <a:solidFill>
                  <a:srgbClr val="0070C0"/>
                </a:solidFill>
              </a:rPr>
              <a:t>Primarni sektor?</a:t>
            </a:r>
          </a:p>
          <a:p>
            <a:pPr>
              <a:buNone/>
            </a:pPr>
            <a:r>
              <a:rPr lang="sr-Latn-CS" dirty="0" smtClean="0">
                <a:solidFill>
                  <a:srgbClr val="0070C0"/>
                </a:solidFill>
              </a:rPr>
              <a:t>Sekundardni?</a:t>
            </a:r>
          </a:p>
          <a:p>
            <a:pPr>
              <a:buNone/>
            </a:pPr>
            <a:r>
              <a:rPr lang="sr-Latn-CS" dirty="0" smtClean="0">
                <a:solidFill>
                  <a:srgbClr val="0070C0"/>
                </a:solidFill>
              </a:rPr>
              <a:t>Tercijarni?</a:t>
            </a:r>
          </a:p>
          <a:p>
            <a:pPr>
              <a:buNone/>
            </a:pPr>
            <a:r>
              <a:rPr lang="sr-Latn-CS" dirty="0" smtClean="0">
                <a:solidFill>
                  <a:srgbClr val="0070C0"/>
                </a:solidFill>
              </a:rPr>
              <a:t>Četvrti sektor -?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3432</TotalTime>
  <Words>1164</Words>
  <Application>Microsoft Office PowerPoint</Application>
  <PresentationFormat>On-screen Show (4:3)</PresentationFormat>
  <Paragraphs>143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Slide 1</vt:lpstr>
      <vt:lpstr>Zanimanja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POJAM KULTURE I NJENA ULOGA U DRUŠTVU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POJAM KULTURE I NJENA ULOGA U DRUŠTVU</vt:lpstr>
      <vt:lpstr>Tradicija i običaji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Identitet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Ispitna pitanja</vt:lpstr>
      <vt:lpstr>Slide 44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</dc:creator>
  <cp:lastModifiedBy>Dmitras</cp:lastModifiedBy>
  <cp:revision>316</cp:revision>
  <dcterms:created xsi:type="dcterms:W3CDTF">2006-08-16T00:00:00Z</dcterms:created>
  <dcterms:modified xsi:type="dcterms:W3CDTF">2020-11-26T10:41:30Z</dcterms:modified>
</cp:coreProperties>
</file>