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84" r:id="rId2"/>
    <p:sldId id="256" r:id="rId3"/>
    <p:sldId id="257" r:id="rId4"/>
    <p:sldId id="280" r:id="rId5"/>
    <p:sldId id="266" r:id="rId6"/>
    <p:sldId id="281" r:id="rId7"/>
    <p:sldId id="258" r:id="rId8"/>
    <p:sldId id="267" r:id="rId9"/>
    <p:sldId id="259" r:id="rId10"/>
    <p:sldId id="268" r:id="rId11"/>
    <p:sldId id="260" r:id="rId12"/>
    <p:sldId id="282" r:id="rId13"/>
    <p:sldId id="269" r:id="rId14"/>
    <p:sldId id="283" r:id="rId15"/>
    <p:sldId id="261" r:id="rId16"/>
    <p:sldId id="270" r:id="rId17"/>
    <p:sldId id="271" r:id="rId18"/>
    <p:sldId id="262" r:id="rId19"/>
    <p:sldId id="272" r:id="rId20"/>
    <p:sldId id="273" r:id="rId21"/>
    <p:sldId id="263" r:id="rId22"/>
    <p:sldId id="274" r:id="rId23"/>
    <p:sldId id="264" r:id="rId24"/>
    <p:sldId id="265" r:id="rId25"/>
    <p:sldId id="275" r:id="rId26"/>
    <p:sldId id="278" r:id="rId27"/>
    <p:sldId id="276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774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306D4C-427B-4972-80AF-F5D0517362B9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B87DF-E775-4D8F-88E5-379578763B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89763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BB87DF-E775-4D8F-88E5-379578763B8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045A-8DBD-4F86-BFF0-E0F74230338D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85EA-66EA-44D0-B7BF-B516A9E56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045A-8DBD-4F86-BFF0-E0F74230338D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85EA-66EA-44D0-B7BF-B516A9E56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045A-8DBD-4F86-BFF0-E0F74230338D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85EA-66EA-44D0-B7BF-B516A9E56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045A-8DBD-4F86-BFF0-E0F74230338D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85EA-66EA-44D0-B7BF-B516A9E56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045A-8DBD-4F86-BFF0-E0F74230338D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85EA-66EA-44D0-B7BF-B516A9E56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045A-8DBD-4F86-BFF0-E0F74230338D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85EA-66EA-44D0-B7BF-B516A9E56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045A-8DBD-4F86-BFF0-E0F74230338D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85EA-66EA-44D0-B7BF-B516A9E56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045A-8DBD-4F86-BFF0-E0F74230338D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85EA-66EA-44D0-B7BF-B516A9E56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045A-8DBD-4F86-BFF0-E0F74230338D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85EA-66EA-44D0-B7BF-B516A9E56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045A-8DBD-4F86-BFF0-E0F74230338D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85EA-66EA-44D0-B7BF-B516A9E56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045A-8DBD-4F86-BFF0-E0F74230338D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E85EA-66EA-44D0-B7BF-B516A9E56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2045A-8DBD-4F86-BFF0-E0F74230338D}" type="datetimeFigureOut">
              <a:rPr lang="en-US" smtClean="0"/>
              <a:pPr/>
              <a:t>26-Nov-20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E85EA-66EA-44D0-B7BF-B516A9E56D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ME" sz="5400" dirty="0" smtClean="0">
                <a:solidFill>
                  <a:srgbClr val="FF0000"/>
                </a:solidFill>
              </a:rPr>
              <a:t>Водич кроз испитна питања</a:t>
            </a:r>
            <a:endParaRPr lang="en-US" sz="5400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sr-Cyrl-RS" dirty="0" smtClean="0"/>
              <a:t>Аспекти на које није одговорено, а представљају даљи правац истраживања:</a:t>
            </a:r>
          </a:p>
          <a:p>
            <a:pPr marL="173038" indent="-173038">
              <a:spcBef>
                <a:spcPts val="0"/>
              </a:spcBef>
              <a:buNone/>
            </a:pPr>
            <a:r>
              <a:rPr lang="sr-Cyrl-RS" dirty="0" smtClean="0"/>
              <a:t>  -- </a:t>
            </a:r>
            <a:r>
              <a:rPr lang="hr-HR" dirty="0" smtClean="0">
                <a:solidFill>
                  <a:srgbClr val="002060"/>
                </a:solidFill>
              </a:rPr>
              <a:t>разумевањ</a:t>
            </a:r>
            <a:r>
              <a:rPr lang="sr-Cyrl-RS" dirty="0" smtClean="0">
                <a:solidFill>
                  <a:srgbClr val="002060"/>
                </a:solidFill>
              </a:rPr>
              <a:t>е</a:t>
            </a:r>
            <a:r>
              <a:rPr lang="hr-HR" dirty="0" smtClean="0"/>
              <a:t> „дечјег света" или „културе детета" и законитости на којима се они конституишу</a:t>
            </a:r>
            <a:r>
              <a:rPr lang="sr-Cyrl-RS" dirty="0" smtClean="0"/>
              <a:t>;</a:t>
            </a:r>
          </a:p>
          <a:p>
            <a:pPr marL="173038" indent="-173038">
              <a:spcBef>
                <a:spcPts val="0"/>
              </a:spcBef>
              <a:buNone/>
            </a:pPr>
            <a:r>
              <a:rPr lang="sr-Cyrl-RS" dirty="0" smtClean="0"/>
              <a:t>  -- </a:t>
            </a:r>
            <a:r>
              <a:rPr lang="hr-HR" dirty="0" smtClean="0">
                <a:solidFill>
                  <a:srgbClr val="002060"/>
                </a:solidFill>
              </a:rPr>
              <a:t>проучава</a:t>
            </a:r>
            <a:r>
              <a:rPr lang="sr-Cyrl-RS" dirty="0" smtClean="0">
                <a:solidFill>
                  <a:srgbClr val="002060"/>
                </a:solidFill>
              </a:rPr>
              <a:t>ње </a:t>
            </a:r>
            <a:r>
              <a:rPr lang="hr-HR" dirty="0" smtClean="0"/>
              <a:t>дечј</a:t>
            </a:r>
            <a:r>
              <a:rPr lang="sr-Cyrl-RS" dirty="0" smtClean="0"/>
              <a:t>их </a:t>
            </a:r>
            <a:r>
              <a:rPr lang="hr-HR" dirty="0" smtClean="0"/>
              <a:t>представ</a:t>
            </a:r>
            <a:r>
              <a:rPr lang="sr-Cyrl-RS" dirty="0" smtClean="0"/>
              <a:t>а</a:t>
            </a:r>
            <a:r>
              <a:rPr lang="hr-HR" dirty="0" smtClean="0"/>
              <a:t> о свету</a:t>
            </a:r>
            <a:r>
              <a:rPr lang="sr-Cyrl-RS" dirty="0" smtClean="0"/>
              <a:t> и </a:t>
            </a:r>
            <a:r>
              <a:rPr lang="hr-HR" dirty="0" smtClean="0"/>
              <a:t>ставов</a:t>
            </a:r>
            <a:r>
              <a:rPr lang="sr-Cyrl-RS" dirty="0" smtClean="0"/>
              <a:t>а </a:t>
            </a:r>
            <a:r>
              <a:rPr lang="hr-HR" dirty="0" smtClean="0"/>
              <a:t>према: породици, вршњацима, школи, наставницима</a:t>
            </a:r>
            <a:r>
              <a:rPr lang="sr-Cyrl-RS" dirty="0" smtClean="0"/>
              <a:t>;</a:t>
            </a:r>
          </a:p>
          <a:p>
            <a:pPr marL="173038" indent="-173038">
              <a:spcBef>
                <a:spcPts val="0"/>
              </a:spcBef>
              <a:buNone/>
            </a:pPr>
            <a:r>
              <a:rPr lang="sr-Cyrl-RS" dirty="0" smtClean="0"/>
              <a:t>  -- </a:t>
            </a:r>
            <a:r>
              <a:rPr lang="sr-Cyrl-RS" dirty="0" smtClean="0">
                <a:solidFill>
                  <a:srgbClr val="002060"/>
                </a:solidFill>
              </a:rPr>
              <a:t>истраживање </a:t>
            </a:r>
            <a:r>
              <a:rPr lang="hr-HR" dirty="0" smtClean="0"/>
              <a:t>дечјег времен</a:t>
            </a:r>
            <a:r>
              <a:rPr lang="sr-Cyrl-RS" dirty="0" smtClean="0"/>
              <a:t>с</a:t>
            </a:r>
            <a:r>
              <a:rPr lang="hr-HR" dirty="0" smtClean="0"/>
              <a:t>ког буџета, простора, начина одмарања, забаве, дружења, комуникације, те у савремен</a:t>
            </a:r>
            <a:r>
              <a:rPr lang="sr-Cyrl-RS" dirty="0" smtClean="0"/>
              <a:t>ости утицај </a:t>
            </a:r>
            <a:r>
              <a:rPr lang="hr-HR" dirty="0" smtClean="0"/>
              <a:t>мас-медијске продукције; </a:t>
            </a:r>
            <a:endParaRPr lang="sr-Cyrl-RS" dirty="0" smtClean="0"/>
          </a:p>
          <a:p>
            <a:pPr marL="173038" indent="-173038">
              <a:spcBef>
                <a:spcPts val="0"/>
              </a:spcBef>
              <a:buNone/>
            </a:pPr>
            <a:r>
              <a:rPr lang="sr-Cyrl-RS" dirty="0" smtClean="0"/>
              <a:t>  -- </a:t>
            </a:r>
            <a:r>
              <a:rPr lang="hr-HR" dirty="0" smtClean="0">
                <a:solidFill>
                  <a:srgbClr val="002060"/>
                </a:solidFill>
              </a:rPr>
              <a:t>испитивање</a:t>
            </a:r>
            <a:r>
              <a:rPr lang="hr-HR" dirty="0" smtClean="0"/>
              <a:t> дечј</a:t>
            </a:r>
            <a:r>
              <a:rPr lang="sr-Cyrl-RS" dirty="0" smtClean="0"/>
              <a:t>е</a:t>
            </a:r>
            <a:r>
              <a:rPr lang="hr-HR" dirty="0" smtClean="0"/>
              <a:t> „мод</a:t>
            </a:r>
            <a:r>
              <a:rPr lang="sr-Cyrl-RS" dirty="0" smtClean="0"/>
              <a:t>е</a:t>
            </a:r>
            <a:r>
              <a:rPr lang="hr-HR" dirty="0" smtClean="0"/>
              <a:t>“</a:t>
            </a:r>
            <a:r>
              <a:rPr lang="sr-Cyrl-RS" dirty="0" smtClean="0"/>
              <a:t> и </a:t>
            </a:r>
            <a:r>
              <a:rPr lang="hr-HR" dirty="0" smtClean="0"/>
              <a:t>стилова живота.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071546"/>
          </a:xfrm>
        </p:spPr>
        <p:txBody>
          <a:bodyPr>
            <a:normAutofit fontScale="90000"/>
          </a:bodyPr>
          <a:lstStyle/>
          <a:p>
            <a:r>
              <a:rPr lang="sr-Cyrl-RS" sz="3600" b="1" dirty="0" smtClean="0"/>
              <a:t/>
            </a:r>
            <a:br>
              <a:rPr lang="sr-Cyrl-RS" sz="3600" b="1" dirty="0" smtClean="0"/>
            </a:br>
            <a:r>
              <a:rPr lang="hr-HR" sz="3600" b="1" dirty="0" smtClean="0"/>
              <a:t>Породица усред</a:t>
            </a:r>
            <a:r>
              <a:rPr lang="sr-Cyrl-RS" sz="3600" b="1" dirty="0" smtClean="0"/>
              <a:t>сређена</a:t>
            </a:r>
            <a:r>
              <a:rPr lang="hr-HR" sz="3600" b="1" dirty="0" smtClean="0"/>
              <a:t> ка детету.  Стварност и мит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pPr marL="92075" indent="-92075">
              <a:buFontTx/>
              <a:buChar char="-"/>
            </a:pPr>
            <a:r>
              <a:rPr lang="sr-Cyrl-RS" sz="2800" dirty="0" smtClean="0"/>
              <a:t>20. в. Дете доспева у занимање науке.</a:t>
            </a:r>
          </a:p>
          <a:p>
            <a:pPr marL="92075" indent="-92075">
              <a:buNone/>
            </a:pPr>
            <a:endParaRPr lang="sr-Cyrl-RS" sz="2800" dirty="0" smtClean="0"/>
          </a:p>
          <a:p>
            <a:pPr marL="92075" indent="-92075">
              <a:buFontTx/>
              <a:buChar char="-"/>
            </a:pPr>
            <a:endParaRPr lang="sr-Cyrl-RS" sz="2800" dirty="0" smtClean="0"/>
          </a:p>
          <a:p>
            <a:pPr marL="92075" indent="-92075">
              <a:buNone/>
            </a:pPr>
            <a:r>
              <a:rPr lang="sr-Cyrl-RS" sz="2800" dirty="0" smtClean="0"/>
              <a:t>Породица се сада сматра детецентричном. Шта то значи?</a:t>
            </a:r>
          </a:p>
          <a:p>
            <a:pPr marL="92075" indent="-92075">
              <a:buNone/>
            </a:pPr>
            <a:endParaRPr lang="sr-Cyrl-RS" sz="2800" dirty="0" smtClean="0"/>
          </a:p>
          <a:p>
            <a:pPr marL="92075" indent="-92075">
              <a:buNone/>
            </a:pPr>
            <a:r>
              <a:rPr lang="sr-Cyrl-RS" sz="2800" dirty="0" smtClean="0"/>
              <a:t>Услед пребацивања ранијих функција на заједницу, може више да се посвети детету. Тачно?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indent="-92075">
              <a:buNone/>
            </a:pPr>
            <a:r>
              <a:rPr lang="sr-Cyrl-RS" dirty="0" smtClean="0"/>
              <a:t>Да ли друштва и породице могу да буду “непријатељска средина за дете”, више него у прослости?</a:t>
            </a:r>
          </a:p>
          <a:p>
            <a:pPr marL="92075" indent="-92075">
              <a:buNone/>
            </a:pPr>
            <a:endParaRPr lang="sr-Cyrl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u="sng" dirty="0" smtClean="0"/>
              <a:t>Дете као вредност:  од „успешног пројекта" до „носталгије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2075" indent="-92075">
              <a:buFontTx/>
              <a:buChar char="-"/>
            </a:pPr>
            <a:r>
              <a:rPr lang="sr-Cyrl-RS" dirty="0" smtClean="0"/>
              <a:t>У чему је новооткривена вредност детета?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2075" indent="-92075">
              <a:buFontTx/>
              <a:buChar char="-"/>
            </a:pPr>
            <a:r>
              <a:rPr lang="sr-Cyrl-RS" dirty="0" smtClean="0"/>
              <a:t>“Новооткривени производ”, “људски капитал”, “наша будућност”, “инвестиција у будућност”</a:t>
            </a:r>
          </a:p>
          <a:p>
            <a:pPr marL="92075" indent="-92075">
              <a:buFontTx/>
              <a:buChar char="-"/>
            </a:pPr>
            <a:r>
              <a:rPr lang="sr-Cyrl-RS" dirty="0" smtClean="0"/>
              <a:t> Подређивање родитеља интересима детета, жртвовање</a:t>
            </a:r>
          </a:p>
          <a:p>
            <a:pPr marL="92075" indent="-92075">
              <a:buFontTx/>
              <a:buChar char="-"/>
            </a:pPr>
            <a:r>
              <a:rPr lang="sr-Cyrl-RS" dirty="0" smtClean="0"/>
              <a:t>З</a:t>
            </a:r>
            <a:r>
              <a:rPr lang="hr-HR" dirty="0" smtClean="0"/>
              <a:t>ависност детета од родитеља, вечн</a:t>
            </a:r>
            <a:r>
              <a:rPr lang="sr-Cyrl-RS" dirty="0" smtClean="0"/>
              <a:t>а</a:t>
            </a:r>
            <a:r>
              <a:rPr lang="hr-HR" dirty="0" smtClean="0"/>
              <a:t> захвалност родитељима</a:t>
            </a:r>
            <a:r>
              <a:rPr lang="sr-Cyrl-RS" dirty="0" smtClean="0"/>
              <a:t> ?</a:t>
            </a:r>
            <a:r>
              <a:rPr lang="hr-HR" dirty="0" smtClean="0"/>
              <a:t> </a:t>
            </a:r>
            <a:endParaRPr lang="sr-Cyrl-RS" dirty="0" smtClean="0"/>
          </a:p>
          <a:p>
            <a:pPr marL="92075" indent="-92075">
              <a:buFontTx/>
              <a:buChar char="-"/>
            </a:pPr>
            <a:r>
              <a:rPr lang="hr-HR" dirty="0" smtClean="0"/>
              <a:t>дететов</a:t>
            </a:r>
            <a:r>
              <a:rPr lang="sr-Cyrl-RS" dirty="0" smtClean="0"/>
              <a:t>а</a:t>
            </a:r>
            <a:r>
              <a:rPr lang="hr-HR" dirty="0" smtClean="0"/>
              <a:t> пасивност и презаштићеност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85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50083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sr-Cyrl-RS" dirty="0" smtClean="0"/>
              <a:t>- </a:t>
            </a:r>
            <a:r>
              <a:rPr lang="sr-Cyrl-RS" sz="2800" dirty="0" smtClean="0"/>
              <a:t>Противуречне последице: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sr-Cyrl-RS" sz="2800" dirty="0" smtClean="0"/>
              <a:t>Трошкови издржавања – неодговарајућа друштвена цена (раскорак: могућности – очекивања).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sr-Cyrl-RS" sz="2800" dirty="0" smtClean="0"/>
              <a:t>Д</a:t>
            </a:r>
            <a:r>
              <a:rPr lang="hr-HR" sz="2800" dirty="0" smtClean="0"/>
              <a:t>етецентрично</a:t>
            </a:r>
            <a:r>
              <a:rPr lang="sr-Cyrl-RS" sz="2800" dirty="0" smtClean="0"/>
              <a:t>ст</a:t>
            </a:r>
            <a:r>
              <a:rPr lang="hr-HR" sz="2800" dirty="0" smtClean="0"/>
              <a:t> света породице и сегрегациј</a:t>
            </a:r>
            <a:r>
              <a:rPr lang="sr-Cyrl-RS" sz="2800" dirty="0" smtClean="0"/>
              <a:t>а</a:t>
            </a:r>
            <a:r>
              <a:rPr lang="hr-HR" sz="2800" dirty="0" smtClean="0"/>
              <a:t> детета у друштвеном свету одраслих</a:t>
            </a:r>
            <a:r>
              <a:rPr lang="sr-Cyrl-RS" sz="2800" dirty="0" smtClean="0"/>
              <a:t>.</a:t>
            </a:r>
          </a:p>
          <a:p>
            <a:pPr marL="514350" indent="-514350">
              <a:spcBef>
                <a:spcPts val="0"/>
              </a:spcBef>
              <a:buAutoNum type="arabicPeriod"/>
            </a:pPr>
            <a:r>
              <a:rPr lang="hr-HR" sz="2800" dirty="0" smtClean="0"/>
              <a:t>Амбивалентан однос између емоционалне заштићености детета и социјалне пасивности </a:t>
            </a:r>
            <a:endParaRPr lang="sr-Cyrl-RS" sz="2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>
              <a:spcBef>
                <a:spcPts val="0"/>
              </a:spcBef>
              <a:buFontTx/>
              <a:buChar char="-"/>
            </a:pPr>
            <a:r>
              <a:rPr lang="sr-Cyrl-RS" dirty="0" smtClean="0">
                <a:solidFill>
                  <a:srgbClr val="002060"/>
                </a:solidFill>
              </a:rPr>
              <a:t>Од 1960. - </a:t>
            </a:r>
            <a:r>
              <a:rPr lang="hr-HR" dirty="0" smtClean="0">
                <a:solidFill>
                  <a:srgbClr val="002060"/>
                </a:solidFill>
              </a:rPr>
              <a:t>,,у име детета" настој</a:t>
            </a:r>
            <a:r>
              <a:rPr lang="sr-Cyrl-RS" dirty="0" smtClean="0">
                <a:solidFill>
                  <a:srgbClr val="002060"/>
                </a:solidFill>
              </a:rPr>
              <a:t>ање </a:t>
            </a:r>
            <a:r>
              <a:rPr lang="hr-HR" dirty="0" smtClean="0">
                <a:solidFill>
                  <a:srgbClr val="002060"/>
                </a:solidFill>
              </a:rPr>
              <a:t>да </a:t>
            </a:r>
            <a:r>
              <a:rPr lang="sr-Cyrl-RS" dirty="0" smtClean="0">
                <a:solidFill>
                  <a:srgbClr val="002060"/>
                </a:solidFill>
              </a:rPr>
              <a:t>се </a:t>
            </a:r>
            <a:r>
              <a:rPr lang="hr-HR" dirty="0" smtClean="0">
                <a:solidFill>
                  <a:srgbClr val="002060"/>
                </a:solidFill>
              </a:rPr>
              <a:t>успостави дете као субјекат властитог чињења</a:t>
            </a:r>
            <a:endParaRPr lang="sr-Cyrl-RS" dirty="0" smtClean="0">
              <a:solidFill>
                <a:srgbClr val="002060"/>
              </a:solidFill>
            </a:endParaRPr>
          </a:p>
          <a:p>
            <a:pPr marL="266700" indent="-266700">
              <a:spcBef>
                <a:spcPts val="0"/>
              </a:spcBef>
              <a:buFontTx/>
              <a:buChar char="-"/>
            </a:pPr>
            <a:r>
              <a:rPr lang="sr-Cyrl-RS" u="sng" dirty="0" smtClean="0"/>
              <a:t>А</a:t>
            </a:r>
            <a:r>
              <a:rPr lang="hr-HR" u="sng" dirty="0" smtClean="0"/>
              <a:t>пстрактност</a:t>
            </a:r>
            <a:r>
              <a:rPr lang="sr-Cyrl-RS" u="sng" dirty="0" smtClean="0"/>
              <a:t> приступа</a:t>
            </a:r>
            <a:r>
              <a:rPr lang="hr-HR" u="sng" dirty="0" smtClean="0"/>
              <a:t> </a:t>
            </a:r>
            <a:r>
              <a:rPr lang="hr-HR" dirty="0" smtClean="0"/>
              <a:t>и </a:t>
            </a:r>
            <a:r>
              <a:rPr lang="sr-Cyrl-RS" dirty="0" smtClean="0"/>
              <a:t>н</a:t>
            </a:r>
            <a:r>
              <a:rPr lang="hr-HR" dirty="0" smtClean="0"/>
              <a:t>еодређеност</a:t>
            </a:r>
            <a:r>
              <a:rPr lang="sr-Cyrl-RS" dirty="0" smtClean="0"/>
              <a:t>, јер </a:t>
            </a:r>
            <a:r>
              <a:rPr lang="hr-HR" dirty="0" smtClean="0"/>
              <a:t>недостаје адекватна концептуализација „субјекта" кога промовишу</a:t>
            </a:r>
            <a:endParaRPr lang="sr-Cyrl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изнађена верзија: </a:t>
            </a:r>
            <a:r>
              <a:rPr lang="hr-HR" dirty="0" smtClean="0"/>
              <a:t>концептуална промена </a:t>
            </a:r>
            <a:r>
              <a:rPr lang="sr-Cyrl-RS" dirty="0" smtClean="0"/>
              <a:t>је виђена у тзв.</a:t>
            </a:r>
            <a:r>
              <a:rPr lang="hr-HR" dirty="0" smtClean="0"/>
              <a:t> „фигуративном кључу“</a:t>
            </a:r>
            <a:r>
              <a:rPr lang="sr-Cyrl-RS" dirty="0" smtClean="0"/>
              <a:t>, </a:t>
            </a:r>
            <a:r>
              <a:rPr lang="hr-HR" dirty="0" smtClean="0"/>
              <a:t>тј. </a:t>
            </a:r>
            <a:r>
              <a:rPr lang="hr-HR" u="sng" dirty="0" smtClean="0"/>
              <a:t>као партнерство деце и родитеља у породци, деце и одраслих уопште. </a:t>
            </a:r>
            <a:endParaRPr lang="en-US" u="sng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>
            <a:normAutofit/>
          </a:bodyPr>
          <a:lstStyle/>
          <a:p>
            <a:pPr marL="173038" indent="-173038">
              <a:spcBef>
                <a:spcPts val="0"/>
              </a:spcBef>
              <a:buFontTx/>
              <a:buChar char="-"/>
              <a:tabLst>
                <a:tab pos="4930775" algn="l"/>
              </a:tabLst>
            </a:pPr>
            <a:r>
              <a:rPr lang="sr-Cyrl-RS" sz="2800" dirty="0" smtClean="0"/>
              <a:t>Сагледано кроз призму родитеља:</a:t>
            </a:r>
          </a:p>
          <a:p>
            <a:pPr marL="173038" indent="-173038">
              <a:spcBef>
                <a:spcPts val="0"/>
              </a:spcBef>
              <a:buFontTx/>
              <a:buChar char="-"/>
              <a:tabLst>
                <a:tab pos="4930775" algn="l"/>
              </a:tabLst>
            </a:pPr>
            <a:r>
              <a:rPr lang="hr-HR" sz="2800" dirty="0" smtClean="0"/>
              <a:t>„</a:t>
            </a:r>
            <a:r>
              <a:rPr lang="sr-Cyrl-RS" sz="2800" dirty="0" smtClean="0"/>
              <a:t>Н</a:t>
            </a:r>
            <a:r>
              <a:rPr lang="hr-HR" sz="2800" dirty="0" smtClean="0"/>
              <a:t>осталгично" призивање прошлости од стране одра</a:t>
            </a:r>
            <a:r>
              <a:rPr lang="sr-Cyrl-RS" sz="2800" dirty="0" smtClean="0"/>
              <a:t>-</a:t>
            </a:r>
            <a:r>
              <a:rPr lang="hr-HR" sz="2800" dirty="0" smtClean="0"/>
              <a:t>слих</a:t>
            </a:r>
            <a:r>
              <a:rPr lang="sr-Cyrl-RS" sz="2800" dirty="0" smtClean="0"/>
              <a:t>, а </a:t>
            </a:r>
            <a:r>
              <a:rPr lang="hr-HR" sz="2800" dirty="0" smtClean="0"/>
              <a:t>дете </a:t>
            </a:r>
            <a:r>
              <a:rPr lang="sr-Cyrl-RS" sz="2800" dirty="0" smtClean="0"/>
              <a:t>представља </a:t>
            </a:r>
            <a:r>
              <a:rPr lang="hr-HR" sz="2800" dirty="0" smtClean="0"/>
              <a:t>изгубљени свет сигурности, угодности и топлине</a:t>
            </a:r>
            <a:r>
              <a:rPr lang="sr-Cyrl-ME" sz="2800" dirty="0" smtClean="0"/>
              <a:t>. </a:t>
            </a:r>
          </a:p>
          <a:p>
            <a:pPr marL="173038" indent="-173038">
              <a:spcBef>
                <a:spcPts val="0"/>
              </a:spcBef>
              <a:buNone/>
              <a:tabLst>
                <a:tab pos="4930775" algn="l"/>
              </a:tabLst>
            </a:pPr>
            <a:endParaRPr lang="sr-Cyrl-ME" sz="2800" dirty="0" smtClean="0"/>
          </a:p>
          <a:p>
            <a:pPr marL="173038" indent="-173038">
              <a:spcBef>
                <a:spcPts val="0"/>
              </a:spcBef>
              <a:buFontTx/>
              <a:buChar char="-"/>
              <a:tabLst>
                <a:tab pos="4930775" algn="l"/>
              </a:tabLst>
            </a:pPr>
            <a:r>
              <a:rPr lang="sr-Cyrl-ME" sz="2800" dirty="0" smtClean="0"/>
              <a:t>Објаснити.</a:t>
            </a:r>
            <a:endParaRPr lang="sr-Cyrl-RS" sz="2800" dirty="0" smtClean="0"/>
          </a:p>
          <a:p>
            <a:pPr marL="173038" indent="-173038">
              <a:spcBef>
                <a:spcPts val="0"/>
              </a:spcBef>
              <a:buFontTx/>
              <a:buChar char="-"/>
              <a:tabLst>
                <a:tab pos="4930775" algn="l"/>
              </a:tabLst>
            </a:pPr>
            <a:endParaRPr lang="sr-Cyrl-RS" sz="800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Деца као друшт</a:t>
            </a:r>
            <a:r>
              <a:rPr lang="sr-Cyrl-RS" b="1" dirty="0" smtClean="0"/>
              <a:t>. </a:t>
            </a:r>
            <a:r>
              <a:rPr lang="hr-HR" b="1" dirty="0" smtClean="0"/>
              <a:t>богатство и редукција наталитета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73038" indent="-173038">
              <a:spcBef>
                <a:spcPts val="0"/>
              </a:spcBef>
              <a:buFontTx/>
              <a:buChar char="-"/>
              <a:tabLst>
                <a:tab pos="4930775" algn="l"/>
              </a:tabLst>
            </a:pPr>
            <a:r>
              <a:rPr lang="sr-Cyrl-RS" dirty="0" smtClean="0"/>
              <a:t>Д</a:t>
            </a:r>
            <a:r>
              <a:rPr lang="hr-HR" dirty="0" smtClean="0"/>
              <a:t>етецентрично</a:t>
            </a:r>
            <a:r>
              <a:rPr lang="sr-Cyrl-RS" dirty="0" smtClean="0"/>
              <a:t>ст–повећање трошкова до самосталности детета (редукција наталитета)</a:t>
            </a:r>
          </a:p>
          <a:p>
            <a:pPr marL="173038" indent="-173038">
              <a:spcBef>
                <a:spcPts val="0"/>
              </a:spcBef>
              <a:buNone/>
              <a:tabLst>
                <a:tab pos="4930775" algn="l"/>
              </a:tabLst>
            </a:pPr>
            <a:r>
              <a:rPr lang="sr-Cyrl-RS" dirty="0" smtClean="0"/>
              <a:t>–деца нису радни ресурс – кућни послови</a:t>
            </a:r>
          </a:p>
          <a:p>
            <a:pPr marL="173038" indent="-173038">
              <a:spcBef>
                <a:spcPts val="0"/>
              </a:spcBef>
              <a:buFontTx/>
              <a:buChar char="-"/>
              <a:tabLst>
                <a:tab pos="4930775" algn="l"/>
              </a:tabLst>
            </a:pPr>
            <a:r>
              <a:rPr lang="sr-Cyrl-RS" dirty="0" smtClean="0"/>
              <a:t>А</a:t>
            </a:r>
            <a:r>
              <a:rPr lang="hr-HR" dirty="0" smtClean="0"/>
              <a:t>фективн</a:t>
            </a:r>
            <a:r>
              <a:rPr lang="sr-Cyrl-RS" dirty="0" smtClean="0"/>
              <a:t>и </a:t>
            </a:r>
            <a:r>
              <a:rPr lang="hr-HR" dirty="0" smtClean="0"/>
              <a:t>дуг де</a:t>
            </a:r>
            <a:r>
              <a:rPr lang="sr-Cyrl-RS" dirty="0" smtClean="0"/>
              <a:t>це </a:t>
            </a:r>
            <a:r>
              <a:rPr lang="hr-HR" dirty="0" smtClean="0"/>
              <a:t>према родит</a:t>
            </a:r>
            <a:r>
              <a:rPr lang="sr-Cyrl-RS" dirty="0" smtClean="0"/>
              <a:t>. који </a:t>
            </a:r>
            <a:r>
              <a:rPr lang="hr-HR" dirty="0" smtClean="0"/>
              <a:t>остаје неподмирен</a:t>
            </a:r>
            <a:endParaRPr lang="sr-Cyrl-R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b="1" dirty="0" smtClean="0"/>
              <a:t>ДЕТЕ И ДЕТИЊСТВО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9144000" cy="2071702"/>
          </a:xfrm>
        </p:spPr>
        <p:txBody>
          <a:bodyPr>
            <a:normAutofit/>
          </a:bodyPr>
          <a:lstStyle/>
          <a:p>
            <a:r>
              <a:rPr lang="hr-HR" sz="4000" b="1" dirty="0" smtClean="0"/>
              <a:t>Економско благостање детета наспрам</a:t>
            </a:r>
            <a:br>
              <a:rPr lang="hr-HR" sz="4000" b="1" dirty="0" smtClean="0"/>
            </a:br>
            <a:r>
              <a:rPr lang="hr-HR" sz="4000" b="1" dirty="0" smtClean="0"/>
              <a:t>економске зависности </a:t>
            </a:r>
            <a:r>
              <a:rPr lang="sr-Cyrl-RS" sz="4000" b="1" dirty="0" smtClean="0"/>
              <a:t>од родитеља </a:t>
            </a:r>
            <a:r>
              <a:rPr lang="hr-HR" sz="4000" b="1" dirty="0" smtClean="0"/>
              <a:t>и </a:t>
            </a:r>
            <a:r>
              <a:rPr lang="sr-Cyrl-RS" sz="4000" b="1" dirty="0" smtClean="0"/>
              <a:t>личног </a:t>
            </a:r>
            <a:r>
              <a:rPr lang="hr-HR" sz="4000" b="1" dirty="0" smtClean="0"/>
              <a:t>сиромаштва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3038" indent="-173038" algn="ctr">
              <a:spcBef>
                <a:spcPts val="0"/>
              </a:spcBef>
              <a:buNone/>
              <a:tabLst>
                <a:tab pos="4930775" algn="l"/>
              </a:tabLst>
            </a:pPr>
            <a:r>
              <a:rPr lang="hr-HR" b="1" dirty="0" smtClean="0"/>
              <a:t> </a:t>
            </a:r>
            <a:endParaRPr lang="en-US" dirty="0" smtClean="0"/>
          </a:p>
          <a:p>
            <a:pPr marL="173038" indent="-173038">
              <a:spcBef>
                <a:spcPts val="0"/>
              </a:spcBef>
              <a:buFontTx/>
              <a:buChar char="-"/>
              <a:tabLst>
                <a:tab pos="4930775" algn="l"/>
              </a:tabLst>
            </a:pPr>
            <a:r>
              <a:rPr lang="sr-Cyrl-RS" dirty="0" smtClean="0"/>
              <a:t>Породично збрињавање </a:t>
            </a:r>
          </a:p>
          <a:p>
            <a:pPr marL="173038" indent="-173038">
              <a:spcBef>
                <a:spcPts val="0"/>
              </a:spcBef>
              <a:buFontTx/>
              <a:buChar char="-"/>
              <a:tabLst>
                <a:tab pos="4930775" algn="l"/>
              </a:tabLst>
            </a:pPr>
            <a:r>
              <a:rPr lang="sr-Cyrl-RS" dirty="0" smtClean="0"/>
              <a:t>држава благостања - потрошачко друштво – млади најатрактивнији потрошачи</a:t>
            </a:r>
          </a:p>
          <a:p>
            <a:pPr marL="173038" indent="-173038">
              <a:spcBef>
                <a:spcPts val="0"/>
              </a:spcBef>
              <a:buFontTx/>
              <a:buChar char="-"/>
              <a:tabLst>
                <a:tab pos="4930775" algn="l"/>
              </a:tabLst>
            </a:pPr>
            <a:r>
              <a:rPr lang="sr-Cyrl-RS" dirty="0" smtClean="0"/>
              <a:t>Ф</a:t>
            </a:r>
            <a:r>
              <a:rPr lang="hr-HR" dirty="0" smtClean="0"/>
              <a:t>инансијска и економска зависност </a:t>
            </a:r>
            <a:r>
              <a:rPr lang="sr-Cyrl-RS" dirty="0" smtClean="0"/>
              <a:t> деце </a:t>
            </a:r>
            <a:r>
              <a:rPr lang="hr-HR" dirty="0" smtClean="0"/>
              <a:t>која се све више продужава у мери у којој се шири феномен „продужене младости"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85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4290"/>
            <a:ext cx="9286908" cy="6643710"/>
          </a:xfrm>
        </p:spPr>
        <p:txBody>
          <a:bodyPr>
            <a:normAutofit/>
          </a:bodyPr>
          <a:lstStyle/>
          <a:p>
            <a:pPr marL="173038" indent="-173038">
              <a:buFontTx/>
              <a:buChar char="-"/>
            </a:pPr>
            <a:r>
              <a:rPr lang="sr-Cyrl-RS" sz="2800" dirty="0" smtClean="0"/>
              <a:t>Ф</a:t>
            </a:r>
            <a:r>
              <a:rPr lang="hr-HR" sz="2800" dirty="0" smtClean="0"/>
              <a:t>инансијске </a:t>
            </a:r>
            <a:r>
              <a:rPr lang="sr-Cyrl-RS" sz="2800" dirty="0" smtClean="0"/>
              <a:t>не</a:t>
            </a:r>
            <a:r>
              <a:rPr lang="hr-HR" sz="2800" dirty="0" smtClean="0"/>
              <a:t>могућности </a:t>
            </a:r>
            <a:r>
              <a:rPr lang="sr-Cyrl-RS" sz="2800" dirty="0" smtClean="0"/>
              <a:t> и </a:t>
            </a:r>
            <a:r>
              <a:rPr lang="hr-HR" sz="2800" dirty="0" smtClean="0"/>
              <a:t>сукоб</a:t>
            </a:r>
            <a:r>
              <a:rPr lang="sr-Cyrl-RS" sz="2800" dirty="0" smtClean="0"/>
              <a:t>и</a:t>
            </a:r>
            <a:r>
              <a:rPr lang="hr-HR" sz="2800" dirty="0" smtClean="0"/>
              <a:t> </a:t>
            </a:r>
            <a:r>
              <a:rPr lang="sr-Cyrl-RS" sz="2800" dirty="0" smtClean="0"/>
              <a:t>младих </a:t>
            </a:r>
            <a:r>
              <a:rPr lang="hr-HR" sz="2800" dirty="0" smtClean="0"/>
              <a:t>са дру</a:t>
            </a:r>
            <a:r>
              <a:rPr lang="sr-Cyrl-RS" sz="2800" dirty="0" smtClean="0"/>
              <a:t>-</a:t>
            </a:r>
            <a:r>
              <a:rPr lang="hr-HR" sz="2800" dirty="0" smtClean="0"/>
              <a:t>штвом </a:t>
            </a:r>
            <a:r>
              <a:rPr lang="sr-Cyrl-RS" sz="2800" dirty="0" smtClean="0"/>
              <a:t>због </a:t>
            </a:r>
            <a:r>
              <a:rPr lang="hr-HR" sz="2800" dirty="0" smtClean="0"/>
              <a:t>нелегитимн</a:t>
            </a:r>
            <a:r>
              <a:rPr lang="sr-Cyrl-RS" sz="2800" dirty="0" smtClean="0"/>
              <a:t>их поступака</a:t>
            </a:r>
            <a:r>
              <a:rPr lang="hr-HR" sz="2800" dirty="0" smtClean="0"/>
              <a:t> </a:t>
            </a:r>
            <a:r>
              <a:rPr lang="sr-Cyrl-RS" sz="2800" dirty="0" smtClean="0"/>
              <a:t>ради </a:t>
            </a:r>
            <a:r>
              <a:rPr lang="hr-HR" sz="2800" dirty="0" smtClean="0"/>
              <a:t>остваре</a:t>
            </a:r>
            <a:r>
              <a:rPr lang="sr-Cyrl-RS" sz="2800" dirty="0" smtClean="0"/>
              <a:t>ња</a:t>
            </a:r>
            <a:r>
              <a:rPr lang="hr-HR" sz="2800" dirty="0" smtClean="0"/>
              <a:t> потрошачк</a:t>
            </a:r>
            <a:r>
              <a:rPr lang="sr-Cyrl-RS" sz="2800" dirty="0" smtClean="0"/>
              <a:t>их</a:t>
            </a:r>
            <a:r>
              <a:rPr lang="hr-HR" sz="2800" dirty="0" smtClean="0"/>
              <a:t> стандард</a:t>
            </a:r>
            <a:r>
              <a:rPr lang="sr-Cyrl-RS" sz="2800" dirty="0" smtClean="0"/>
              <a:t>а</a:t>
            </a:r>
          </a:p>
          <a:p>
            <a:pPr marL="173038" indent="-173038">
              <a:buFontTx/>
              <a:buChar char="-"/>
            </a:pPr>
            <a:r>
              <a:rPr lang="sr-Cyrl-RS" sz="2800" dirty="0" smtClean="0"/>
              <a:t>Присутност и прикривање сиромаштва деце</a:t>
            </a:r>
          </a:p>
          <a:p>
            <a:pPr marL="173038" indent="-173038">
              <a:buFontTx/>
              <a:buChar char="-"/>
            </a:pPr>
            <a:r>
              <a:rPr lang="sr-Cyrl-RS" sz="2800" dirty="0" smtClean="0"/>
              <a:t>Незапосленост и надекватна расподела моћи и фина-нсија између младих и старих</a:t>
            </a:r>
          </a:p>
          <a:p>
            <a:pPr marL="173038" indent="-173038">
              <a:buFontTx/>
              <a:buChar char="-"/>
            </a:pPr>
            <a:endParaRPr lang="sr-Cyrl-RS" sz="5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>Деца између породичне љубави и учене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73038" indent="-173038">
              <a:buFontTx/>
              <a:buChar char="-"/>
            </a:pPr>
            <a:r>
              <a:rPr lang="hr-HR" dirty="0" smtClean="0"/>
              <a:t>„</a:t>
            </a:r>
            <a:r>
              <a:rPr lang="sr-Cyrl-RS" dirty="0" smtClean="0"/>
              <a:t>О</a:t>
            </a:r>
            <a:r>
              <a:rPr lang="hr-HR" dirty="0" smtClean="0"/>
              <a:t>кренуто</a:t>
            </a:r>
            <a:r>
              <a:rPr lang="sr-Cyrl-RS" dirty="0" smtClean="0"/>
              <a:t>ст</a:t>
            </a:r>
            <a:r>
              <a:rPr lang="hr-HR" dirty="0" smtClean="0"/>
              <a:t> деци“</a:t>
            </a:r>
            <a:r>
              <a:rPr lang="sr-Cyrl-RS" dirty="0" smtClean="0"/>
              <a:t>, најпре,</a:t>
            </a:r>
            <a:r>
              <a:rPr lang="hr-HR" dirty="0" smtClean="0"/>
              <a:t> </a:t>
            </a:r>
            <a:endParaRPr lang="sr-Cyrl-RS" dirty="0" smtClean="0"/>
          </a:p>
          <a:p>
            <a:pPr marL="173038" indent="-173038">
              <a:buFontTx/>
              <a:buChar char="-"/>
            </a:pPr>
            <a:r>
              <a:rPr lang="sr-Cyrl-RS" dirty="0" smtClean="0"/>
              <a:t>па </a:t>
            </a:r>
            <a:r>
              <a:rPr lang="hr-HR" dirty="0" smtClean="0"/>
              <a:t>очек</a:t>
            </a:r>
            <a:r>
              <a:rPr lang="sr-Cyrl-RS" dirty="0" smtClean="0"/>
              <a:t>ивање </a:t>
            </a:r>
            <a:r>
              <a:rPr lang="hr-HR" dirty="0" smtClean="0"/>
              <a:t>задовоље</a:t>
            </a:r>
            <a:r>
              <a:rPr lang="sr-Cyrl-RS" dirty="0" smtClean="0"/>
              <a:t>ња </a:t>
            </a:r>
            <a:r>
              <a:rPr lang="hr-HR" dirty="0" smtClean="0"/>
              <a:t>унапред постављен</a:t>
            </a:r>
            <a:r>
              <a:rPr lang="sr-Cyrl-RS" dirty="0" smtClean="0"/>
              <a:t>их</a:t>
            </a:r>
            <a:r>
              <a:rPr lang="hr-HR" dirty="0" smtClean="0"/>
              <a:t> циљев</a:t>
            </a:r>
            <a:r>
              <a:rPr lang="sr-Cyrl-RS" dirty="0" smtClean="0"/>
              <a:t>а од стране родитеља</a:t>
            </a:r>
          </a:p>
          <a:p>
            <a:pPr marL="173038" indent="-173038">
              <a:buFontTx/>
              <a:buChar char="-"/>
            </a:pPr>
            <a:r>
              <a:rPr lang="sr-Cyrl-RS" dirty="0" smtClean="0"/>
              <a:t>Инструментализација љубави и њено повратно дејство (неповерење, агресивност, затвореност </a:t>
            </a:r>
          </a:p>
          <a:p>
            <a:pPr marL="173038" indent="-173038">
              <a:buNone/>
            </a:pPr>
            <a:r>
              <a:rPr lang="sr-Cyrl-RS" dirty="0" smtClean="0"/>
              <a:t>* невидљивост деце за друштво, видљивост само у породици)</a:t>
            </a:r>
          </a:p>
          <a:p>
            <a:pPr marL="173038" indent="-173038">
              <a:buFontTx/>
              <a:buChar char="-"/>
            </a:pPr>
            <a:r>
              <a:rPr lang="sr-Cyrl-RS" dirty="0" smtClean="0"/>
              <a:t>Таква идеологија је средство затварања деце у породицу, њихове изолације од света,</a:t>
            </a:r>
          </a:p>
          <a:p>
            <a:pPr marL="173038" indent="-173038">
              <a:buNone/>
            </a:pPr>
            <a:r>
              <a:rPr lang="sr-Cyrl-RS" dirty="0" smtClean="0"/>
              <a:t>Уместо да их детињство припреми за сложеност света и његове контрадикторности.</a:t>
            </a:r>
          </a:p>
          <a:p>
            <a:pPr marL="173038" indent="-173038">
              <a:buFontTx/>
              <a:buChar char="-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/>
          <a:lstStyle/>
          <a:p>
            <a:pPr marL="173038" indent="-173038">
              <a:spcBef>
                <a:spcPts val="0"/>
              </a:spcBef>
              <a:buFontTx/>
              <a:buChar char="-"/>
            </a:pPr>
            <a:endParaRPr lang="sr-Cyrl-RS" sz="2800" dirty="0" smtClean="0">
              <a:solidFill>
                <a:srgbClr val="FF0000"/>
              </a:solidFill>
            </a:endParaRPr>
          </a:p>
          <a:p>
            <a:pPr marL="173038" indent="-173038">
              <a:spcBef>
                <a:spcPts val="0"/>
              </a:spcBef>
              <a:buFontTx/>
              <a:buChar char="-"/>
            </a:pPr>
            <a:r>
              <a:rPr lang="sr-Cyrl-RS" sz="2800" dirty="0" smtClean="0"/>
              <a:t>Предмодерна – модерна друштва</a:t>
            </a:r>
            <a:r>
              <a:rPr lang="sr-Latn-RS" sz="2800" dirty="0" smtClean="0"/>
              <a:t> – </a:t>
            </a:r>
            <a:r>
              <a:rPr lang="sr-Cyrl-RS" sz="2800" dirty="0" smtClean="0"/>
              <a:t>права</a:t>
            </a:r>
            <a:r>
              <a:rPr lang="sr-Latn-RS" sz="2800" dirty="0" smtClean="0"/>
              <a:t> – “</a:t>
            </a:r>
            <a:r>
              <a:rPr lang="sr-Cyrl-RS" sz="2800" dirty="0" smtClean="0"/>
              <a:t>продужена младост</a:t>
            </a:r>
            <a:r>
              <a:rPr lang="sr-Latn-RS" sz="2800" dirty="0" smtClean="0"/>
              <a:t>” – </a:t>
            </a:r>
            <a:r>
              <a:rPr lang="sr-Cyrl-RS" sz="2800" dirty="0" smtClean="0"/>
              <a:t>дужина школовања – незапосленост – нереализована права, слобода и једнакост</a:t>
            </a:r>
          </a:p>
          <a:p>
            <a:pPr marL="173038" indent="-173038">
              <a:buFontTx/>
              <a:buChar char="-"/>
            </a:pPr>
            <a:r>
              <a:rPr lang="sr-Cyrl-RS" sz="2800" dirty="0" smtClean="0"/>
              <a:t>Инсистирање друштва на правима деце и младих (као наставак даље индивидуализације појединаца)</a:t>
            </a:r>
          </a:p>
          <a:p>
            <a:pPr marL="173038" indent="-173038">
              <a:buFontTx/>
              <a:buChar char="-"/>
            </a:pPr>
            <a:r>
              <a:rPr lang="sr-Cyrl-RS" sz="2800" dirty="0" smtClean="0"/>
              <a:t>Такође, </a:t>
            </a:r>
            <a:r>
              <a:rPr lang="hr-HR" sz="2800" dirty="0" smtClean="0"/>
              <a:t>деца све чешће постају предмет специфичног нормативног уобличавања које иде против њихове аутономности и креативности</a:t>
            </a:r>
            <a:r>
              <a:rPr lang="sr-Cyrl-RS" sz="2800" dirty="0" smtClean="0"/>
              <a:t>:</a:t>
            </a:r>
          </a:p>
          <a:p>
            <a:pPr marL="173038" indent="-173038">
              <a:buFontTx/>
              <a:buChar char="-"/>
            </a:pPr>
            <a:r>
              <a:rPr lang="sr-Cyrl-RS" sz="2800" dirty="0" smtClean="0"/>
              <a:t>Д</a:t>
            </a:r>
            <a:r>
              <a:rPr lang="hr-HR" sz="2800" dirty="0" smtClean="0"/>
              <a:t>ецу данас ограничавају, усмеравају, дисциплинују и стандардизују разне врсте неправних норми као што су здравствени, психолошко-психијатриски, педагошки и шко</a:t>
            </a:r>
            <a:r>
              <a:rPr lang="sr-Cyrl-RS" sz="2800" dirty="0" smtClean="0"/>
              <a:t>л</a:t>
            </a:r>
            <a:r>
              <a:rPr lang="hr-HR" sz="2800" dirty="0" smtClean="0"/>
              <a:t>ски прописи.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600" b="1" dirty="0" smtClean="0"/>
              <a:t>Продужена незрелост и правна индивидуација</a:t>
            </a:r>
            <a:endParaRPr lang="en-US" sz="36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4290"/>
            <a:ext cx="9144000" cy="6643710"/>
          </a:xfrm>
        </p:spPr>
        <p:txBody>
          <a:bodyPr/>
          <a:lstStyle/>
          <a:p>
            <a:pPr algn="ctr">
              <a:spcBef>
                <a:spcPts val="0"/>
              </a:spcBef>
              <a:buNone/>
            </a:pPr>
            <a:r>
              <a:rPr lang="hr-HR" sz="2800" b="1" dirty="0" smtClean="0"/>
              <a:t>Културна сегрегација и патернализам</a:t>
            </a:r>
            <a:br>
              <a:rPr lang="hr-HR" sz="2800" b="1" dirty="0" smtClean="0"/>
            </a:br>
            <a:r>
              <a:rPr lang="hr-HR" sz="2800" b="1" dirty="0" smtClean="0"/>
              <a:t>       насупрот аутентичности</a:t>
            </a:r>
            <a:endParaRPr lang="en-US" sz="2800" dirty="0" smtClean="0"/>
          </a:p>
          <a:p>
            <a:pPr marL="173038" indent="-173038">
              <a:buNone/>
            </a:pPr>
            <a:r>
              <a:rPr lang="sr-Cyrl-RS" sz="2800" dirty="0" smtClean="0"/>
              <a:t>- </a:t>
            </a:r>
            <a:r>
              <a:rPr lang="sr-Cyrl-RS" sz="2800" dirty="0" smtClean="0">
                <a:solidFill>
                  <a:srgbClr val="002060"/>
                </a:solidFill>
              </a:rPr>
              <a:t>Школа као модератор активности </a:t>
            </a:r>
            <a:r>
              <a:rPr lang="sr-Cyrl-RS" sz="2800" dirty="0" smtClean="0"/>
              <a:t>(заштићени простори, надгледане активности, самоконтрола, некреативност) – </a:t>
            </a:r>
            <a:r>
              <a:rPr lang="sr-Cyrl-RS" sz="2800" u="sng" dirty="0" smtClean="0"/>
              <a:t>патернализам</a:t>
            </a:r>
            <a:r>
              <a:rPr lang="sr-Cyrl-RS" sz="2800" dirty="0" smtClean="0"/>
              <a:t> (Иван Илич)</a:t>
            </a:r>
            <a:endParaRPr lang="sr-Cyrl-RS" sz="2800" u="sng" dirty="0" smtClean="0"/>
          </a:p>
          <a:p>
            <a:pPr marL="0" indent="0">
              <a:buNone/>
            </a:pPr>
            <a:r>
              <a:rPr lang="sr-Cyrl-RS" sz="2800" dirty="0" smtClean="0"/>
              <a:t> - Школа:  </a:t>
            </a:r>
            <a:r>
              <a:rPr lang="hr-HR" sz="2800" dirty="0" smtClean="0"/>
              <a:t>изолација младих, рутинираност, ко</a:t>
            </a:r>
            <a:r>
              <a:rPr lang="sr-Cyrl-RS" sz="2800" dirty="0" smtClean="0"/>
              <a:t>н</a:t>
            </a:r>
            <a:r>
              <a:rPr lang="hr-HR" sz="2800" dirty="0" smtClean="0"/>
              <a:t>формизам </a:t>
            </a:r>
            <a:r>
              <a:rPr lang="sr-Cyrl-RS" sz="2800" dirty="0" smtClean="0"/>
              <a:t>– </a:t>
            </a:r>
            <a:r>
              <a:rPr lang="hr-HR" sz="2800" dirty="0" smtClean="0">
                <a:solidFill>
                  <a:srgbClr val="002060"/>
                </a:solidFill>
              </a:rPr>
              <a:t>агресивност према школи</a:t>
            </a:r>
            <a:r>
              <a:rPr lang="hr-HR" sz="2800" dirty="0" smtClean="0"/>
              <a:t>, </a:t>
            </a:r>
            <a:r>
              <a:rPr lang="sr-Cyrl-RS" sz="2800" dirty="0" smtClean="0"/>
              <a:t>јер </a:t>
            </a:r>
            <a:r>
              <a:rPr lang="hr-HR" sz="2800" dirty="0" smtClean="0"/>
              <a:t>не нуди могућности за интеграцију у друштво, а н</a:t>
            </a:r>
            <a:r>
              <a:rPr lang="sr-Cyrl-RS" sz="2800" dirty="0" smtClean="0"/>
              <a:t>ити </a:t>
            </a:r>
            <a:r>
              <a:rPr lang="hr-HR" sz="2800" dirty="0" smtClean="0"/>
              <a:t>пружа могућности да </a:t>
            </a:r>
            <a:r>
              <a:rPr lang="hr-HR" sz="2800" dirty="0" smtClean="0">
                <a:solidFill>
                  <a:srgbClr val="002060"/>
                </a:solidFill>
              </a:rPr>
              <a:t>задовоље аутентичне младалачке потребе и интересовања</a:t>
            </a:r>
            <a:endParaRPr lang="sr-Cyrl-RS" sz="28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Cyrl-RS" dirty="0" smtClean="0"/>
              <a:t>Други програми </a:t>
            </a:r>
            <a:r>
              <a:rPr lang="sr-Cyrl-RS" dirty="0" smtClean="0">
                <a:solidFill>
                  <a:srgbClr val="002060"/>
                </a:solidFill>
              </a:rPr>
              <a:t>- </a:t>
            </a:r>
            <a:r>
              <a:rPr lang="hr-HR" dirty="0" smtClean="0"/>
              <a:t>дечји филм, књига, позориште, новине, мас медији, телевизија, видео и компјутерски програми и игре</a:t>
            </a:r>
            <a:r>
              <a:rPr lang="sr-Cyrl-RS" dirty="0" smtClean="0"/>
              <a:t> – посебно намењени деци, отварају просторе </a:t>
            </a:r>
            <a:r>
              <a:rPr lang="sr-Cyrl-RS" dirty="0" smtClean="0">
                <a:solidFill>
                  <a:srgbClr val="00B0F0"/>
                </a:solidFill>
              </a:rPr>
              <a:t>креативности и аутономије</a:t>
            </a:r>
            <a:r>
              <a:rPr lang="sr-Cyrl-RS" dirty="0" smtClean="0"/>
              <a:t> деце, али </a:t>
            </a:r>
          </a:p>
          <a:p>
            <a:pPr marL="0" indent="0">
              <a:buNone/>
            </a:pPr>
            <a:r>
              <a:rPr lang="sr-Cyrl-RS" dirty="0" smtClean="0"/>
              <a:t>исказују </a:t>
            </a:r>
            <a:r>
              <a:rPr lang="sr-Cyrl-RS" dirty="0" smtClean="0">
                <a:solidFill>
                  <a:srgbClr val="00B0F0"/>
                </a:solidFill>
              </a:rPr>
              <a:t>паретнализам и одвајање </a:t>
            </a:r>
            <a:r>
              <a:rPr lang="sr-Cyrl-RS" dirty="0" smtClean="0"/>
              <a:t>дечијег света из света одраслих.</a:t>
            </a:r>
          </a:p>
          <a:p>
            <a:pPr marL="0" indent="0">
              <a:buNone/>
            </a:pPr>
            <a:r>
              <a:rPr lang="sr-Cyrl-RS" dirty="0" smtClean="0"/>
              <a:t>Они помажу </a:t>
            </a:r>
            <a:r>
              <a:rPr lang="sr-Cyrl-RS" dirty="0" smtClean="0">
                <a:solidFill>
                  <a:srgbClr val="00B0F0"/>
                </a:solidFill>
              </a:rPr>
              <a:t>комерцијализацију</a:t>
            </a:r>
            <a:r>
              <a:rPr lang="sr-Cyrl-RS" dirty="0" smtClean="0"/>
              <a:t> детињства.</a:t>
            </a:r>
          </a:p>
          <a:p>
            <a:pPr marL="0" indent="0">
              <a:buNone/>
            </a:pPr>
            <a:r>
              <a:rPr lang="sr-Cyrl-RS" dirty="0" smtClean="0"/>
              <a:t>Спорт – професионализација све мање помаже масовности.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Питање: како онда приступити деци?</a:t>
            </a:r>
          </a:p>
          <a:p>
            <a:r>
              <a:rPr lang="sr-Cyrl-RS" dirty="0" smtClean="0"/>
              <a:t>Ако их треба заштити, како то учинити, а не прећи у патернализам?</a:t>
            </a:r>
          </a:p>
          <a:p>
            <a:r>
              <a:rPr lang="sr-Cyrl-RS" dirty="0" smtClean="0"/>
              <a:t>Ако их треба укључити у друштвени свет одраслих, како то учинити, а да детињство остане – детињство?</a:t>
            </a:r>
          </a:p>
          <a:p>
            <a:r>
              <a:rPr lang="sr-Cyrl-RS" dirty="0" smtClean="0"/>
              <a:t>Шта би требало да буде мера заштићености и укључивања? Само дете?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 smtClean="0"/>
              <a:t>Испитна 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r-HR" dirty="0" smtClean="0"/>
              <a:t>Дете и детињство као друштвено конструисана пракса</a:t>
            </a:r>
            <a:endParaRPr lang="en-US" dirty="0" smtClean="0"/>
          </a:p>
          <a:p>
            <a:pPr lvl="0"/>
            <a:r>
              <a:rPr lang="hr-HR" dirty="0" smtClean="0"/>
              <a:t>Породица усредиштена ка детету.  Стварност и мит</a:t>
            </a:r>
            <a:endParaRPr lang="en-US" dirty="0" smtClean="0"/>
          </a:p>
          <a:p>
            <a:pPr lvl="0"/>
            <a:r>
              <a:rPr lang="hr-HR" dirty="0" smtClean="0"/>
              <a:t>Дете као вредност:  од „успешног пројекта" до „носталгије"</a:t>
            </a:r>
            <a:endParaRPr lang="en-US" dirty="0" smtClean="0"/>
          </a:p>
          <a:p>
            <a:pPr lvl="0"/>
            <a:r>
              <a:rPr lang="hr-HR" dirty="0" smtClean="0"/>
              <a:t>Деца као друштвено богатство и редукција наталитета</a:t>
            </a:r>
            <a:endParaRPr lang="en-US" dirty="0" smtClean="0"/>
          </a:p>
          <a:p>
            <a:pPr lvl="0"/>
            <a:r>
              <a:rPr lang="hr-HR" dirty="0" smtClean="0"/>
              <a:t>Економско благостање детета наспрам економске зависности и сиромаштва</a:t>
            </a:r>
            <a:endParaRPr lang="en-US" dirty="0" smtClean="0"/>
          </a:p>
          <a:p>
            <a:pPr lvl="0"/>
            <a:r>
              <a:rPr lang="hr-HR" dirty="0" smtClean="0"/>
              <a:t>Деца између породичне љубави и учене</a:t>
            </a:r>
            <a:endParaRPr lang="en-US" dirty="0" smtClean="0"/>
          </a:p>
          <a:p>
            <a:pPr lvl="0"/>
            <a:r>
              <a:rPr lang="hr-HR" dirty="0" smtClean="0"/>
              <a:t>Продужена незрелост и правна индивидуација</a:t>
            </a:r>
            <a:endParaRPr lang="en-US" dirty="0" smtClean="0"/>
          </a:p>
          <a:p>
            <a:pPr lvl="0"/>
            <a:r>
              <a:rPr lang="hr-HR" dirty="0" smtClean="0"/>
              <a:t>Културна сегрегација и патернализам  насупрот аутентичности</a:t>
            </a:r>
            <a:endParaRPr lang="en-US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ME" dirty="0" smtClean="0"/>
              <a:t>Размислити о пробламатизацији градива у маниру потребном за теме за радове.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715436" cy="714380"/>
          </a:xfrm>
        </p:spPr>
        <p:txBody>
          <a:bodyPr>
            <a:noAutofit/>
          </a:bodyPr>
          <a:lstStyle/>
          <a:p>
            <a:r>
              <a:rPr lang="sr-Cyrl-RS" sz="3200" b="1" dirty="0" smtClean="0"/>
              <a:t>1. </a:t>
            </a:r>
            <a:r>
              <a:rPr lang="hr-HR" sz="3200" b="1" dirty="0" smtClean="0"/>
              <a:t>Дете и детињство као друштвено конструисана пракса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85789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Tx/>
              <a:buChar char="-"/>
            </a:pPr>
            <a:r>
              <a:rPr lang="sr-Cyrl-ME" sz="2800" dirty="0" smtClean="0"/>
              <a:t>З</a:t>
            </a:r>
            <a:r>
              <a:rPr lang="sr-Cyrl-RS" sz="2800" dirty="0" smtClean="0"/>
              <a:t>ашто је детињство раније увек остајало изван пажње науке</a:t>
            </a:r>
            <a:r>
              <a:rPr lang="sr-Cyrl-ME" sz="2800" dirty="0" smtClean="0"/>
              <a:t>? Шта је последица овога у смислу научног проучаванја детињства?</a:t>
            </a:r>
            <a:endParaRPr lang="sr-Cyrl-RS" sz="2800" dirty="0" smtClean="0"/>
          </a:p>
          <a:p>
            <a:pPr>
              <a:spcBef>
                <a:spcPts val="0"/>
              </a:spcBef>
              <a:buNone/>
            </a:pPr>
            <a:endParaRPr lang="sr-Cyrl-RS" sz="2800" dirty="0" smtClean="0"/>
          </a:p>
          <a:p>
            <a:pPr>
              <a:spcBef>
                <a:spcPts val="0"/>
              </a:spcBef>
              <a:buFontTx/>
              <a:buChar char="-"/>
            </a:pPr>
            <a:r>
              <a:rPr lang="sr-Cyrl-RS" sz="2800" dirty="0" smtClean="0"/>
              <a:t>Реално  – детињство је ситуирано између природе и друштва (социјализација). </a:t>
            </a:r>
            <a:endParaRPr lang="sr-Latn-CS" sz="2800" dirty="0" smtClean="0"/>
          </a:p>
          <a:p>
            <a:pPr>
              <a:spcBef>
                <a:spcPts val="0"/>
              </a:spcBef>
              <a:buFontTx/>
              <a:buChar char="-"/>
            </a:pPr>
            <a:endParaRPr lang="sr-Latn-RS" sz="280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FontTx/>
              <a:buChar char="-"/>
            </a:pPr>
            <a:r>
              <a:rPr lang="sr-Cyrl-RS" sz="2800" u="sng" dirty="0" smtClean="0"/>
              <a:t>Нова парадигма детињства</a:t>
            </a:r>
            <a:r>
              <a:rPr lang="sr-Cyrl-RS" sz="2800" dirty="0" smtClean="0"/>
              <a:t>: ставља дете у контекст друштвено-културних и историјских прилика, идео-логије, вредносног система (одрастање није производ биолошких и физиолошких чинилаца).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sr-Cyrl-RS" sz="2800" u="sng" dirty="0" smtClean="0"/>
              <a:t>Дете је биће у настајању.</a:t>
            </a:r>
          </a:p>
          <a:p>
            <a:pPr>
              <a:spcBef>
                <a:spcPts val="0"/>
              </a:spcBef>
              <a:buNone/>
            </a:pPr>
            <a:endParaRPr lang="sr-Cyrl-RS" sz="28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smtClean="0"/>
              <a:t>Начин артикулисања детињства дефинише др статус детета и његов идентитет у различитим друштвима.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FontTx/>
              <a:buChar char="-"/>
            </a:pPr>
            <a:r>
              <a:rPr lang="sr-Cyrl-RS" dirty="0" smtClean="0">
                <a:solidFill>
                  <a:srgbClr val="FF0000"/>
                </a:solidFill>
              </a:rPr>
              <a:t>Статични и динамички </a:t>
            </a:r>
            <a:r>
              <a:rPr lang="sr-Cyrl-RS" dirty="0" smtClean="0"/>
              <a:t>приступ детету и детињству – објаснити?</a:t>
            </a:r>
          </a:p>
          <a:p>
            <a:pPr>
              <a:spcBef>
                <a:spcPts val="0"/>
              </a:spcBef>
              <a:buNone/>
            </a:pPr>
            <a:endParaRPr lang="sr-Cyrl-R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buFontTx/>
              <a:buChar char="-"/>
            </a:pPr>
            <a:r>
              <a:rPr lang="sr-Cyrl-RS" dirty="0" smtClean="0">
                <a:solidFill>
                  <a:srgbClr val="FF0000"/>
                </a:solidFill>
              </a:rPr>
              <a:t>Етаблирани и новосазнајни </a:t>
            </a:r>
            <a:r>
              <a:rPr lang="sr-Cyrl-RS" dirty="0" smtClean="0"/>
              <a:t>приступи подразумевају: </a:t>
            </a:r>
          </a:p>
          <a:p>
            <a:pPr>
              <a:spcBef>
                <a:spcPts val="0"/>
              </a:spcBef>
              <a:buNone/>
            </a:pPr>
            <a:r>
              <a:rPr lang="sr-Cyrl-RS" dirty="0" smtClean="0"/>
              <a:t>   1. </a:t>
            </a:r>
            <a:r>
              <a:rPr lang="sr-Cyrl-RS" u="sng" dirty="0" smtClean="0"/>
              <a:t>Независно посматрање детињства</a:t>
            </a:r>
            <a:r>
              <a:rPr lang="sr-Cyrl-RS" dirty="0" smtClean="0"/>
              <a:t>, без идеолошких концепата</a:t>
            </a:r>
          </a:p>
          <a:p>
            <a:pPr>
              <a:spcBef>
                <a:spcPts val="0"/>
              </a:spcBef>
              <a:buNone/>
            </a:pPr>
            <a:r>
              <a:rPr lang="sr-Cyrl-RS" dirty="0" smtClean="0"/>
              <a:t>   2. </a:t>
            </a:r>
            <a:r>
              <a:rPr lang="sr-Cyrl-RS" u="sng" dirty="0" smtClean="0"/>
              <a:t>детињство као постојећ</a:t>
            </a:r>
            <a:r>
              <a:rPr lang="sr-Latn-CS" u="sng" dirty="0" smtClean="0"/>
              <a:t>a</a:t>
            </a:r>
            <a:r>
              <a:rPr lang="sr-Cyrl-RS" u="sng" dirty="0" smtClean="0"/>
              <a:t> стварн</a:t>
            </a:r>
            <a:r>
              <a:rPr lang="sr-Latn-CS" u="sng" dirty="0" smtClean="0"/>
              <a:t>o</a:t>
            </a:r>
            <a:r>
              <a:rPr lang="sr-Cyrl-RS" u="sng" dirty="0" smtClean="0"/>
              <a:t>ст </a:t>
            </a:r>
            <a:r>
              <a:rPr lang="sr-Cyrl-RS" dirty="0" smtClean="0"/>
              <a:t>у којој дете формира идентитет</a:t>
            </a:r>
          </a:p>
          <a:p>
            <a:pPr>
              <a:spcBef>
                <a:spcPts val="0"/>
              </a:spcBef>
              <a:buNone/>
            </a:pPr>
            <a:r>
              <a:rPr lang="sr-Cyrl-RS" dirty="0" smtClean="0"/>
              <a:t>   3. </a:t>
            </a:r>
            <a:r>
              <a:rPr lang="sr-Cyrl-RS" u="sng" dirty="0" smtClean="0"/>
              <a:t>дете као активн</a:t>
            </a:r>
            <a:r>
              <a:rPr lang="sr-Latn-CS" u="sng" dirty="0" smtClean="0"/>
              <a:t>.</a:t>
            </a:r>
            <a:r>
              <a:rPr lang="sr-Cyrl-RS" u="sng" dirty="0" smtClean="0"/>
              <a:t> субјект </a:t>
            </a:r>
            <a:r>
              <a:rPr lang="sr-Cyrl-RS" dirty="0" smtClean="0"/>
              <a:t>који у пракси одрастања стиче субјективитет прерађујући праксу кроз властите представе</a:t>
            </a:r>
            <a:endParaRPr lang="sr-Latn-CS" dirty="0" smtClean="0"/>
          </a:p>
          <a:p>
            <a:pPr>
              <a:spcBef>
                <a:spcPts val="0"/>
              </a:spcBef>
              <a:buNone/>
            </a:pPr>
            <a:endParaRPr lang="sr-Latn-CS" dirty="0" smtClean="0"/>
          </a:p>
          <a:p>
            <a:pPr>
              <a:spcBef>
                <a:spcPts val="0"/>
              </a:spcBef>
              <a:buNone/>
            </a:pPr>
            <a:r>
              <a:rPr lang="sr-Cyrl-RS" dirty="0" smtClean="0"/>
              <a:t>Јединство два приступа: “Друштво има васпитни карактер” (Пијаже) и “дете је родитељ човека” (Маргарет Мид)</a:t>
            </a:r>
          </a:p>
          <a:p>
            <a:pPr>
              <a:spcBef>
                <a:spcPts val="0"/>
              </a:spcBef>
              <a:buNone/>
            </a:pPr>
            <a:endParaRPr lang="sr-Cyrl-R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4287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428604"/>
            <a:ext cx="8858312" cy="628654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sr-Cyrl-RS" sz="2800" dirty="0" smtClean="0"/>
              <a:t>Нови приступ д. и дет. проблематизује три аспекта:</a:t>
            </a:r>
          </a:p>
          <a:p>
            <a:pPr>
              <a:buNone/>
            </a:pPr>
            <a:r>
              <a:rPr lang="sr-Cyrl-RS" sz="2800" dirty="0" smtClean="0"/>
              <a:t>    1. </a:t>
            </a:r>
            <a:r>
              <a:rPr lang="sr-Cyrl-RS" sz="2800" u="sng" dirty="0" smtClean="0">
                <a:solidFill>
                  <a:srgbClr val="002060"/>
                </a:solidFill>
              </a:rPr>
              <a:t>саму идеју детињства</a:t>
            </a:r>
            <a:endParaRPr lang="sr-Cyrl-RS" sz="2800" dirty="0" smtClean="0"/>
          </a:p>
          <a:p>
            <a:pPr>
              <a:buNone/>
            </a:pPr>
            <a:r>
              <a:rPr lang="sr-Cyrl-RS" sz="2800" dirty="0" smtClean="0"/>
              <a:t>    2. </a:t>
            </a:r>
            <a:r>
              <a:rPr lang="hr-HR" sz="2800" u="sng" dirty="0" smtClean="0">
                <a:solidFill>
                  <a:srgbClr val="002060"/>
                </a:solidFill>
              </a:rPr>
              <a:t>Пракс</a:t>
            </a:r>
            <a:r>
              <a:rPr lang="sr-Cyrl-RS" sz="2800" u="sng" dirty="0" smtClean="0">
                <a:solidFill>
                  <a:srgbClr val="002060"/>
                </a:solidFill>
              </a:rPr>
              <a:t>у</a:t>
            </a:r>
            <a:r>
              <a:rPr lang="hr-HR" sz="2800" u="sng" dirty="0" smtClean="0">
                <a:solidFill>
                  <a:srgbClr val="002060"/>
                </a:solidFill>
              </a:rPr>
              <a:t> дет</a:t>
            </a:r>
            <a:r>
              <a:rPr lang="sr-Cyrl-RS" sz="2800" u="sng" dirty="0" smtClean="0">
                <a:solidFill>
                  <a:srgbClr val="002060"/>
                </a:solidFill>
              </a:rPr>
              <a:t>. </a:t>
            </a:r>
            <a:endParaRPr lang="sr-Cyrl-RS" sz="2800" dirty="0" smtClean="0"/>
          </a:p>
          <a:p>
            <a:pPr>
              <a:buNone/>
            </a:pPr>
            <a:r>
              <a:rPr lang="sr-Cyrl-RS" sz="2800" dirty="0" smtClean="0"/>
              <a:t>    3. </a:t>
            </a:r>
            <a:r>
              <a:rPr lang="hr-HR" sz="2800" u="sng" dirty="0" smtClean="0">
                <a:solidFill>
                  <a:srgbClr val="002060"/>
                </a:solidFill>
              </a:rPr>
              <a:t>Култур</a:t>
            </a:r>
            <a:r>
              <a:rPr lang="sr-Cyrl-RS" sz="2800" u="sng" dirty="0" smtClean="0">
                <a:solidFill>
                  <a:srgbClr val="002060"/>
                </a:solidFill>
              </a:rPr>
              <a:t>у</a:t>
            </a:r>
            <a:r>
              <a:rPr lang="hr-HR" sz="2800" u="sng" dirty="0" smtClean="0">
                <a:solidFill>
                  <a:srgbClr val="002060"/>
                </a:solidFill>
              </a:rPr>
              <a:t> дет</a:t>
            </a:r>
            <a:r>
              <a:rPr lang="sr-Cyrl-RS" sz="2800" u="sng" dirty="0" smtClean="0">
                <a:solidFill>
                  <a:srgbClr val="002060"/>
                </a:solidFill>
              </a:rPr>
              <a:t>. </a:t>
            </a:r>
          </a:p>
          <a:p>
            <a:pPr>
              <a:buNone/>
            </a:pPr>
            <a:endParaRPr lang="sr-Cyrl-RS" sz="2800" u="sng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sr-Cyrl-RS" sz="2800" dirty="0" smtClean="0">
                <a:solidFill>
                  <a:srgbClr val="002060"/>
                </a:solidFill>
              </a:rPr>
              <a:t>Објаснити их.</a:t>
            </a:r>
            <a:endParaRPr lang="sr-Cyrl-RS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Cyrl-RS" u="sng" dirty="0" smtClean="0"/>
              <a:t>Идејно идеолошки план је највише истраживан</a:t>
            </a:r>
            <a:r>
              <a:rPr lang="sr-Cyrl-RS" dirty="0" smtClean="0"/>
              <a:t>, са могућношћу да се приступ детету и даље заснива на идеологизирању</a:t>
            </a:r>
          </a:p>
          <a:p>
            <a:pPr>
              <a:buNone/>
            </a:pPr>
            <a:endParaRPr lang="sr-Cyrl-RS" dirty="0" smtClean="0"/>
          </a:p>
          <a:p>
            <a:r>
              <a:rPr lang="sr-Cyrl-RS" b="1" dirty="0" smtClean="0"/>
              <a:t>Пракса (историјски аспект) сматра се да је схватање детињства прешло пут </a:t>
            </a:r>
            <a:r>
              <a:rPr lang="sr-Cyrl-RS" dirty="0" smtClean="0"/>
              <a:t>: </a:t>
            </a:r>
          </a:p>
          <a:p>
            <a:r>
              <a:rPr lang="sr-Cyrl-RS" dirty="0" smtClean="0"/>
              <a:t>од праксе интегрисаног детињства (дете је стално присутан, али споредан и незапажен део света одраслих) СР: век.</a:t>
            </a:r>
          </a:p>
          <a:p>
            <a:r>
              <a:rPr lang="sr-Cyrl-RS" dirty="0" smtClean="0"/>
              <a:t>До сегрегације (одвајања дечијег света од света одраслих, при чему дете постаје центар породичних збивања, а породица се организује око одгајања наледника) до 18в.</a:t>
            </a:r>
          </a:p>
          <a:p>
            <a:r>
              <a:rPr lang="sr-Cyrl-RS" dirty="0" smtClean="0"/>
              <a:t>И глорификације детета, са много показане љубави, мажења, тепања, играња са дететом, дозвољавањем да дете прекине комуникацију одраслих и укључи се у њу. 19, 20 в.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657227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sr-Cyrl-RS" sz="2800" dirty="0" smtClean="0"/>
              <a:t>Да ли је заиста тако у пракси?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1158</Words>
  <Application>Microsoft Office PowerPoint</Application>
  <PresentationFormat>On-screen Show (4:3)</PresentationFormat>
  <Paragraphs>108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Slide 1</vt:lpstr>
      <vt:lpstr>ДЕТЕ И ДЕТИЊСТВО</vt:lpstr>
      <vt:lpstr>1. Дете и детињство као друштвено конструисана пракса</vt:lpstr>
      <vt:lpstr>Slide 4</vt:lpstr>
      <vt:lpstr>Slide 5</vt:lpstr>
      <vt:lpstr>Slide 6</vt:lpstr>
      <vt:lpstr>Slide 7</vt:lpstr>
      <vt:lpstr>Slide 8</vt:lpstr>
      <vt:lpstr>Slide 9</vt:lpstr>
      <vt:lpstr>Slide 10</vt:lpstr>
      <vt:lpstr> Породица усредсређена ка детету.  Стварност и мит </vt:lpstr>
      <vt:lpstr>Slide 12</vt:lpstr>
      <vt:lpstr>Дете као вредност:  од „успешног пројекта" до „носталгије</vt:lpstr>
      <vt:lpstr>Slide 14</vt:lpstr>
      <vt:lpstr>Slide 15</vt:lpstr>
      <vt:lpstr>Slide 16</vt:lpstr>
      <vt:lpstr>Slide 17</vt:lpstr>
      <vt:lpstr>Slide 18</vt:lpstr>
      <vt:lpstr>Деца као друшт. богатство и редукција наталитета</vt:lpstr>
      <vt:lpstr>Економско благостање детета наспрам економске зависности од родитеља и личног сиромаштва</vt:lpstr>
      <vt:lpstr>Slide 21</vt:lpstr>
      <vt:lpstr>Деца између породичне љубави и учене</vt:lpstr>
      <vt:lpstr>Slide 23</vt:lpstr>
      <vt:lpstr>Slide 24</vt:lpstr>
      <vt:lpstr>Slide 25</vt:lpstr>
      <vt:lpstr>Slide 26</vt:lpstr>
      <vt:lpstr>Испитна питања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ДЕТЕ И ДЕТИЊСТВО</dc:title>
  <dc:creator>Jovan Zivkovic</dc:creator>
  <cp:lastModifiedBy>Dmitras</cp:lastModifiedBy>
  <cp:revision>95</cp:revision>
  <dcterms:created xsi:type="dcterms:W3CDTF">2013-04-05T07:32:39Z</dcterms:created>
  <dcterms:modified xsi:type="dcterms:W3CDTF">2020-11-26T10:41:02Z</dcterms:modified>
</cp:coreProperties>
</file>