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300" r:id="rId2"/>
    <p:sldId id="256" r:id="rId3"/>
    <p:sldId id="257" r:id="rId4"/>
    <p:sldId id="261" r:id="rId5"/>
    <p:sldId id="258" r:id="rId6"/>
    <p:sldId id="262" r:id="rId7"/>
    <p:sldId id="259" r:id="rId8"/>
    <p:sldId id="263" r:id="rId9"/>
    <p:sldId id="260" r:id="rId10"/>
    <p:sldId id="264" r:id="rId11"/>
    <p:sldId id="267" r:id="rId12"/>
    <p:sldId id="269" r:id="rId13"/>
    <p:sldId id="270" r:id="rId14"/>
    <p:sldId id="271" r:id="rId15"/>
    <p:sldId id="273" r:id="rId16"/>
    <p:sldId id="268" r:id="rId17"/>
    <p:sldId id="299" r:id="rId18"/>
    <p:sldId id="275" r:id="rId19"/>
    <p:sldId id="282" r:id="rId20"/>
    <p:sldId id="283" r:id="rId21"/>
    <p:sldId id="286" r:id="rId22"/>
    <p:sldId id="290" r:id="rId23"/>
    <p:sldId id="293" r:id="rId24"/>
    <p:sldId id="294" r:id="rId25"/>
    <p:sldId id="296" r:id="rId26"/>
    <p:sldId id="297" r:id="rId27"/>
    <p:sldId id="298" r:id="rId28"/>
    <p:sldId id="265" r:id="rId29"/>
    <p:sldId id="301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8401" autoAdjust="0"/>
  </p:normalViewPr>
  <p:slideViewPr>
    <p:cSldViewPr>
      <p:cViewPr varScale="1">
        <p:scale>
          <a:sx n="115" d="100"/>
          <a:sy n="11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D26FEC-1D0D-40A7-BCD6-8153F922EBF5}" type="datetimeFigureOut">
              <a:rPr lang="en-US" smtClean="0"/>
              <a:pPr/>
              <a:t>26-Nov-20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386A7-7EEF-4448-8E62-CD07A9A4FB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6272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386A7-7EEF-4448-8E62-CD07A9A4FB2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9946-F092-4435-8D9A-6C8C5FF761D6}" type="datetimeFigureOut">
              <a:rPr lang="en-US" smtClean="0"/>
              <a:pPr/>
              <a:t>26-Nov-20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58B1-CB25-4E4B-928B-7294B9566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9946-F092-4435-8D9A-6C8C5FF761D6}" type="datetimeFigureOut">
              <a:rPr lang="en-US" smtClean="0"/>
              <a:pPr/>
              <a:t>26-Nov-20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58B1-CB25-4E4B-928B-7294B9566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9946-F092-4435-8D9A-6C8C5FF761D6}" type="datetimeFigureOut">
              <a:rPr lang="en-US" smtClean="0"/>
              <a:pPr/>
              <a:t>26-Nov-20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58B1-CB25-4E4B-928B-7294B9566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9946-F092-4435-8D9A-6C8C5FF761D6}" type="datetimeFigureOut">
              <a:rPr lang="en-US" smtClean="0"/>
              <a:pPr/>
              <a:t>26-Nov-20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58B1-CB25-4E4B-928B-7294B9566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9946-F092-4435-8D9A-6C8C5FF761D6}" type="datetimeFigureOut">
              <a:rPr lang="en-US" smtClean="0"/>
              <a:pPr/>
              <a:t>26-Nov-20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58B1-CB25-4E4B-928B-7294B9566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9946-F092-4435-8D9A-6C8C5FF761D6}" type="datetimeFigureOut">
              <a:rPr lang="en-US" smtClean="0"/>
              <a:pPr/>
              <a:t>26-Nov-20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58B1-CB25-4E4B-928B-7294B9566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9946-F092-4435-8D9A-6C8C5FF761D6}" type="datetimeFigureOut">
              <a:rPr lang="en-US" smtClean="0"/>
              <a:pPr/>
              <a:t>26-Nov-20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58B1-CB25-4E4B-928B-7294B9566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9946-F092-4435-8D9A-6C8C5FF761D6}" type="datetimeFigureOut">
              <a:rPr lang="en-US" smtClean="0"/>
              <a:pPr/>
              <a:t>26-Nov-20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58B1-CB25-4E4B-928B-7294B9566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9946-F092-4435-8D9A-6C8C5FF761D6}" type="datetimeFigureOut">
              <a:rPr lang="en-US" smtClean="0"/>
              <a:pPr/>
              <a:t>26-Nov-20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58B1-CB25-4E4B-928B-7294B9566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9946-F092-4435-8D9A-6C8C5FF761D6}" type="datetimeFigureOut">
              <a:rPr lang="en-US" smtClean="0"/>
              <a:pPr/>
              <a:t>26-Nov-20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58B1-CB25-4E4B-928B-7294B9566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9946-F092-4435-8D9A-6C8C5FF761D6}" type="datetimeFigureOut">
              <a:rPr lang="en-US" smtClean="0"/>
              <a:pPr/>
              <a:t>26-Nov-20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58B1-CB25-4E4B-928B-7294B9566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49946-F092-4435-8D9A-6C8C5FF761D6}" type="datetimeFigureOut">
              <a:rPr lang="en-US" smtClean="0"/>
              <a:pPr/>
              <a:t>26-Nov-20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358B1-CB25-4E4B-928B-7294B9566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ME" sz="5400" dirty="0" smtClean="0">
                <a:solidFill>
                  <a:srgbClr val="FF0000"/>
                </a:solidFill>
              </a:rPr>
              <a:t>Водич кроз испитна питања</a:t>
            </a:r>
            <a:endParaRPr lang="en-US" sz="54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Функције предшколске установе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8900" indent="-88900">
              <a:spcBef>
                <a:spcPts val="0"/>
              </a:spcBef>
              <a:buFontTx/>
              <a:buChar char="-"/>
            </a:pPr>
            <a:r>
              <a:rPr lang="sr-Cyrl-RS" dirty="0" smtClean="0"/>
              <a:t>Вртић – организација између породице и друштва</a:t>
            </a:r>
          </a:p>
          <a:p>
            <a:pPr marL="88900" indent="-88900">
              <a:spcBef>
                <a:spcPts val="0"/>
              </a:spcBef>
              <a:buNone/>
            </a:pPr>
            <a:r>
              <a:rPr lang="sr-Cyrl-RS" u="sng" dirty="0" smtClean="0"/>
              <a:t>Функције:</a:t>
            </a:r>
          </a:p>
          <a:p>
            <a:pPr marL="363538" indent="-363538">
              <a:spcBef>
                <a:spcPts val="0"/>
              </a:spcBef>
              <a:buAutoNum type="arabicPeriod"/>
            </a:pPr>
            <a:r>
              <a:rPr lang="sr-Cyrl-RS" dirty="0" smtClean="0"/>
              <a:t>Обезбеђење сигурне средине</a:t>
            </a:r>
          </a:p>
          <a:p>
            <a:pPr marL="363538" indent="-363538">
              <a:spcBef>
                <a:spcPts val="0"/>
              </a:spcBef>
              <a:buAutoNum type="arabicPeriod"/>
            </a:pPr>
            <a:r>
              <a:rPr lang="sr-Cyrl-RS" dirty="0" smtClean="0"/>
              <a:t>Обезбеђење контакте с вршњацима, одраслима, друкчије васпитне моделе</a:t>
            </a:r>
          </a:p>
          <a:p>
            <a:pPr marL="363538" indent="-363538">
              <a:spcBef>
                <a:spcPts val="0"/>
              </a:spcBef>
              <a:buAutoNum type="arabicPeriod"/>
            </a:pPr>
            <a:r>
              <a:rPr lang="sr-Cyrl-RS" dirty="0" smtClean="0"/>
              <a:t>Допуњује и обогаћује породично васпитање</a:t>
            </a:r>
          </a:p>
          <a:p>
            <a:pPr marL="363538" indent="-363538">
              <a:spcBef>
                <a:spcPts val="0"/>
              </a:spcBef>
              <a:buAutoNum type="arabicPeriod"/>
            </a:pPr>
            <a:r>
              <a:rPr lang="sr-Cyrl-RS" dirty="0" smtClean="0"/>
              <a:t>Превентивно и компензаторски ублажава културне, образовне и здравствене разлике</a:t>
            </a:r>
          </a:p>
          <a:p>
            <a:pPr marL="363538" indent="-363538">
              <a:spcBef>
                <a:spcPts val="0"/>
              </a:spcBef>
              <a:buAutoNum type="arabicPeriod"/>
            </a:pPr>
            <a:r>
              <a:rPr lang="sr-Cyrl-RS" dirty="0" smtClean="0"/>
              <a:t>Интегрише децу са посебним потребама и обезбеђује пр</a:t>
            </a:r>
            <a:r>
              <a:rPr lang="en-US" dirty="0" smtClean="0"/>
              <a:t>e</a:t>
            </a:r>
            <a:r>
              <a:rPr lang="sr-Cyrl-RS" dirty="0" smtClean="0"/>
              <a:t>прму за школу.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852"/>
            <a:ext cx="9001156" cy="1643074"/>
          </a:xfrm>
        </p:spPr>
        <p:txBody>
          <a:bodyPr>
            <a:normAutofit fontScale="90000"/>
          </a:bodyPr>
          <a:lstStyle/>
          <a:p>
            <a:pPr lvl="0"/>
            <a:r>
              <a:rPr lang="sr-Cyrl-CS" dirty="0" smtClean="0"/>
              <a:t>Напомене о програмима предшколског васпитања и образовања.</a:t>
            </a:r>
            <a:br>
              <a:rPr lang="sr-Cyrl-C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dirty="0" smtClean="0"/>
              <a:t>Мора да полази од достигнућа савремене науке</a:t>
            </a:r>
          </a:p>
          <a:p>
            <a:pPr lvl="0"/>
            <a:r>
              <a:rPr lang="sr-Cyrl-CS" dirty="0" smtClean="0"/>
              <a:t>Да буде прилагођено узрасним образовним потребама детета</a:t>
            </a:r>
          </a:p>
          <a:p>
            <a:pPr lvl="0"/>
            <a:r>
              <a:rPr lang="sr-Cyrl-CS" dirty="0" smtClean="0"/>
              <a:t>Прилагођено личним образовним потребама детета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Програм – сажетак укупног вредносног опредељења друштва</a:t>
            </a:r>
          </a:p>
          <a:p>
            <a:r>
              <a:rPr lang="sr-Cyrl-RS" dirty="0" smtClean="0"/>
              <a:t>Прграм припрема - ко?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Стручни органи, управо из горе наведених разлога</a:t>
            </a:r>
          </a:p>
          <a:p>
            <a:r>
              <a:rPr lang="sr-Cyrl-RS" dirty="0" smtClean="0"/>
              <a:t>Доноси га орган управљања предшколске установе/школе (у којој се одвија предшколски програм)</a:t>
            </a:r>
          </a:p>
          <a:p>
            <a:r>
              <a:rPr lang="sr-Cyrl-RS" dirty="0" smtClean="0"/>
              <a:t>Уз прибављено мишљење савета родитеља</a:t>
            </a:r>
          </a:p>
          <a:p>
            <a:r>
              <a:rPr lang="sr-Cyrl-RS" dirty="0" smtClean="0"/>
              <a:t>И сагласнасти надлежног органа (оснивача) о планираним мат средствима</a:t>
            </a:r>
          </a:p>
          <a:p>
            <a:r>
              <a:rPr lang="sr-Cyrl-RS" dirty="0" smtClean="0"/>
              <a:t>У складу са законом.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Како знамо да се програмска опредељења заиста фокусирају на повећану друштвену бригу о деци и њиховим претпостављеним потребама и унапређивању? </a:t>
            </a:r>
          </a:p>
          <a:p>
            <a:r>
              <a:rPr lang="sr-Cyrl-RS" dirty="0" smtClean="0"/>
              <a:t>Имамо ли доказ?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Зашто је предшк програм дефинисан као обавезан?</a:t>
            </a:r>
          </a:p>
          <a:p>
            <a:r>
              <a:rPr lang="sr-Cyrl-RS" dirty="0" smtClean="0"/>
              <a:t>Зашто децу укључујемо све раније у њега?</a:t>
            </a:r>
          </a:p>
          <a:p>
            <a:r>
              <a:rPr lang="sr-Cyrl-RS" dirty="0" smtClean="0"/>
              <a:t>Законом регулисано, предвиђене санкције; прочитати на странама 47-48.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Promena</a:t>
            </a:r>
            <a:r>
              <a:rPr lang="en-US" dirty="0" smtClean="0"/>
              <a:t> </a:t>
            </a:r>
            <a:r>
              <a:rPr lang="en-US" dirty="0" err="1" smtClean="0"/>
              <a:t>primordijalne</a:t>
            </a:r>
            <a:r>
              <a:rPr lang="en-US" dirty="0" smtClean="0"/>
              <a:t> </a:t>
            </a:r>
            <a:r>
              <a:rPr lang="en-US" dirty="0" err="1" smtClean="0"/>
              <a:t>svesti</a:t>
            </a:r>
            <a:r>
              <a:rPr lang="en-US" dirty="0" smtClean="0"/>
              <a:t> </a:t>
            </a:r>
            <a:r>
              <a:rPr lang="en-US" dirty="0" err="1" smtClean="0"/>
              <a:t>kroz</a:t>
            </a:r>
            <a:r>
              <a:rPr lang="en-US" dirty="0" smtClean="0"/>
              <a:t> </a:t>
            </a:r>
            <a:r>
              <a:rPr lang="en-US" dirty="0" err="1" smtClean="0"/>
              <a:t>principe</a:t>
            </a:r>
            <a:r>
              <a:rPr lang="en-US" dirty="0" smtClean="0"/>
              <a:t> </a:t>
            </a:r>
            <a:r>
              <a:rPr lang="en-US" dirty="0" err="1" smtClean="0"/>
              <a:t>zaštite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deteta</a:t>
            </a:r>
            <a:r>
              <a:rPr lang="sr-Cyrl-RS" dirty="0" smtClean="0"/>
              <a:t>.</a:t>
            </a:r>
          </a:p>
          <a:p>
            <a:pPr lvl="0"/>
            <a:r>
              <a:rPr lang="en-US" dirty="0" err="1" smtClean="0"/>
              <a:t>Usled</a:t>
            </a:r>
            <a:r>
              <a:rPr lang="en-US" dirty="0" smtClean="0"/>
              <a:t> </a:t>
            </a:r>
            <a:r>
              <a:rPr lang="en-US" dirty="0" err="1" smtClean="0"/>
              <a:t>čega</a:t>
            </a:r>
            <a:r>
              <a:rPr lang="en-US" dirty="0" smtClean="0"/>
              <a:t> </a:t>
            </a:r>
            <a:r>
              <a:rPr lang="en-US" dirty="0" err="1" smtClean="0"/>
              <a:t>dolazi</a:t>
            </a:r>
            <a:r>
              <a:rPr lang="en-US" dirty="0" smtClean="0"/>
              <a:t> do </a:t>
            </a:r>
            <a:r>
              <a:rPr lang="en-US" dirty="0" err="1" smtClean="0"/>
              <a:t>ove</a:t>
            </a:r>
            <a:r>
              <a:rPr lang="en-US" dirty="0" smtClean="0"/>
              <a:t> </a:t>
            </a:r>
            <a:r>
              <a:rPr lang="en-US" dirty="0" err="1" smtClean="0"/>
              <a:t>promene</a:t>
            </a:r>
            <a:r>
              <a:rPr lang="en-US" dirty="0" smtClean="0"/>
              <a:t>?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de</a:t>
            </a:r>
            <a:r>
              <a:rPr lang="sr-Latn-CS" dirty="0" smtClean="0"/>
              <a:t>čija prava ugrožena kod nas?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186386"/>
          </a:xfrm>
        </p:spPr>
        <p:txBody>
          <a:bodyPr>
            <a:normAutofit fontScale="92500" lnSpcReduction="10000"/>
          </a:bodyPr>
          <a:lstStyle/>
          <a:p>
            <a:r>
              <a:rPr lang="sr-Latn-CS" dirty="0" smtClean="0"/>
              <a:t>Kao vaspitni postupci se i dalje primenjuju razni oblici torture nad decom (opravdani tradicijom/iskustvom)</a:t>
            </a:r>
            <a:r>
              <a:rPr lang="sr-Cyrl-ME" dirty="0" smtClean="0"/>
              <a:t>.</a:t>
            </a:r>
          </a:p>
          <a:p>
            <a:r>
              <a:rPr lang="sr-Latn-CS" dirty="0" smtClean="0"/>
              <a:t>Koliko dece sa sela završi osnovno obrazovanje?</a:t>
            </a:r>
            <a:endParaRPr lang="sr-Cyrl-ME" dirty="0" smtClean="0"/>
          </a:p>
          <a:p>
            <a:r>
              <a:rPr lang="sr-Latn-CS" dirty="0" smtClean="0"/>
              <a:t>Koliko dece sa smetnjama u razvoju ne pohadja školu?</a:t>
            </a:r>
            <a:endParaRPr lang="sr-Cyrl-ME" dirty="0" smtClean="0"/>
          </a:p>
          <a:p>
            <a:r>
              <a:rPr lang="sr-Latn-CS" dirty="0" smtClean="0"/>
              <a:t>13% devojčija romske nacionalnosti završi srednju školu</a:t>
            </a:r>
            <a:endParaRPr lang="sr-Cyrl-ME" dirty="0" smtClean="0"/>
          </a:p>
          <a:p>
            <a:r>
              <a:rPr lang="sr-Latn-CS" dirty="0" smtClean="0"/>
              <a:t>Izmedju 2002 i 2007 je broj siromašne dece koja ostaju izvan obrazovnog sistema povećan sa 6% na 12%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sr-Latn-CS" dirty="0" smtClean="0"/>
          </a:p>
          <a:p>
            <a:endParaRPr lang="sr-Latn-C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Prona</a:t>
            </a:r>
            <a:r>
              <a:rPr lang="sr-Latn-RS" dirty="0" smtClean="0"/>
              <a:t>ći podatak na kom nivou je n</a:t>
            </a:r>
            <a:r>
              <a:rPr lang="sr-Latn-CS" dirty="0" smtClean="0"/>
              <a:t>aša čitalačka pismenost prema podacima OEBS-a? (</a:t>
            </a:r>
            <a:r>
              <a:rPr lang="pl-PL" dirty="0" smtClean="0"/>
              <a:t>Organizacija za evropsku bezbednost i saradnju)</a:t>
            </a:r>
            <a:r>
              <a:rPr lang="sr-Latn-C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RS" b="1" dirty="0" smtClean="0"/>
              <a:t>В Р Т И Ћ </a:t>
            </a:r>
            <a:r>
              <a:rPr lang="sr-Latn-RS" b="1" dirty="0" smtClean="0"/>
              <a:t> 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> </a:t>
            </a:r>
            <a:r>
              <a:rPr lang="sr-Cyrl-RS" sz="3600" dirty="0" smtClean="0"/>
              <a:t>ПРЕДШКОЛСКА УСТ</a:t>
            </a:r>
            <a:r>
              <a:rPr lang="sr-Latn-RS" sz="3600" dirty="0" smtClean="0"/>
              <a:t>A</a:t>
            </a:r>
            <a:r>
              <a:rPr lang="sr-Cyrl-RS" sz="3600" dirty="0" smtClean="0"/>
              <a:t>НОВА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Sledi zaključak da su prava deteta ugrožena u svakodnevnici prema:</a:t>
            </a:r>
          </a:p>
          <a:p>
            <a:r>
              <a:rPr lang="sr-Latn-CS" dirty="0" smtClean="0"/>
              <a:t>Nasilju</a:t>
            </a:r>
          </a:p>
          <a:p>
            <a:r>
              <a:rPr lang="sr-Latn-CS" dirty="0" smtClean="0"/>
              <a:t>Zlostavljanju</a:t>
            </a:r>
          </a:p>
          <a:p>
            <a:r>
              <a:rPr lang="sr-Latn-CS" dirty="0" smtClean="0"/>
              <a:t>Zanemarivanju</a:t>
            </a:r>
          </a:p>
          <a:p>
            <a:r>
              <a:rPr lang="sr-Latn-CS" dirty="0" smtClean="0"/>
              <a:t>Diskriminaciji/Segregaciji (šta je diskr. i segregacija?)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Nasilje nad decom je u porastu od 2005; 3000 dece godišnje bude žrtva nasilja:</a:t>
            </a:r>
          </a:p>
          <a:p>
            <a:r>
              <a:rPr lang="sr-Latn-CS" dirty="0" smtClean="0"/>
              <a:t>Emocionalnog, fizičkog</a:t>
            </a:r>
          </a:p>
          <a:p>
            <a:r>
              <a:rPr lang="sr-Latn-CS" dirty="0" smtClean="0"/>
              <a:t>Najčešće – gde?</a:t>
            </a:r>
          </a:p>
          <a:p>
            <a:r>
              <a:rPr lang="sr-Latn-CS" dirty="0" smtClean="0"/>
              <a:t>Pogledati statistiku: ko je najčešće počinilac nasilja? Kakav je udeo devojčica i dečaka u žrtvama nasilja?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Kakva je dominantna matrica u shvtanaju vaspitanja kod nas?</a:t>
            </a:r>
          </a:p>
          <a:p>
            <a:r>
              <a:rPr lang="sr-Latn-CS" dirty="0" smtClean="0"/>
              <a:t>Dominantan “mi” osećaj bitno ograničava/blokira pravo deteta da bude ono što jeste, da ga u svakodnevnici tretiramo kao vrednost po sebi i subjektivitet.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Tako i nove tehničke mogućnosti – vidimo ih kao spoljašnje mogućnosti, nestavna sredstva, a ne sa unutrašnje - </a:t>
            </a:r>
          </a:p>
          <a:p>
            <a:r>
              <a:rPr lang="sr-Latn-CS" dirty="0" smtClean="0"/>
              <a:t>Kao sredstvo za povećanje izražavanja individualiteta deteta.</a:t>
            </a:r>
          </a:p>
          <a:p>
            <a:r>
              <a:rPr lang="sr-Latn-CS" dirty="0" smtClean="0"/>
              <a:t>Na koji način se mediji najčešće bave decom? (78 str, fusnota).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CS" dirty="0" smtClean="0"/>
              <a:t>1969 – UN - usvojena načela o pravima deteta</a:t>
            </a:r>
          </a:p>
          <a:p>
            <a:pPr>
              <a:buNone/>
            </a:pPr>
            <a:endParaRPr lang="sr-Latn-CS" dirty="0" smtClean="0"/>
          </a:p>
          <a:p>
            <a:r>
              <a:rPr lang="sr-Latn-CS" dirty="0" smtClean="0"/>
              <a:t>Šta je konvencija i čemu služi?</a:t>
            </a:r>
          </a:p>
          <a:p>
            <a:endParaRPr lang="sr-Latn-CS" dirty="0" smtClean="0"/>
          </a:p>
          <a:p>
            <a:r>
              <a:rPr lang="sr-Latn-CS" dirty="0" smtClean="0"/>
              <a:t>1989 – Konvencija o pravima deteta– akt kojim je detinstvo prihvaćena kao posebna faza u razvoju čoveka (79 Fusn).</a:t>
            </a:r>
          </a:p>
          <a:p>
            <a:r>
              <a:rPr lang="sr-Latn-CS" dirty="0" smtClean="0"/>
              <a:t>Konvencija razlikuje 4 grupe prava. Koje? (79 FN).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2000 – konvenciji dodata dva protokola. Koja? (80 str)</a:t>
            </a:r>
          </a:p>
          <a:p>
            <a:r>
              <a:rPr lang="sr-Latn-CS" dirty="0" smtClean="0"/>
              <a:t>Sažeta neposredna prava deteta (80-81).</a:t>
            </a:r>
          </a:p>
          <a:p>
            <a:pPr>
              <a:buNone/>
            </a:pPr>
            <a:endParaRPr lang="sr-Latn-C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Koje godine je Srbija je prihvatila Konvenciju? Protokole?</a:t>
            </a:r>
          </a:p>
          <a:p>
            <a:r>
              <a:rPr lang="sr-Latn-CS" dirty="0" smtClean="0"/>
              <a:t>Na šta se time obavezala?</a:t>
            </a:r>
          </a:p>
          <a:p>
            <a:r>
              <a:rPr lang="sr-Latn-CS" dirty="0" smtClean="0"/>
              <a:t>Doneseni su neki Zakoni. Koji? (82 str).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2004 – ustanovljen Savet za prava deteta</a:t>
            </a:r>
          </a:p>
          <a:p>
            <a:r>
              <a:rPr lang="sr-Latn-CS" dirty="0" smtClean="0"/>
              <a:t>Sledi usvajanje Opšteg protokola za zaštitu dece od zanemarivanja i zlostavljanja.</a:t>
            </a:r>
          </a:p>
          <a:p>
            <a:r>
              <a:rPr lang="sr-Latn-CS" dirty="0" smtClean="0"/>
              <a:t>Preporuke Komiteta državi ugovornici? (87 str)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Испитна питања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sr-Cyrl-CS" dirty="0" smtClean="0"/>
              <a:t>ВРТИЋ – Опште напомене</a:t>
            </a:r>
            <a:endParaRPr lang="en-US" dirty="0" smtClean="0"/>
          </a:p>
          <a:p>
            <a:pPr lvl="0"/>
            <a:r>
              <a:rPr lang="sr-Cyrl-CS" dirty="0" smtClean="0"/>
              <a:t>ВРТИЋ – Друштвено утемељење</a:t>
            </a:r>
            <a:endParaRPr lang="en-US" dirty="0" smtClean="0"/>
          </a:p>
          <a:p>
            <a:pPr lvl="0"/>
            <a:r>
              <a:rPr lang="sr-Cyrl-CS" dirty="0" smtClean="0"/>
              <a:t>ВРТИЋ – Циљеви предшколског васпитања и образовања</a:t>
            </a:r>
            <a:endParaRPr lang="en-US" dirty="0" smtClean="0"/>
          </a:p>
          <a:p>
            <a:pPr lvl="0"/>
            <a:r>
              <a:rPr lang="sr-Cyrl-CS" dirty="0" smtClean="0"/>
              <a:t>ВРТИЋ – </a:t>
            </a:r>
            <a:r>
              <a:rPr lang="en-US" dirty="0" err="1" smtClean="0"/>
              <a:t>Принципи</a:t>
            </a:r>
            <a:r>
              <a:rPr lang="en-US" dirty="0" smtClean="0"/>
              <a:t> </a:t>
            </a:r>
            <a:r>
              <a:rPr lang="en-US" dirty="0" err="1" smtClean="0"/>
              <a:t>предшколског</a:t>
            </a:r>
            <a:r>
              <a:rPr lang="en-US" dirty="0" smtClean="0"/>
              <a:t> </a:t>
            </a:r>
            <a:r>
              <a:rPr lang="en-US" dirty="0" err="1" smtClean="0"/>
              <a:t>васпитања</a:t>
            </a:r>
            <a:r>
              <a:rPr lang="en-US" dirty="0" smtClean="0"/>
              <a:t> и </a:t>
            </a:r>
            <a:r>
              <a:rPr lang="en-US" dirty="0" err="1" smtClean="0"/>
              <a:t>образовања</a:t>
            </a:r>
            <a:endParaRPr lang="en-US" dirty="0" smtClean="0"/>
          </a:p>
          <a:p>
            <a:pPr lvl="0"/>
            <a:r>
              <a:rPr lang="sr-Cyrl-CS" dirty="0" smtClean="0"/>
              <a:t>ВРТИЋ – Функције предшколске установе</a:t>
            </a:r>
            <a:endParaRPr lang="en-US" dirty="0" smtClean="0"/>
          </a:p>
          <a:p>
            <a:pPr lvl="0"/>
            <a:r>
              <a:rPr lang="sr-Cyrl-CS" dirty="0" smtClean="0"/>
              <a:t>ВРТИЋ – Напомене о програмима прешколског васпитања и образовања</a:t>
            </a:r>
            <a:endParaRPr lang="en-US" dirty="0" smtClean="0"/>
          </a:p>
          <a:p>
            <a:pPr lvl="0"/>
            <a:r>
              <a:rPr lang="sr-Cyrl-CS" dirty="0" smtClean="0"/>
              <a:t>Промена примордијалне свести кроз принципе заштите права детета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ME" dirty="0" smtClean="0"/>
              <a:t>Размислити о пробламатизацији градива у маниру потребном за теме за радове.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r>
              <a:rPr lang="sr-Cyrl-RS" sz="3200" b="1" dirty="0" smtClean="0"/>
              <a:t>1. Општи приступ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6286520"/>
          </a:xfrm>
        </p:spPr>
        <p:txBody>
          <a:bodyPr/>
          <a:lstStyle/>
          <a:p>
            <a:pPr marL="173038" indent="-173038">
              <a:spcBef>
                <a:spcPts val="0"/>
              </a:spcBef>
              <a:buFontTx/>
              <a:buChar char="-"/>
            </a:pPr>
            <a:r>
              <a:rPr lang="sr-Cyrl-RS" sz="2800" u="sng" dirty="0" smtClean="0"/>
              <a:t>Напредак и развој друштва</a:t>
            </a:r>
            <a:r>
              <a:rPr lang="sr-Cyrl-RS" sz="2800" dirty="0" smtClean="0"/>
              <a:t>, </a:t>
            </a:r>
            <a:r>
              <a:rPr lang="sr-Cyrl-RS" sz="2800" u="sng" dirty="0" smtClean="0"/>
              <a:t>индустријализација</a:t>
            </a:r>
            <a:r>
              <a:rPr lang="sr-Cyrl-RS" sz="2800" dirty="0" smtClean="0"/>
              <a:t>, </a:t>
            </a:r>
            <a:r>
              <a:rPr lang="sr-Cyrl-RS" sz="2800" u="sng" dirty="0" smtClean="0"/>
              <a:t>мигра-ције</a:t>
            </a:r>
            <a:r>
              <a:rPr lang="sr-Cyrl-RS" sz="2800" dirty="0" smtClean="0"/>
              <a:t>, </a:t>
            </a:r>
            <a:r>
              <a:rPr lang="sr-Cyrl-RS" sz="2800" u="sng" dirty="0" smtClean="0"/>
              <a:t>развој градова</a:t>
            </a:r>
            <a:r>
              <a:rPr lang="sr-Cyrl-RS" sz="2800" dirty="0" smtClean="0"/>
              <a:t>, </a:t>
            </a:r>
            <a:r>
              <a:rPr lang="sr-Cyrl-RS" sz="2800" u="sng" dirty="0" smtClean="0"/>
              <a:t>подела на јавни и приватни део </a:t>
            </a:r>
            <a:r>
              <a:rPr lang="sr-Cyrl-RS" sz="2800" dirty="0" smtClean="0"/>
              <a:t>живота</a:t>
            </a:r>
            <a:r>
              <a:rPr lang="sr-Latn-RS" sz="2800" dirty="0" smtClean="0"/>
              <a:t>.</a:t>
            </a:r>
            <a:endParaRPr lang="sr-Cyrl-RS" sz="2800" dirty="0" smtClean="0"/>
          </a:p>
          <a:p>
            <a:pPr marL="173038" indent="-173038">
              <a:spcBef>
                <a:spcPts val="0"/>
              </a:spcBef>
              <a:buFontTx/>
              <a:buChar char="-"/>
            </a:pPr>
            <a:r>
              <a:rPr lang="sr-Cyrl-RS" sz="2800" dirty="0" smtClean="0"/>
              <a:t>Нуклеарна породица, упошљеност женске популације, образовање, феминизам – вртић (научна сазнања)</a:t>
            </a:r>
            <a:r>
              <a:rPr lang="sr-Latn-RS" sz="2800" dirty="0" smtClean="0"/>
              <a:t>.</a:t>
            </a:r>
            <a:endParaRPr lang="sr-Cyrl-ME" sz="2800" dirty="0" smtClean="0"/>
          </a:p>
          <a:p>
            <a:pPr marL="173038" indent="-173038">
              <a:spcBef>
                <a:spcPts val="0"/>
              </a:spcBef>
              <a:buFontTx/>
              <a:buChar char="-"/>
            </a:pPr>
            <a:endParaRPr lang="sr-Cyrl-ME" sz="2800" dirty="0" smtClean="0"/>
          </a:p>
          <a:p>
            <a:pPr marL="173038" indent="-173038">
              <a:spcBef>
                <a:spcPts val="0"/>
              </a:spcBef>
              <a:buFontTx/>
              <a:buChar char="-"/>
            </a:pPr>
            <a:endParaRPr lang="sr-Cyrl-RS" sz="2800" dirty="0" smtClean="0"/>
          </a:p>
          <a:p>
            <a:pPr marL="173038" indent="-173038">
              <a:spcBef>
                <a:spcPts val="0"/>
              </a:spcBef>
              <a:buFontTx/>
              <a:buChar char="-"/>
            </a:pPr>
            <a:r>
              <a:rPr lang="sr-Cyrl-RS" sz="2800" dirty="0" smtClean="0"/>
              <a:t>Функције</a:t>
            </a:r>
            <a:r>
              <a:rPr lang="sr-Latn-RS" sz="2800" dirty="0" smtClean="0"/>
              <a:t> </a:t>
            </a:r>
            <a:r>
              <a:rPr lang="sr-Cyrl-ME" sz="2800" dirty="0" smtClean="0"/>
              <a:t>вртића</a:t>
            </a:r>
            <a:r>
              <a:rPr lang="sr-Cyrl-RS" sz="2800" dirty="0" smtClean="0"/>
              <a:t>: </a:t>
            </a:r>
            <a:r>
              <a:rPr lang="sr-Cyrl-CS" sz="2800" dirty="0" smtClean="0"/>
              <a:t>социјалн</a:t>
            </a:r>
            <a:r>
              <a:rPr lang="en-US" sz="2800" dirty="0" smtClean="0"/>
              <a:t>a</a:t>
            </a:r>
            <a:r>
              <a:rPr lang="sr-Cyrl-CS" sz="2800" dirty="0" smtClean="0"/>
              <a:t>, васпитно-образовн</a:t>
            </a:r>
            <a:r>
              <a:rPr lang="en-US" sz="2800" dirty="0" smtClean="0"/>
              <a:t>a</a:t>
            </a:r>
            <a:r>
              <a:rPr lang="sr-Cyrl-CS" sz="2800" dirty="0" smtClean="0"/>
              <a:t> </a:t>
            </a:r>
            <a:r>
              <a:rPr lang="sr-Cyrl-CS" sz="2800" dirty="0"/>
              <a:t>и </a:t>
            </a:r>
            <a:r>
              <a:rPr lang="sr-Cyrl-CS" sz="2800" dirty="0" smtClean="0"/>
              <a:t>превентивно-здравствен</a:t>
            </a:r>
            <a:r>
              <a:rPr lang="en-US" sz="2800" dirty="0" smtClean="0"/>
              <a:t>a</a:t>
            </a:r>
            <a:r>
              <a:rPr lang="sr-Cyrl-CS" sz="2800" dirty="0" smtClean="0"/>
              <a:t>.</a:t>
            </a:r>
          </a:p>
          <a:p>
            <a:pPr marL="173038" indent="-173038">
              <a:spcBef>
                <a:spcPts val="0"/>
              </a:spcBef>
              <a:buFontTx/>
              <a:buChar char="-"/>
            </a:pPr>
            <a:r>
              <a:rPr lang="sr-Cyrl-CS" sz="2800" dirty="0" smtClean="0"/>
              <a:t>Објаснити их.</a:t>
            </a:r>
            <a:endParaRPr lang="en-US" sz="2800" dirty="0"/>
          </a:p>
          <a:p>
            <a:pPr marL="173038" indent="-173038">
              <a:spcBef>
                <a:spcPts val="0"/>
              </a:spcBef>
              <a:buFontTx/>
              <a:buChar char="-"/>
            </a:pPr>
            <a:endParaRPr lang="sr-Cyrl-RS" sz="5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73038" indent="-173038" algn="ctr">
              <a:spcBef>
                <a:spcPts val="0"/>
              </a:spcBef>
              <a:buNone/>
            </a:pPr>
            <a:r>
              <a:rPr lang="sr-Cyrl-CS" b="1" dirty="0" smtClean="0"/>
              <a:t>2.</a:t>
            </a:r>
            <a:r>
              <a:rPr lang="sr-Cyrl-CS" dirty="0" smtClean="0"/>
              <a:t> </a:t>
            </a:r>
            <a:r>
              <a:rPr lang="sr-Cyrl-CS" b="1" dirty="0" smtClean="0"/>
              <a:t>Друштвено утемељење</a:t>
            </a:r>
            <a:endParaRPr lang="sr-Cyrl-RS" dirty="0" smtClean="0"/>
          </a:p>
          <a:p>
            <a:pPr marL="0" indent="0">
              <a:spcBef>
                <a:spcPts val="0"/>
              </a:spcBef>
              <a:buFontTx/>
              <a:buChar char="-"/>
            </a:pPr>
            <a:r>
              <a:rPr lang="sr-Cyrl-RS" dirty="0" smtClean="0"/>
              <a:t>Предшколско васпитање – део “јединственог система образовања и васпитања”у складу са Уставом,законима... </a:t>
            </a:r>
          </a:p>
          <a:p>
            <a:pPr marL="0" indent="0">
              <a:spcBef>
                <a:spcPts val="0"/>
              </a:spcBef>
              <a:buFontTx/>
              <a:buChar char="-"/>
            </a:pPr>
            <a:r>
              <a:rPr lang="sr-Cyrl-RS" dirty="0" smtClean="0"/>
              <a:t> Карактер делатности – непосредан друштвени интерес</a:t>
            </a:r>
          </a:p>
          <a:p>
            <a:pPr marL="0" indent="0">
              <a:spcBef>
                <a:spcPts val="0"/>
              </a:spcBef>
              <a:buFontTx/>
              <a:buChar char="-"/>
            </a:pPr>
            <a:r>
              <a:rPr lang="sr-Cyrl-RS" dirty="0" smtClean="0"/>
              <a:t> Организованост – као јавна служба за предш.узраст деце</a:t>
            </a:r>
          </a:p>
          <a:p>
            <a:pPr marL="0" indent="0">
              <a:spcBef>
                <a:spcPts val="0"/>
              </a:spcBef>
              <a:buFontTx/>
              <a:buChar char="-"/>
            </a:pPr>
            <a:r>
              <a:rPr lang="sr-Cyrl-RS" dirty="0" smtClean="0"/>
              <a:t> Форма организације - предшколска установа, школа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285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6572272"/>
          </a:xfrm>
        </p:spPr>
        <p:txBody>
          <a:bodyPr>
            <a:normAutofit/>
          </a:bodyPr>
          <a:lstStyle/>
          <a:p>
            <a:pPr marL="92075" indent="-92075">
              <a:spcBef>
                <a:spcPts val="0"/>
              </a:spcBef>
              <a:buFontTx/>
              <a:buChar char="-"/>
            </a:pPr>
            <a:r>
              <a:rPr lang="sr-Cyrl-RS" sz="2800" dirty="0" smtClean="0"/>
              <a:t>Према Закону о основама система образовања и васпи-тања потребно је обезбедити: </a:t>
            </a:r>
          </a:p>
          <a:p>
            <a:pPr marL="92075" indent="-92075">
              <a:spcBef>
                <a:spcPts val="0"/>
              </a:spcBef>
              <a:buNone/>
            </a:pPr>
            <a:r>
              <a:rPr lang="sr-Cyrl-RS" sz="2800" dirty="0" smtClean="0"/>
              <a:t>1. Сарадња са породицом и родитељима.</a:t>
            </a:r>
          </a:p>
          <a:p>
            <a:pPr marL="92075" indent="-92075">
              <a:spcBef>
                <a:spcPts val="0"/>
              </a:spcBef>
              <a:buNone/>
            </a:pPr>
            <a:r>
              <a:rPr lang="sr-Cyrl-RS" sz="2800" dirty="0" smtClean="0"/>
              <a:t>2. Сарадња са локалном и широм друштвеном заједницом</a:t>
            </a:r>
          </a:p>
          <a:p>
            <a:pPr marL="92075" indent="-92075">
              <a:spcBef>
                <a:spcPts val="0"/>
              </a:spcBef>
              <a:buNone/>
            </a:pPr>
            <a:r>
              <a:rPr lang="sr-Cyrl-RS" sz="2800" dirty="0"/>
              <a:t> </a:t>
            </a:r>
            <a:r>
              <a:rPr lang="sr-Cyrl-RS" sz="2800" dirty="0" smtClean="0"/>
              <a:t>(склад индивидуалног и друштвеног интереса)</a:t>
            </a:r>
          </a:p>
          <a:p>
            <a:pPr marL="92075" indent="-92075">
              <a:spcBef>
                <a:spcPts val="0"/>
              </a:spcBef>
              <a:buNone/>
            </a:pPr>
            <a:r>
              <a:rPr lang="sr-Cyrl-RS" sz="2800" dirty="0" smtClean="0"/>
              <a:t>3. Комплементарност принципа: ефикасност, флексиби-лност организације</a:t>
            </a:r>
            <a:r>
              <a:rPr lang="sr-Latn-RS" sz="2800" dirty="0" smtClean="0"/>
              <a:t>; </a:t>
            </a:r>
            <a:endParaRPr lang="en-US" sz="2800" dirty="0" smtClean="0"/>
          </a:p>
          <a:p>
            <a:pPr marL="92075" indent="-92075">
              <a:spcBef>
                <a:spcPts val="0"/>
              </a:spcBef>
              <a:buNone/>
            </a:pPr>
            <a:r>
              <a:rPr lang="sr-Latn-RS" sz="2800" b="1" dirty="0" smtClean="0"/>
              <a:t>4.</a:t>
            </a:r>
            <a:r>
              <a:rPr lang="sr-Latn-RS" sz="2800" dirty="0" smtClean="0"/>
              <a:t>Otvorenost za peda</a:t>
            </a:r>
            <a:r>
              <a:rPr lang="en-US" sz="2800" dirty="0" smtClean="0"/>
              <a:t>g</a:t>
            </a:r>
            <a:r>
              <a:rPr lang="sr-Cyrl-RS" sz="2800" dirty="0" smtClean="0"/>
              <a:t>о</a:t>
            </a:r>
            <a:r>
              <a:rPr lang="sr-Latn-RS" sz="2800" dirty="0" smtClean="0"/>
              <a:t>š. i organizac. </a:t>
            </a:r>
            <a:r>
              <a:rPr lang="en-US" sz="2800" dirty="0" smtClean="0"/>
              <a:t>I</a:t>
            </a:r>
            <a:r>
              <a:rPr lang="sr-Latn-RS" sz="2800" dirty="0" smtClean="0"/>
              <a:t>nov</a:t>
            </a:r>
            <a:r>
              <a:rPr lang="sr-Cyrl-ME" sz="2800" dirty="0" smtClean="0"/>
              <a:t>ације.</a:t>
            </a:r>
            <a:endParaRPr lang="sr-Cyrl-RS" sz="2800" dirty="0" smtClean="0"/>
          </a:p>
          <a:p>
            <a:pPr marL="92075" indent="-92075">
              <a:spcBef>
                <a:spcPts val="0"/>
              </a:spcBef>
              <a:buNone/>
            </a:pPr>
            <a:endParaRPr lang="sr-Cyrl-RS" sz="5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 smtClean="0"/>
              <a:t>Циљеви предшколског образовања и васпитања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2075" indent="-92075" algn="ctr">
              <a:spcBef>
                <a:spcPts val="0"/>
              </a:spcBef>
              <a:buNone/>
            </a:pPr>
            <a:r>
              <a:rPr lang="sr-Cyrl-RS" b="1" dirty="0" smtClean="0"/>
              <a:t>3. </a:t>
            </a:r>
          </a:p>
          <a:p>
            <a:pPr marL="92075" indent="-92075">
              <a:spcBef>
                <a:spcPts val="0"/>
              </a:spcBef>
              <a:buFontTx/>
              <a:buChar char="-"/>
            </a:pPr>
            <a:r>
              <a:rPr lang="sr-Cyrl-RS" dirty="0" smtClean="0"/>
              <a:t>Аспекти који модулишу циљеве предшколског ВиО:</a:t>
            </a:r>
          </a:p>
          <a:p>
            <a:pPr marL="92075" indent="-92075">
              <a:spcBef>
                <a:spcPts val="0"/>
              </a:spcBef>
              <a:buAutoNum type="arabicPeriod"/>
            </a:pPr>
            <a:r>
              <a:rPr lang="sr-Cyrl-RS" u="sng" dirty="0" smtClean="0"/>
              <a:t>Однос према детету- какав?</a:t>
            </a:r>
            <a:endParaRPr lang="sr-Cyrl-RS" dirty="0" smtClean="0"/>
          </a:p>
          <a:p>
            <a:pPr marL="92075" indent="-92075">
              <a:spcBef>
                <a:spcPts val="0"/>
              </a:spcBef>
              <a:buNone/>
            </a:pPr>
            <a:r>
              <a:rPr lang="sr-Cyrl-RS" dirty="0" smtClean="0"/>
              <a:t>2. </a:t>
            </a:r>
            <a:r>
              <a:rPr lang="sr-Cyrl-RS" u="sng" dirty="0" smtClean="0"/>
              <a:t>Афирмација нововековних вредности</a:t>
            </a:r>
            <a:r>
              <a:rPr lang="sr-Cyrl-RS" dirty="0" smtClean="0"/>
              <a:t> – којих?</a:t>
            </a:r>
          </a:p>
          <a:p>
            <a:pPr marL="92075" indent="-92075">
              <a:spcBef>
                <a:spcPts val="0"/>
              </a:spcBef>
              <a:buNone/>
            </a:pPr>
            <a:r>
              <a:rPr lang="sr-Cyrl-RS" dirty="0" smtClean="0"/>
              <a:t>3. Демократичност и социјална одговорност установе – шта подразумева?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6572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2800" b="1" dirty="0" smtClean="0"/>
              <a:t>Циљеви ПВиО</a:t>
            </a:r>
            <a:r>
              <a:rPr lang="sr-Cyrl-RS" sz="2800" dirty="0" smtClean="0"/>
              <a:t>:</a:t>
            </a:r>
          </a:p>
          <a:p>
            <a:pPr marL="358775" indent="-358775">
              <a:spcBef>
                <a:spcPts val="0"/>
              </a:spcBef>
              <a:buAutoNum type="arabicPeriod"/>
            </a:pPr>
            <a:r>
              <a:rPr lang="sr-Cyrl-RS" sz="2800" u="sng" dirty="0" smtClean="0"/>
              <a:t>Целовит развој детета</a:t>
            </a:r>
            <a:r>
              <a:rPr lang="sr-Cyrl-RS" sz="2800" dirty="0" smtClean="0"/>
              <a:t>, стварање услова и подстицај за пуни развој детета кроз сазнања о себи, другима и свету</a:t>
            </a:r>
          </a:p>
          <a:p>
            <a:pPr marL="358775" indent="-358775">
              <a:spcBef>
                <a:spcPts val="0"/>
              </a:spcBef>
              <a:buAutoNum type="arabicPeriod"/>
            </a:pPr>
            <a:r>
              <a:rPr lang="sr-Cyrl-RS" sz="2800" u="sng" dirty="0" smtClean="0"/>
              <a:t>Пружање подршке </a:t>
            </a:r>
            <a:r>
              <a:rPr lang="sr-Cyrl-RS" sz="2800" dirty="0" smtClean="0"/>
              <a:t>васпитној функцији породице</a:t>
            </a:r>
          </a:p>
          <a:p>
            <a:pPr marL="358775" indent="-358775">
              <a:spcBef>
                <a:spcPts val="0"/>
              </a:spcBef>
              <a:buAutoNum type="arabicPeriod"/>
            </a:pPr>
            <a:r>
              <a:rPr lang="sr-Cyrl-RS" sz="2800" u="sng" dirty="0" smtClean="0"/>
              <a:t>Даље ВиО ка даљем укључивања </a:t>
            </a:r>
            <a:r>
              <a:rPr lang="sr-Cyrl-RS" sz="2800" dirty="0" smtClean="0"/>
              <a:t>у друшт. заједницу</a:t>
            </a:r>
          </a:p>
          <a:p>
            <a:pPr marL="358775" indent="-358775">
              <a:spcBef>
                <a:spcPts val="0"/>
              </a:spcBef>
              <a:buAutoNum type="arabicPeriod"/>
            </a:pPr>
            <a:r>
              <a:rPr lang="sr-Cyrl-RS" sz="2800" u="sng" dirty="0" smtClean="0"/>
              <a:t>Развијање потенцијала </a:t>
            </a:r>
            <a:r>
              <a:rPr lang="sr-Cyrl-RS" sz="2800" dirty="0" smtClean="0"/>
              <a:t>детета као претпоставке њего-вог и друштвеног развоја</a:t>
            </a:r>
          </a:p>
          <a:p>
            <a:pPr marL="358775" indent="-358775">
              <a:spcBef>
                <a:spcPts val="0"/>
              </a:spcBef>
              <a:buNone/>
            </a:pPr>
            <a:endParaRPr lang="sr-Cyrl-RS" sz="5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Принципи предшколског ВиО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8775" indent="-358775" algn="ctr">
              <a:spcBef>
                <a:spcPts val="0"/>
              </a:spcBef>
              <a:buNone/>
            </a:pPr>
            <a:r>
              <a:rPr lang="sr-Cyrl-RS" b="1" dirty="0" smtClean="0"/>
              <a:t>4. </a:t>
            </a:r>
          </a:p>
          <a:p>
            <a:pPr marL="358775" indent="-358775">
              <a:spcBef>
                <a:spcPts val="0"/>
              </a:spcBef>
              <a:buNone/>
            </a:pPr>
            <a:r>
              <a:rPr lang="sr-Cyrl-RS" b="1" dirty="0" smtClean="0"/>
              <a:t>Услови за реализацију принципа:</a:t>
            </a:r>
          </a:p>
          <a:p>
            <a:pPr marL="358775" indent="-358775">
              <a:spcBef>
                <a:spcPts val="0"/>
              </a:spcBef>
              <a:buNone/>
            </a:pPr>
            <a:r>
              <a:rPr lang="sr-Cyrl-RS" dirty="0" smtClean="0"/>
              <a:t>1. Правовремено укључивање у предшколско ВиО</a:t>
            </a:r>
          </a:p>
          <a:p>
            <a:pPr marL="514350" indent="-514350">
              <a:spcBef>
                <a:spcPts val="0"/>
              </a:spcBef>
              <a:buNone/>
              <a:tabLst>
                <a:tab pos="358775" algn="l"/>
              </a:tabLst>
            </a:pPr>
            <a:r>
              <a:rPr lang="sr-Cyrl-RS" dirty="0" smtClean="0"/>
              <a:t>2. Адекватна припремљеност за школско учење</a:t>
            </a:r>
          </a:p>
          <a:p>
            <a:pPr marL="514350" indent="-514350">
              <a:spcBef>
                <a:spcPts val="0"/>
              </a:spcBef>
              <a:buNone/>
              <a:tabLst>
                <a:tab pos="358775" algn="l"/>
              </a:tabLst>
            </a:pPr>
            <a:r>
              <a:rPr lang="sr-Cyrl-RS" dirty="0" smtClean="0"/>
              <a:t>3. Стварање могућности истог приступа ВиО особа са посебним потребама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285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650083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sr-Cyrl-RS" sz="2800" b="1" dirty="0" smtClean="0"/>
              <a:t>Принципи П ВиО</a:t>
            </a:r>
            <a:r>
              <a:rPr lang="sr-Cyrl-RS" sz="2800" dirty="0" smtClean="0"/>
              <a:t>:</a:t>
            </a:r>
          </a:p>
          <a:p>
            <a:pPr marL="358775" indent="-358775">
              <a:spcBef>
                <a:spcPts val="0"/>
              </a:spcBef>
              <a:buAutoNum type="arabicPeriod"/>
            </a:pPr>
            <a:r>
              <a:rPr lang="sr-Cyrl-RS" sz="2800" dirty="0" smtClean="0"/>
              <a:t>Доступност; </a:t>
            </a:r>
          </a:p>
          <a:p>
            <a:pPr marL="358775" indent="-358775">
              <a:spcBef>
                <a:spcPts val="0"/>
              </a:spcBef>
              <a:buNone/>
            </a:pPr>
            <a:r>
              <a:rPr lang="sr-Cyrl-RS" sz="2800" dirty="0" smtClean="0"/>
              <a:t>2. Демократичност; </a:t>
            </a:r>
          </a:p>
          <a:p>
            <a:pPr marL="358775" indent="-358775">
              <a:spcBef>
                <a:spcPts val="0"/>
              </a:spcBef>
              <a:buNone/>
            </a:pPr>
            <a:r>
              <a:rPr lang="sr-Cyrl-RS" sz="2800" dirty="0" smtClean="0"/>
              <a:t>3. Отвореност;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sr-Cyrl-RS" sz="2800" dirty="0" smtClean="0"/>
              <a:t>4. Аутентичност; 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sr-Cyrl-RS" sz="2800" dirty="0" smtClean="0"/>
              <a:t>5. Развојност.</a:t>
            </a:r>
          </a:p>
          <a:p>
            <a:pPr marL="514350" indent="-514350">
              <a:spcBef>
                <a:spcPts val="0"/>
              </a:spcBef>
              <a:buNone/>
            </a:pPr>
            <a:endParaRPr lang="sr-Cyrl-RS" sz="2800" dirty="0" smtClean="0"/>
          </a:p>
          <a:p>
            <a:pPr marL="514350" indent="-514350">
              <a:spcBef>
                <a:spcPts val="0"/>
              </a:spcBef>
              <a:buNone/>
            </a:pPr>
            <a:r>
              <a:rPr lang="sr-Cyrl-RS" sz="2800" dirty="0" smtClean="0"/>
              <a:t>Објаснити их.</a:t>
            </a:r>
          </a:p>
          <a:p>
            <a:pPr marL="514350" indent="-514350" algn="ctr">
              <a:buNone/>
            </a:pPr>
            <a:endParaRPr lang="sr-Cyrl-RS" sz="5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1484</TotalTime>
  <Words>941</Words>
  <Application>Microsoft Office PowerPoint</Application>
  <PresentationFormat>On-screen Show (4:3)</PresentationFormat>
  <Paragraphs>119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Slide 1</vt:lpstr>
      <vt:lpstr>В Р Т И Ћ    ПРЕДШКОЛСКА УСТAНОВА </vt:lpstr>
      <vt:lpstr>1. Општи приступ</vt:lpstr>
      <vt:lpstr>Slide 4</vt:lpstr>
      <vt:lpstr>Slide 5</vt:lpstr>
      <vt:lpstr>Циљеви предшколског образовања и васпитања</vt:lpstr>
      <vt:lpstr>Slide 7</vt:lpstr>
      <vt:lpstr>Принципи предшколског ВиО</vt:lpstr>
      <vt:lpstr>Slide 9</vt:lpstr>
      <vt:lpstr>Функције предшколске установе</vt:lpstr>
      <vt:lpstr>Напомене о програмима предшколског васпитања и образовања. 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Испитна питања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 R T I Ć   PREDŠKOLSKA USTANOVA</dc:title>
  <dc:creator>Jovan Zivkovic</dc:creator>
  <cp:lastModifiedBy>Dmitras</cp:lastModifiedBy>
  <cp:revision>75</cp:revision>
  <dcterms:created xsi:type="dcterms:W3CDTF">2013-04-05T16:39:58Z</dcterms:created>
  <dcterms:modified xsi:type="dcterms:W3CDTF">2020-11-26T10:40:43Z</dcterms:modified>
</cp:coreProperties>
</file>