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60" r:id="rId2"/>
    <p:sldId id="256" r:id="rId3"/>
    <p:sldId id="280" r:id="rId4"/>
    <p:sldId id="267" r:id="rId5"/>
    <p:sldId id="274" r:id="rId6"/>
    <p:sldId id="275" r:id="rId7"/>
    <p:sldId id="273" r:id="rId8"/>
    <p:sldId id="272" r:id="rId9"/>
    <p:sldId id="271" r:id="rId10"/>
    <p:sldId id="257" r:id="rId11"/>
    <p:sldId id="279" r:id="rId12"/>
    <p:sldId id="283" r:id="rId13"/>
    <p:sldId id="282" r:id="rId14"/>
    <p:sldId id="281" r:id="rId15"/>
    <p:sldId id="286" r:id="rId16"/>
    <p:sldId id="289" r:id="rId17"/>
    <p:sldId id="288" r:id="rId18"/>
    <p:sldId id="287" r:id="rId19"/>
    <p:sldId id="295" r:id="rId20"/>
    <p:sldId id="296" r:id="rId21"/>
    <p:sldId id="300" r:id="rId22"/>
    <p:sldId id="302" r:id="rId23"/>
    <p:sldId id="276" r:id="rId24"/>
    <p:sldId id="301" r:id="rId25"/>
    <p:sldId id="278" r:id="rId26"/>
    <p:sldId id="258" r:id="rId27"/>
    <p:sldId id="309" r:id="rId28"/>
    <p:sldId id="311" r:id="rId29"/>
    <p:sldId id="312" r:id="rId30"/>
    <p:sldId id="308" r:id="rId31"/>
    <p:sldId id="305" r:id="rId32"/>
    <p:sldId id="307" r:id="rId33"/>
    <p:sldId id="259" r:id="rId34"/>
    <p:sldId id="319" r:id="rId35"/>
    <p:sldId id="320" r:id="rId36"/>
    <p:sldId id="329" r:id="rId37"/>
    <p:sldId id="323" r:id="rId38"/>
    <p:sldId id="324" r:id="rId39"/>
    <p:sldId id="325" r:id="rId40"/>
    <p:sldId id="334" r:id="rId41"/>
    <p:sldId id="326" r:id="rId42"/>
    <p:sldId id="328" r:id="rId43"/>
    <p:sldId id="331" r:id="rId44"/>
    <p:sldId id="343" r:id="rId45"/>
    <p:sldId id="330" r:id="rId46"/>
    <p:sldId id="327" r:id="rId47"/>
    <p:sldId id="337" r:id="rId48"/>
    <p:sldId id="338" r:id="rId49"/>
    <p:sldId id="340" r:id="rId50"/>
    <p:sldId id="341" r:id="rId51"/>
    <p:sldId id="352" r:id="rId52"/>
    <p:sldId id="344" r:id="rId53"/>
    <p:sldId id="354" r:id="rId54"/>
    <p:sldId id="358" r:id="rId55"/>
    <p:sldId id="260" r:id="rId56"/>
    <p:sldId id="345" r:id="rId57"/>
    <p:sldId id="347" r:id="rId58"/>
    <p:sldId id="351" r:id="rId59"/>
    <p:sldId id="306" r:id="rId60"/>
    <p:sldId id="262" r:id="rId61"/>
    <p:sldId id="263" r:id="rId62"/>
    <p:sldId id="359" r:id="rId6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26-Nov-20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26-Nov-20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26-Nov-20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26-Nov-20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Teorijski</a:t>
            </a:r>
            <a:r>
              <a:rPr lang="en-US" dirty="0" smtClean="0"/>
              <a:t> </a:t>
            </a:r>
            <a:r>
              <a:rPr lang="en-US" dirty="0" err="1" smtClean="0"/>
              <a:t>pristupi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problemi</a:t>
            </a:r>
            <a:r>
              <a:rPr lang="en-US" dirty="0" smtClean="0"/>
              <a:t> </a:t>
            </a:r>
            <a:r>
              <a:rPr lang="en-US" dirty="0" err="1" smtClean="0"/>
              <a:t>sociološkog</a:t>
            </a:r>
            <a:r>
              <a:rPr lang="en-US" dirty="0" smtClean="0"/>
              <a:t> </a:t>
            </a:r>
            <a:r>
              <a:rPr lang="en-US" dirty="0" err="1" smtClean="0"/>
              <a:t>proučavanja</a:t>
            </a:r>
            <a:r>
              <a:rPr lang="en-US" dirty="0" smtClean="0"/>
              <a:t> </a:t>
            </a:r>
            <a:r>
              <a:rPr lang="en-US" dirty="0" err="1" smtClean="0"/>
              <a:t>porodice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Latn-RS" smtClean="0"/>
              <a:t>                   Vodič kroz ispitna pitanja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 smtClean="0"/>
              <a:t>Evolucionizam</a:t>
            </a:r>
            <a:r>
              <a:rPr lang="sr-Latn-RS" dirty="0" smtClean="0"/>
              <a:t> (Evropa, do sredine 20tog veka)</a:t>
            </a:r>
          </a:p>
          <a:p>
            <a:pPr lvl="0"/>
            <a:r>
              <a:rPr lang="en-US" dirty="0" smtClean="0"/>
              <a:t>O</a:t>
            </a:r>
            <a:r>
              <a:rPr lang="sr-Latn-RS" dirty="0" smtClean="0"/>
              <a:t>d Johana Jakoba Bahofena, do Luisa Morgana.</a:t>
            </a:r>
          </a:p>
          <a:p>
            <a:pPr lvl="0"/>
            <a:endParaRPr lang="sr-Latn-RS" dirty="0" smtClean="0"/>
          </a:p>
          <a:p>
            <a:pPr lvl="0"/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14892_johann_jakob_bachofe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3149600"/>
            <a:ext cx="4952999" cy="3632199"/>
          </a:xfrm>
          <a:prstGeom prst="rect">
            <a:avLst/>
          </a:prstGeom>
        </p:spPr>
      </p:pic>
      <p:pic>
        <p:nvPicPr>
          <p:cNvPr id="5" name="Picture 4" descr="Lewis-Henry-Morga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9800" y="2684144"/>
            <a:ext cx="2667000" cy="417385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E</a:t>
            </a:r>
            <a:r>
              <a:rPr lang="sr-Latn-RS" dirty="0" smtClean="0"/>
              <a:t>volucionistička teorija se još naziva i “velikom teorijom”.</a:t>
            </a:r>
          </a:p>
          <a:p>
            <a:r>
              <a:rPr lang="en-US" dirty="0" err="1" smtClean="0"/>
              <a:t>Evolucionisti</a:t>
            </a:r>
            <a:r>
              <a:rPr lang="en-US" dirty="0" smtClean="0"/>
              <a:t> </a:t>
            </a:r>
            <a:r>
              <a:rPr lang="en-US" dirty="0" err="1" smtClean="0"/>
              <a:t>tragaju</a:t>
            </a:r>
            <a:r>
              <a:rPr lang="en-US" dirty="0" smtClean="0"/>
              <a:t> </a:t>
            </a:r>
            <a:r>
              <a:rPr lang="sr-Latn-RS" dirty="0" smtClean="0"/>
              <a:t>za poreklom porodice i njenom univerzalnom strukturom. Smatrali su da time mogu da objasne evoluciju čoveka.</a:t>
            </a:r>
          </a:p>
          <a:p>
            <a:r>
              <a:rPr lang="en-US" dirty="0" smtClean="0"/>
              <a:t>C</a:t>
            </a:r>
            <a:r>
              <a:rPr lang="sr-Latn-RS" dirty="0" smtClean="0"/>
              <a:t>ilj im je bio da pronadju “praćelijski oblik” porodice.</a:t>
            </a:r>
          </a:p>
          <a:p>
            <a:r>
              <a:rPr lang="en-US" dirty="0" smtClean="0"/>
              <a:t>O</a:t>
            </a:r>
            <a:r>
              <a:rPr lang="sr-Latn-RS" dirty="0" smtClean="0"/>
              <a:t>tuda i istorijske tipologije i rasprave o liniji njihovog razvitka.</a:t>
            </a:r>
            <a:endParaRPr lang="en-US" dirty="0" smtClean="0"/>
          </a:p>
          <a:p>
            <a:r>
              <a:rPr lang="sr-Latn-RS" dirty="0" smtClean="0"/>
              <a:t> Temelji se na principima evolucione teorije u antropologiji, pa su se istraživači mahom bavili porodičnim oblicima u “primitivnim” društvima.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</a:t>
            </a:r>
            <a:r>
              <a:rPr lang="sr-Latn-RS" dirty="0" smtClean="0"/>
              <a:t>volucionisti su teoretisali pod paradigmom makro pristupa, što znači?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Može se reci da </a:t>
            </a:r>
            <a:r>
              <a:rPr lang="sr-Latn-RS" dirty="0" smtClean="0"/>
              <a:t>evolucionizam obuhvata </a:t>
            </a:r>
            <a:r>
              <a:rPr lang="sr-Latn-RS" dirty="0" smtClean="0"/>
              <a:t>i delo Fridriha Engelsa “Poreklo porodice, privatne svojine i države” (ali je on bio marksista).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Bahofen je krenuo od pretpostavke da su ljudi prvobitno živeli u promiskuitetnim </a:t>
            </a:r>
            <a:r>
              <a:rPr lang="sr-Latn-RS" dirty="0" smtClean="0"/>
              <a:t>zajednicama.</a:t>
            </a:r>
          </a:p>
          <a:p>
            <a:r>
              <a:rPr lang="sr-Latn-RS" dirty="0" smtClean="0"/>
              <a:t>Šta za njega znači “heterizam”?</a:t>
            </a:r>
          </a:p>
          <a:p>
            <a:r>
              <a:rPr lang="en-US" dirty="0" smtClean="0"/>
              <a:t>K</a:t>
            </a:r>
            <a:r>
              <a:rPr lang="sr-Latn-RS" dirty="0" smtClean="0"/>
              <a:t>oje su bile posledice toga?</a:t>
            </a:r>
            <a:endParaRPr lang="sr-Latn-RS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</a:t>
            </a:r>
            <a:r>
              <a:rPr lang="sr-Latn-RS" dirty="0" smtClean="0"/>
              <a:t>aterinsko pravo je prvobitno pravo, dakle – vladavina žena: matrijarhat.</a:t>
            </a:r>
          </a:p>
        </p:txBody>
      </p:sp>
      <p:pic>
        <p:nvPicPr>
          <p:cNvPr id="5" name="Picture 4" descr="1003340_venu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75" y="2731770"/>
            <a:ext cx="5477500" cy="405003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Termin matrijarhat (</a:t>
            </a:r>
            <a:r>
              <a:rPr lang="en-US" dirty="0" err="1" smtClean="0"/>
              <a:t>ginekokra</a:t>
            </a:r>
            <a:r>
              <a:rPr lang="sr-Latn-RS" dirty="0" smtClean="0"/>
              <a:t>t</a:t>
            </a:r>
            <a:r>
              <a:rPr lang="en-US" dirty="0" err="1" smtClean="0"/>
              <a:t>ija</a:t>
            </a:r>
            <a:r>
              <a:rPr lang="sr-Latn-RS" dirty="0" smtClean="0"/>
              <a:t>) je </a:t>
            </a:r>
            <a:r>
              <a:rPr lang="en-US" dirty="0" err="1" smtClean="0"/>
              <a:t>kovanica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latinskog</a:t>
            </a:r>
            <a:r>
              <a:rPr lang="en-US" dirty="0" smtClean="0"/>
              <a:t> mater (</a:t>
            </a:r>
            <a:r>
              <a:rPr lang="en-US" dirty="0" err="1" smtClean="0"/>
              <a:t>majka</a:t>
            </a:r>
            <a:r>
              <a:rPr lang="en-US" dirty="0" smtClean="0"/>
              <a:t>)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grčkog</a:t>
            </a:r>
            <a:r>
              <a:rPr lang="en-US" dirty="0" smtClean="0"/>
              <a:t> </a:t>
            </a:r>
            <a:r>
              <a:rPr lang="en-US" dirty="0" err="1" smtClean="0"/>
              <a:t>arhein</a:t>
            </a:r>
            <a:r>
              <a:rPr lang="en-US" dirty="0" smtClean="0"/>
              <a:t> (</a:t>
            </a:r>
            <a:r>
              <a:rPr lang="en-US" dirty="0" err="1" smtClean="0"/>
              <a:t>vladati</a:t>
            </a:r>
            <a:r>
              <a:rPr lang="en-US" dirty="0" smtClean="0"/>
              <a:t>)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označ</a:t>
            </a:r>
            <a:r>
              <a:rPr lang="sr-Latn-RS" dirty="0" smtClean="0"/>
              <a:t>ava</a:t>
            </a:r>
            <a:r>
              <a:rPr lang="en-US" dirty="0" smtClean="0"/>
              <a:t> </a:t>
            </a:r>
            <a:r>
              <a:rPr lang="en-US" dirty="0" err="1" smtClean="0"/>
              <a:t>političku</a:t>
            </a:r>
            <a:r>
              <a:rPr lang="en-US" dirty="0" smtClean="0"/>
              <a:t> </a:t>
            </a:r>
            <a:r>
              <a:rPr lang="en-US" dirty="0" err="1" smtClean="0"/>
              <a:t>vlast</a:t>
            </a:r>
            <a:r>
              <a:rPr lang="en-US" dirty="0" smtClean="0"/>
              <a:t> </a:t>
            </a:r>
            <a:r>
              <a:rPr lang="en-US" dirty="0" err="1" smtClean="0"/>
              <a:t>žena</a:t>
            </a:r>
            <a:r>
              <a:rPr lang="en-US" dirty="0" smtClean="0"/>
              <a:t> u </a:t>
            </a:r>
            <a:r>
              <a:rPr lang="en-US" dirty="0" err="1" smtClean="0"/>
              <a:t>društvu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njihovu</a:t>
            </a:r>
            <a:r>
              <a:rPr lang="en-US" dirty="0" smtClean="0"/>
              <a:t> </a:t>
            </a:r>
            <a:r>
              <a:rPr lang="en-US" dirty="0" err="1" smtClean="0"/>
              <a:t>dominaciju</a:t>
            </a:r>
            <a:r>
              <a:rPr lang="en-US" dirty="0" smtClean="0"/>
              <a:t> u </a:t>
            </a:r>
            <a:r>
              <a:rPr lang="sr-Latn-RS" dirty="0" smtClean="0"/>
              <a:t>porodici</a:t>
            </a:r>
            <a:r>
              <a:rPr lang="en-US" dirty="0" smtClean="0"/>
              <a:t> </a:t>
            </a:r>
            <a:r>
              <a:rPr lang="sr-Latn-RS" dirty="0" smtClean="0"/>
              <a:t>(s</a:t>
            </a:r>
            <a:r>
              <a:rPr lang="en-US" dirty="0" err="1" smtClean="0"/>
              <a:t>uprotan</a:t>
            </a:r>
            <a:r>
              <a:rPr lang="en-US" dirty="0" smtClean="0"/>
              <a:t> </a:t>
            </a:r>
            <a:r>
              <a:rPr lang="en-US" dirty="0" err="1" smtClean="0"/>
              <a:t>pojam</a:t>
            </a:r>
            <a:r>
              <a:rPr lang="en-US" dirty="0" smtClean="0"/>
              <a:t> </a:t>
            </a:r>
            <a:r>
              <a:rPr lang="sr-Latn-RS" dirty="0" smtClean="0"/>
              <a:t>–</a:t>
            </a:r>
            <a:r>
              <a:rPr lang="en-US" dirty="0" err="1" smtClean="0"/>
              <a:t>patrijarhat</a:t>
            </a:r>
            <a:r>
              <a:rPr lang="sr-Latn-RS" dirty="0" smtClean="0"/>
              <a:t>).</a:t>
            </a:r>
          </a:p>
          <a:p>
            <a:r>
              <a:rPr lang="sr-Latn-RS" dirty="0" smtClean="0"/>
              <a:t>Kako definišemo matrijarhat?</a:t>
            </a:r>
          </a:p>
          <a:p>
            <a:r>
              <a:rPr lang="sr-Latn-RS" dirty="0" smtClean="0"/>
              <a:t>Koje su njegove karakteristike?</a:t>
            </a:r>
            <a:endParaRPr lang="sr-Latn-R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</a:t>
            </a:r>
            <a:r>
              <a:rPr lang="sr-Latn-RS" dirty="0" smtClean="0"/>
              <a:t>a li je Bahofen bio u pravu?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b="1" i="1" dirty="0" smtClean="0"/>
              <a:t> </a:t>
            </a:r>
            <a:r>
              <a:rPr lang="sr-Latn-RS" dirty="0" smtClean="0"/>
              <a:t>Koja je razlika izmedju </a:t>
            </a:r>
            <a:r>
              <a:rPr lang="en-US" dirty="0" err="1" smtClean="0"/>
              <a:t>matrifokaln</a:t>
            </a:r>
            <a:r>
              <a:rPr lang="sr-Latn-RS" dirty="0" smtClean="0"/>
              <a:t>og i matrijarhalnog? 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Latn-RS" dirty="0" smtClean="0"/>
              <a:t>Luis Morgan takodje pretpostavlja prvobitni promiskuitet (heterizam). </a:t>
            </a:r>
          </a:p>
          <a:p>
            <a:r>
              <a:rPr lang="en-US" dirty="0" smtClean="0"/>
              <a:t>P</a:t>
            </a:r>
            <a:r>
              <a:rPr lang="sr-Latn-RS" dirty="0" smtClean="0"/>
              <a:t>rimarni oblik života ljudi je horda (u vreme divljaštva su samo tako mogli da prežive, kao zajednica muškaraca i žena), </a:t>
            </a:r>
          </a:p>
          <a:p>
            <a:r>
              <a:rPr lang="sr-Latn-RS" dirty="0" smtClean="0"/>
              <a:t>iz horde se formira gens, a iz njega porodica, jer incest tabu sužava krug srodnika sa kojima se može polno opštiti.</a:t>
            </a:r>
          </a:p>
          <a:p>
            <a:r>
              <a:rPr lang="en-US" dirty="0" smtClean="0"/>
              <a:t>D</a:t>
            </a:r>
            <a:r>
              <a:rPr lang="sr-Latn-RS" dirty="0" smtClean="0"/>
              <a:t>akle, porodica nije prisutna oduvek u ljudskom društvu.</a:t>
            </a:r>
          </a:p>
          <a:p>
            <a:r>
              <a:rPr lang="en-US" dirty="0" smtClean="0"/>
              <a:t>E</a:t>
            </a:r>
            <a:r>
              <a:rPr lang="sr-Latn-RS" dirty="0" smtClean="0"/>
              <a:t>mpirijski nedokazana teorija, počiva na logičkim argumentima.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753600" cy="1371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Frederik</a:t>
            </a:r>
            <a:r>
              <a:rPr lang="en-US" dirty="0" smtClean="0"/>
              <a:t> Le </a:t>
            </a:r>
            <a:r>
              <a:rPr lang="en-US" dirty="0" err="1" smtClean="0"/>
              <a:t>Plej</a:t>
            </a:r>
            <a:r>
              <a:rPr lang="sr-Latn-RS" dirty="0" smtClean="0"/>
              <a:t> (Francuska, kraj 19tog veka)</a:t>
            </a:r>
          </a:p>
        </p:txBody>
      </p:sp>
      <p:pic>
        <p:nvPicPr>
          <p:cNvPr id="4" name="Picture 3" descr="220px-Frederic_Le_Pla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2209800"/>
            <a:ext cx="4035479" cy="4567428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</a:t>
            </a:r>
            <a:r>
              <a:rPr lang="sr-Latn-RS" dirty="0" smtClean="0"/>
              <a:t>ako je z</a:t>
            </a:r>
            <a:r>
              <a:rPr lang="sr-Latn-RS" dirty="0" smtClean="0"/>
              <a:t>aključio </a:t>
            </a:r>
            <a:r>
              <a:rPr lang="sr-Latn-RS" dirty="0" smtClean="0"/>
              <a:t>je da je </a:t>
            </a:r>
            <a:r>
              <a:rPr lang="sr-Latn-RS" dirty="0" smtClean="0"/>
              <a:t>na Havajima porodicama </a:t>
            </a:r>
            <a:r>
              <a:rPr lang="sr-Latn-RS" dirty="0" smtClean="0"/>
              <a:t>prethodio grupni </a:t>
            </a:r>
            <a:r>
              <a:rPr lang="sr-Latn-RS" dirty="0" smtClean="0"/>
              <a:t>brak?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</a:t>
            </a:r>
            <a:r>
              <a:rPr lang="sr-Latn-RS" dirty="0" smtClean="0"/>
              <a:t>dvard Vestermark je osporavao Morganove </a:t>
            </a:r>
            <a:r>
              <a:rPr lang="sr-Latn-RS" dirty="0" smtClean="0"/>
              <a:t>hipoteze. Na koji način? </a:t>
            </a:r>
          </a:p>
          <a:p>
            <a:r>
              <a:rPr lang="en-US" dirty="0" smtClean="0"/>
              <a:t>I</a:t>
            </a:r>
            <a:r>
              <a:rPr lang="sr-Latn-RS" dirty="0" smtClean="0"/>
              <a:t>ma li brak veze sa instinktom?</a:t>
            </a:r>
            <a:endParaRPr lang="sr-Latn-RS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Ovo je, pak, osporavao F. Engels, kao i P. Mardok i B. Malinovski, zbog analogije sa životninjama koja nije tačna; čovek se ne pari instinktivno, nego je polni podredjen pravilima, zabranama – iz kojih nastaje brak kao institucija.</a:t>
            </a:r>
          </a:p>
          <a:p>
            <a:r>
              <a:rPr lang="en-US" dirty="0" smtClean="0"/>
              <a:t>F</a:t>
            </a:r>
            <a:r>
              <a:rPr lang="sr-Latn-RS" dirty="0" smtClean="0"/>
              <a:t>orme porodica nisu odredjene instinktima, već kulturom.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</a:t>
            </a:r>
            <a:r>
              <a:rPr lang="sr-Latn-RS" dirty="0" smtClean="0"/>
              <a:t>ožda su najvažnije zamerke evolucionizmu uputili </a:t>
            </a:r>
            <a:r>
              <a:rPr lang="sr-Latn-RS" dirty="0" smtClean="0"/>
              <a:t>marksisti. </a:t>
            </a:r>
          </a:p>
          <a:p>
            <a:r>
              <a:rPr lang="sr-Latn-RS" dirty="0" smtClean="0"/>
              <a:t>Koje?</a:t>
            </a:r>
            <a:endParaRPr lang="sr-Latn-R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Kakvi su stavovi Zagorke Golubović o evolucionizmu, nastanku ljudskog društva, matrijarhatu i prvobitnom promiskuitetu?</a:t>
            </a:r>
            <a:endParaRPr lang="sr-Latn-R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</a:t>
            </a:r>
            <a:r>
              <a:rPr lang="sr-Latn-RS" dirty="0" smtClean="0"/>
              <a:t>akle, u Evropi u ovom periodu dominiraju teorijska pitanja nastanka, uloge i mehanizama porodičnog posredovanja izmedju društva i pojedinca,</a:t>
            </a:r>
          </a:p>
          <a:p>
            <a:r>
              <a:rPr lang="en-US" dirty="0" smtClean="0"/>
              <a:t>I</a:t>
            </a:r>
            <a:r>
              <a:rPr lang="sr-Latn-RS" dirty="0" smtClean="0"/>
              <a:t>storijsko proučavanje porodične evolucije i makro proučavanje odnosa porodične i dr strukture (u kapitalističkim društvima, ili “primitivnim pacifičkim zajednicama).</a:t>
            </a:r>
          </a:p>
          <a:p>
            <a:r>
              <a:rPr lang="en-US" dirty="0" smtClean="0"/>
              <a:t>I</a:t>
            </a:r>
            <a:r>
              <a:rPr lang="sr-Latn-RS" dirty="0" smtClean="0"/>
              <a:t>stovremeno, u Americi postaje dominantan reformatorski kurs i funkcionalizam kao paradigma.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 smtClean="0"/>
              <a:t>Marksizam</a:t>
            </a:r>
            <a:r>
              <a:rPr lang="sr-Latn-RS" dirty="0" smtClean="0"/>
              <a:t> (19 vek)</a:t>
            </a:r>
            <a:r>
              <a:rPr lang="en-US" dirty="0" smtClean="0"/>
              <a:t> </a:t>
            </a:r>
          </a:p>
        </p:txBody>
      </p:sp>
      <p:pic>
        <p:nvPicPr>
          <p:cNvPr id="4" name="Picture 3" descr="Friedrich_Engels_portrait_(cropped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0"/>
            <a:ext cx="4572000" cy="6862060"/>
          </a:xfrm>
          <a:prstGeom prst="rect">
            <a:avLst/>
          </a:prstGeom>
        </p:spPr>
      </p:pic>
      <p:pic>
        <p:nvPicPr>
          <p:cNvPr id="5" name="Picture 4" descr="Karl-Marx-187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2197075"/>
            <a:ext cx="2895599" cy="4660924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Pre Marksa i Engelsa teoretičari koji su se bavili porodicom uočavali su problematičnost radničkih pododica, ali su je pripisivali siromaštvu, neobrazovanosti, nemoralnosti, nesposobnosti radnika da ustede.</a:t>
            </a:r>
          </a:p>
          <a:p>
            <a:r>
              <a:rPr lang="en-US" dirty="0" smtClean="0"/>
              <a:t>M</a:t>
            </a:r>
            <a:r>
              <a:rPr lang="sr-Latn-RS" dirty="0" smtClean="0"/>
              <a:t>arks je analizirao radničku porodicu u sklopu posledica industrijske revolucije, koja je donela </a:t>
            </a:r>
            <a:r>
              <a:rPr lang="sr-Latn-RS" dirty="0" smtClean="0"/>
              <a:t>– šta sve?</a:t>
            </a:r>
            <a:endParaRPr lang="sr-Latn-R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</a:t>
            </a:r>
            <a:r>
              <a:rPr lang="sr-Latn-RS" dirty="0" smtClean="0"/>
              <a:t>ako objašnjava dominaciju muškarca u porodici, nestabilnost radničkih porodica?</a:t>
            </a:r>
            <a:endParaRPr lang="sr-Latn-RS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</a:t>
            </a:r>
            <a:r>
              <a:rPr lang="sr-Latn-RS" dirty="0" smtClean="0"/>
              <a:t>ngels u delu Poreklo porodice, privatne svojine i države i povezuje razvoj porodice sa razvojem sredstava za proizvodnju.</a:t>
            </a:r>
          </a:p>
          <a:p>
            <a:r>
              <a:rPr lang="en-US" dirty="0" smtClean="0"/>
              <a:t>B</a:t>
            </a:r>
            <a:r>
              <a:rPr lang="sr-Latn-RS" dirty="0" smtClean="0"/>
              <a:t>račna porodica je nastala na stupnju razvitka sredstava za proizvodnju kada se pojavio višak proizvoda i privatna svojina.</a:t>
            </a:r>
          </a:p>
          <a:p>
            <a:r>
              <a:rPr lang="en-US" dirty="0" smtClean="0"/>
              <a:t>Z</a:t>
            </a:r>
            <a:r>
              <a:rPr lang="sr-Latn-RS" dirty="0" smtClean="0"/>
              <a:t>ašto?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</a:t>
            </a:r>
            <a:r>
              <a:rPr lang="sr-Latn-RS" dirty="0" smtClean="0"/>
              <a:t>re formiranja sociologije porodice njeno izučavanje je vezivano za izučavanje države, i nije podrazumevalo prikupljanje empirijske gradje.</a:t>
            </a:r>
          </a:p>
          <a:p>
            <a:r>
              <a:rPr lang="en-US" dirty="0" smtClean="0"/>
              <a:t>Z</a:t>
            </a:r>
            <a:r>
              <a:rPr lang="sr-Latn-RS" dirty="0" smtClean="0"/>
              <a:t>ato sada, ako želimo da proučavamo porodice prošlosti (do 18tog veka), imamo na raspolaganju samo neke, ograničene izvore. </a:t>
            </a:r>
            <a:r>
              <a:rPr lang="en-US" dirty="0" smtClean="0"/>
              <a:t>K</a:t>
            </a:r>
            <a:r>
              <a:rPr lang="sr-Latn-RS" dirty="0" smtClean="0"/>
              <a:t>oje?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r-Latn-RS" dirty="0" smtClean="0"/>
              <a:t>Moris Godelijer, francuski antropolog, je uobličio marksističke stavove na svoj način, kao marksistički pristup porodici (Marks i Engels se nisu bavili posebno porodicom, već problemima društvanog razvitka, nehumanim uslovima kapitalističke proizvodnje i opravdanjem njegovog ukidanja, a porodicom u kontekstu ovoga</a:t>
            </a:r>
            <a:r>
              <a:rPr lang="sr-Latn-RS" dirty="0" smtClean="0"/>
              <a:t>).</a:t>
            </a:r>
          </a:p>
          <a:p>
            <a:r>
              <a:rPr lang="sr-Latn-RS" dirty="0" smtClean="0"/>
              <a:t>Pročitati o Godelijeru, polifunkcionalnosti društvenog sistema.</a:t>
            </a:r>
            <a:endParaRPr lang="sr-Latn-RS" dirty="0" smtClean="0"/>
          </a:p>
          <a:p>
            <a:endParaRPr lang="sr-Latn-R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</a:t>
            </a:r>
            <a:r>
              <a:rPr lang="sr-Latn-RS" dirty="0" smtClean="0"/>
              <a:t>arkistički pr</a:t>
            </a:r>
            <a:r>
              <a:rPr lang="en-US" dirty="0" err="1" smtClean="0"/>
              <a:t>i</a:t>
            </a:r>
            <a:r>
              <a:rPr lang="sr-Latn-RS" dirty="0" smtClean="0"/>
              <a:t>stup proučavanju porodice karakteriše pokušaj formiranja šireg okvira – istorijskog totaliteta društva, kao osnovnog metodološkog koncepta (polazne tačke analize).</a:t>
            </a:r>
          </a:p>
          <a:p>
            <a:r>
              <a:rPr lang="en-US" dirty="0" smtClean="0"/>
              <a:t>O</a:t>
            </a:r>
            <a:r>
              <a:rPr lang="sr-Latn-RS" dirty="0" smtClean="0"/>
              <a:t>vo znači da se mora ustanoviti priroda društvenog sistema pre bilo kakvog proučavanja neke dr ustanove.</a:t>
            </a:r>
          </a:p>
          <a:p>
            <a:r>
              <a:rPr lang="en-US" dirty="0" smtClean="0"/>
              <a:t>A</a:t>
            </a:r>
            <a:r>
              <a:rPr lang="sr-Latn-RS" dirty="0" smtClean="0"/>
              <a:t> ustanoviti prirodu sistema znači naučno rekonstruisati skrivene, unutrašnje veze i odnose koji  </a:t>
            </a:r>
            <a:r>
              <a:rPr lang="sr-Latn-RS" dirty="0" smtClean="0"/>
              <a:t>otkrivaju </a:t>
            </a:r>
            <a:r>
              <a:rPr lang="sr-Latn-RS" dirty="0" smtClean="0"/>
              <a:t>odnos determinirajućih i dominantnih struktura prema predmetu proučavanja i medjusobno, </a:t>
            </a:r>
          </a:p>
          <a:p>
            <a:r>
              <a:rPr lang="sr-Latn-RS" dirty="0" smtClean="0"/>
              <a:t> a ne ustanovljavanjem očiglednih veza izmedju elemenata dr strukture</a:t>
            </a:r>
            <a:r>
              <a:rPr lang="sr-Latn-RS" dirty="0" smtClean="0"/>
              <a:t>.</a:t>
            </a:r>
          </a:p>
          <a:p>
            <a:r>
              <a:rPr lang="sr-Latn-RS" dirty="0" smtClean="0"/>
              <a:t>Kako se to odražava na proučavanje porodice?</a:t>
            </a:r>
            <a:endParaRPr lang="sr-Latn-R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</a:t>
            </a:r>
            <a:r>
              <a:rPr lang="sr-Latn-RS" dirty="0" smtClean="0"/>
              <a:t>azotkriti medjuzavisnost formi i funkcija porodice </a:t>
            </a:r>
            <a:r>
              <a:rPr lang="sr-Latn-RS" dirty="0" smtClean="0"/>
              <a:t>od?</a:t>
            </a:r>
            <a:endParaRPr lang="sr-Latn-RS" dirty="0" smtClean="0"/>
          </a:p>
          <a:p>
            <a:r>
              <a:rPr lang="en-US" dirty="0" smtClean="0"/>
              <a:t>Š</a:t>
            </a:r>
            <a:r>
              <a:rPr lang="sr-Latn-RS" dirty="0" smtClean="0"/>
              <a:t>ta je prava </a:t>
            </a:r>
            <a:r>
              <a:rPr lang="sr-Latn-RS" dirty="0" smtClean="0"/>
              <a:t>prava funkcija </a:t>
            </a:r>
            <a:r>
              <a:rPr lang="sr-Latn-RS" dirty="0" smtClean="0"/>
              <a:t>porodice u </a:t>
            </a:r>
            <a:r>
              <a:rPr lang="sr-Latn-RS" dirty="0" smtClean="0"/>
              <a:t>datom </a:t>
            </a:r>
            <a:r>
              <a:rPr lang="sr-Latn-RS" dirty="0" smtClean="0"/>
              <a:t>sistemu?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 smtClean="0"/>
              <a:t>Funkcionalizam</a:t>
            </a:r>
            <a:r>
              <a:rPr lang="en-US" dirty="0" smtClean="0"/>
              <a:t> – Emil </a:t>
            </a:r>
            <a:r>
              <a:rPr lang="en-US" dirty="0" err="1" smtClean="0"/>
              <a:t>Dirkem</a:t>
            </a:r>
            <a:r>
              <a:rPr lang="en-US" dirty="0" smtClean="0"/>
              <a:t>, </a:t>
            </a:r>
            <a:r>
              <a:rPr lang="en-US" dirty="0" err="1" smtClean="0"/>
              <a:t>Talkot</a:t>
            </a:r>
            <a:r>
              <a:rPr lang="en-US" dirty="0" smtClean="0"/>
              <a:t> Parsons</a:t>
            </a:r>
            <a:r>
              <a:rPr lang="sr-Latn-RS" dirty="0" smtClean="0"/>
              <a:t> (kraj 19tog veka, 20ti)</a:t>
            </a:r>
            <a:r>
              <a:rPr lang="en-US" dirty="0" smtClean="0"/>
              <a:t> </a:t>
            </a:r>
          </a:p>
        </p:txBody>
      </p:sp>
      <p:pic>
        <p:nvPicPr>
          <p:cNvPr id="4" name="Picture 3" descr="Emile_Durkhei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564178"/>
            <a:ext cx="2819400" cy="3989021"/>
          </a:xfrm>
          <a:prstGeom prst="rect">
            <a:avLst/>
          </a:prstGeom>
        </p:spPr>
      </p:pic>
      <p:pic>
        <p:nvPicPr>
          <p:cNvPr id="5" name="Picture 4" descr="Talcott_Parsons_(photo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2286000"/>
            <a:ext cx="2956456" cy="441960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 smtClean="0"/>
              <a:t>Delo E. </a:t>
            </a:r>
            <a:r>
              <a:rPr lang="en-US" dirty="0" smtClean="0"/>
              <a:t>D</a:t>
            </a:r>
            <a:r>
              <a:rPr lang="sr-Latn-RS" dirty="0" smtClean="0"/>
              <a:t>irkema se nalazi izmedju velikih filozofskih sistema pre 20tog veka i današnje uznapredovale akademske specijalizacije.</a:t>
            </a:r>
          </a:p>
          <a:p>
            <a:r>
              <a:rPr lang="en-US" dirty="0" smtClean="0"/>
              <a:t>D</a:t>
            </a:r>
            <a:r>
              <a:rPr lang="sr-Latn-RS" dirty="0" smtClean="0"/>
              <a:t>irkema smatramo osnivačem sociologije porodice.</a:t>
            </a:r>
          </a:p>
          <a:p>
            <a:r>
              <a:rPr lang="sr-Latn-RS" dirty="0" smtClean="0"/>
              <a:t>1888 je držao predavanja iz “Uvoda u sociologiju porodice”, u Bordou (za studente pedagogije), u kojima izlaže metodološke principe. Kasnije su štampana.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</a:t>
            </a:r>
            <a:r>
              <a:rPr lang="sr-Latn-RS" dirty="0" smtClean="0"/>
              <a:t>n je želeo da nadje rešenja za probleme koje je donosila modernizacija krajem 19tog veka.</a:t>
            </a:r>
          </a:p>
          <a:p>
            <a:r>
              <a:rPr lang="en-US" dirty="0" smtClean="0"/>
              <a:t>Ž</a:t>
            </a:r>
            <a:r>
              <a:rPr lang="sr-Latn-RS" dirty="0" smtClean="0"/>
              <a:t>eleo je da poveze savremene porodične sisteme sa ranijim (proučavao je više neevropske i nekadašnje oblike porodice, za koje je imao izvore, jer demografija u povoju nije imala dovoljno podataka o savremenoj), pa je </a:t>
            </a:r>
          </a:p>
          <a:p>
            <a:r>
              <a:rPr lang="en-US" dirty="0" smtClean="0"/>
              <a:t>K</a:t>
            </a:r>
            <a:r>
              <a:rPr lang="sr-Latn-RS" dirty="0" smtClean="0"/>
              <a:t>oristio dela koja se njome bave kroz istoriju.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</a:t>
            </a:r>
            <a:r>
              <a:rPr lang="sr-Latn-RS" dirty="0" smtClean="0"/>
              <a:t>ako je mogao da poredi modernu porodicu sa ranijim oblicima i</a:t>
            </a:r>
          </a:p>
          <a:p>
            <a:r>
              <a:rPr lang="en-US" dirty="0" smtClean="0"/>
              <a:t>U</a:t>
            </a:r>
            <a:r>
              <a:rPr lang="sr-Latn-RS" dirty="0" smtClean="0"/>
              <a:t>stanovi odnose izmedju porodice i okruženja.</a:t>
            </a:r>
          </a:p>
          <a:p>
            <a:r>
              <a:rPr lang="en-US" dirty="0" smtClean="0"/>
              <a:t>D</a:t>
            </a:r>
            <a:r>
              <a:rPr lang="sr-Latn-RS" dirty="0" smtClean="0"/>
              <a:t>rugim rečima, otkrivao je modele, i uslove pod kojima se javljaju i funkcionišu,</a:t>
            </a:r>
          </a:p>
          <a:p>
            <a:r>
              <a:rPr lang="en-US" dirty="0" smtClean="0"/>
              <a:t>A</a:t>
            </a:r>
            <a:r>
              <a:rPr lang="sr-Latn-RS" dirty="0" smtClean="0"/>
              <a:t> pri tome je koristio obimnu empirijsku gradju, sistematizovanu i verifikovanu, koja je u to vreme bila dostupna – uglavnom radove evolucionista.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</a:t>
            </a:r>
            <a:r>
              <a:rPr lang="sr-Latn-RS" dirty="0" smtClean="0"/>
              <a:t> on je podlegao uticaju evolucionizma, pa je smatrao da sadašnja porodica sadrži u sebi prethodne oblike – čitav istorijski razvoj porodice u malom.</a:t>
            </a:r>
          </a:p>
          <a:p>
            <a:r>
              <a:rPr lang="en-US" dirty="0" smtClean="0"/>
              <a:t>M</a:t>
            </a:r>
            <a:r>
              <a:rPr lang="sr-Latn-RS" dirty="0" smtClean="0"/>
              <a:t>islio je da je </a:t>
            </a:r>
            <a:r>
              <a:rPr lang="sr-Latn-RS" dirty="0" smtClean="0"/>
              <a:t>došlo </a:t>
            </a:r>
            <a:r>
              <a:rPr lang="sr-Latn-RS" dirty="0" smtClean="0"/>
              <a:t>do sužavanja porodice </a:t>
            </a:r>
            <a:r>
              <a:rPr lang="sr-Latn-RS" dirty="0" smtClean="0"/>
              <a:t>kroz istoriju. Kako? 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</a:t>
            </a:r>
            <a:r>
              <a:rPr lang="sr-Latn-RS" dirty="0" smtClean="0"/>
              <a:t>užavanje porodice je povezivao sa “širenjem dr sredine” – od sela grad, od grada ka državi.</a:t>
            </a:r>
          </a:p>
          <a:p>
            <a:r>
              <a:rPr lang="en-US" dirty="0" smtClean="0"/>
              <a:t>O</a:t>
            </a:r>
            <a:r>
              <a:rPr lang="sr-Latn-RS" dirty="0" smtClean="0"/>
              <a:t>no se dešava kroz “progresivno rušenje porodičnog zajedništva</a:t>
            </a:r>
            <a:r>
              <a:rPr lang="sr-Latn-RS" dirty="0" smtClean="0"/>
              <a:t>”.</a:t>
            </a:r>
          </a:p>
          <a:p>
            <a:r>
              <a:rPr lang="en-US" dirty="0" smtClean="0"/>
              <a:t>Š</a:t>
            </a:r>
            <a:r>
              <a:rPr lang="sr-Latn-RS" dirty="0" smtClean="0"/>
              <a:t>ta to znači?</a:t>
            </a: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Objasniti Dirkemovu teoriju kontakcije, koja  </a:t>
            </a:r>
            <a:r>
              <a:rPr lang="sr-Latn-RS" dirty="0" smtClean="0"/>
              <a:t>počiva na </a:t>
            </a:r>
            <a:r>
              <a:rPr lang="sr-Latn-RS" dirty="0" smtClean="0"/>
              <a:t>modelu </a:t>
            </a:r>
            <a:r>
              <a:rPr lang="sr-Latn-RS" dirty="0" smtClean="0"/>
              <a:t>jednolinearne evolucione </a:t>
            </a:r>
            <a:r>
              <a:rPr lang="sr-Latn-RS" dirty="0" smtClean="0"/>
              <a:t>šeme.</a:t>
            </a:r>
            <a:endParaRPr lang="sr-Latn-R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FLPej je prvi istraživao porodicu (u Evropi – radničku pre svega, seljačku i trećestalešku) prikupljajući i sistematizujući empirijsku gradju, i to na kvantitavan </a:t>
            </a:r>
            <a:r>
              <a:rPr lang="sr-Latn-RS" dirty="0" smtClean="0"/>
              <a:t>način</a:t>
            </a:r>
            <a:r>
              <a:rPr lang="sr-Cyrl-ME" dirty="0" smtClean="0"/>
              <a:t> – </a:t>
            </a:r>
            <a:r>
              <a:rPr lang="sr-Latn-RS" dirty="0" smtClean="0"/>
              <a:t>koje podatke</a:t>
            </a:r>
            <a:r>
              <a:rPr lang="sr-Cyrl-ME" dirty="0" smtClean="0"/>
              <a:t>?</a:t>
            </a:r>
            <a:endParaRPr lang="sr-Latn-RS" dirty="0" smtClean="0"/>
          </a:p>
          <a:p>
            <a:r>
              <a:rPr lang="en-US" dirty="0" smtClean="0"/>
              <a:t>S</a:t>
            </a:r>
            <a:r>
              <a:rPr lang="sr-Latn-RS" dirty="0" smtClean="0"/>
              <a:t>a kojim ciljem?</a:t>
            </a:r>
          </a:p>
          <a:p>
            <a:r>
              <a:rPr lang="sr-Latn-RS" dirty="0" smtClean="0"/>
              <a:t>Šta je </a:t>
            </a:r>
            <a:r>
              <a:rPr lang="sr-Latn-RS" dirty="0" smtClean="0"/>
              <a:t>metod porodičnih budžeta i porodičnih </a:t>
            </a:r>
            <a:r>
              <a:rPr lang="sr-Latn-RS" dirty="0" smtClean="0"/>
              <a:t>monografija?</a:t>
            </a:r>
            <a:endParaRPr lang="sr-Latn-RS" dirty="0" smtClean="0"/>
          </a:p>
          <a:p>
            <a:endParaRPr lang="sr-Latn-R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</a:t>
            </a:r>
            <a:r>
              <a:rPr lang="sr-Latn-RS" dirty="0" smtClean="0"/>
              <a:t>matrao je da moderna, nuklearna porodica ne može da integriše </a:t>
            </a:r>
            <a:r>
              <a:rPr lang="sr-Latn-RS" dirty="0" smtClean="0"/>
              <a:t>društvo.</a:t>
            </a:r>
          </a:p>
          <a:p>
            <a:r>
              <a:rPr lang="sr-Latn-RS" dirty="0" smtClean="0"/>
              <a:t>Zašto? </a:t>
            </a:r>
            <a:r>
              <a:rPr lang="sr-Latn-R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</a:t>
            </a:r>
            <a:r>
              <a:rPr lang="sr-Latn-RS" dirty="0" smtClean="0"/>
              <a:t>akav je odnos gajio prema razvodima?</a:t>
            </a:r>
            <a:endParaRPr lang="sr-Latn-RS" dirty="0" smtClean="0"/>
          </a:p>
          <a:p>
            <a:r>
              <a:rPr lang="en-US" dirty="0" smtClean="0"/>
              <a:t>K</a:t>
            </a:r>
            <a:r>
              <a:rPr lang="sr-Latn-RS" dirty="0" smtClean="0"/>
              <a:t>akav odnos izmedju države i porodice je primetio? </a:t>
            </a:r>
            <a:endParaRPr lang="sr-Latn-RS" dirty="0" smtClean="0"/>
          </a:p>
          <a:p>
            <a:r>
              <a:rPr lang="sr-Latn-RS" dirty="0" smtClean="0"/>
              <a:t>Zašto je smatrao da </a:t>
            </a:r>
            <a:r>
              <a:rPr lang="sr-Latn-RS" dirty="0" smtClean="0"/>
              <a:t>solidarnost porodice </a:t>
            </a:r>
            <a:r>
              <a:rPr lang="sr-Latn-RS" dirty="0" smtClean="0"/>
              <a:t>slabi? </a:t>
            </a:r>
            <a:endParaRPr lang="sr-Latn-RS" dirty="0" smtClean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</a:t>
            </a:r>
            <a:r>
              <a:rPr lang="sr-Latn-RS" dirty="0" smtClean="0"/>
              <a:t>onstruisao je pojam konjugalne (bračne) porodice – </a:t>
            </a:r>
            <a:r>
              <a:rPr lang="sr-Latn-RS" dirty="0" smtClean="0"/>
              <a:t>šta je to?</a:t>
            </a:r>
            <a:endParaRPr lang="sr-Latn-RS" dirty="0" smtClean="0"/>
          </a:p>
          <a:p>
            <a:r>
              <a:rPr lang="en-US" dirty="0" smtClean="0"/>
              <a:t>P</a:t>
            </a:r>
            <a:r>
              <a:rPr lang="sr-Latn-RS" dirty="0" smtClean="0"/>
              <a:t>ostavio je proučavanje porodice u širok dr kontekst – sa jedne strane srodnički odnosi u svojim raznovrsnim oblicima, sa druge država sa svojom regulatornom moći nad porodicom kao dva pola koji oblikuju porodicu kroz istoriju. 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</a:t>
            </a:r>
            <a:r>
              <a:rPr lang="sr-Latn-RS" dirty="0" smtClean="0"/>
              <a:t>roučavanje porodične strukture je video kao bavljenje unutrašnjim vezama – izmedju </a:t>
            </a:r>
            <a:r>
              <a:rPr lang="sr-Latn-RS" dirty="0" smtClean="0"/>
              <a:t>čega? </a:t>
            </a:r>
            <a:endParaRPr lang="sr-Latn-RS" dirty="0" smtClean="0"/>
          </a:p>
          <a:p>
            <a:r>
              <a:rPr lang="en-US" dirty="0" smtClean="0"/>
              <a:t>Š</a:t>
            </a:r>
            <a:r>
              <a:rPr lang="sr-Latn-RS" dirty="0" smtClean="0"/>
              <a:t>ta je mislio o p</a:t>
            </a:r>
            <a:r>
              <a:rPr lang="sr-Latn-RS" dirty="0" smtClean="0"/>
              <a:t>orodičnim običajima </a:t>
            </a:r>
            <a:r>
              <a:rPr lang="sr-Latn-RS" dirty="0" smtClean="0"/>
              <a:t>i </a:t>
            </a:r>
            <a:r>
              <a:rPr lang="sr-Latn-RS" dirty="0" smtClean="0"/>
              <a:t>normama?</a:t>
            </a:r>
            <a:endParaRPr lang="sr-Latn-R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Ž</a:t>
            </a:r>
            <a:r>
              <a:rPr lang="sr-Latn-RS" dirty="0" smtClean="0"/>
              <a:t>eleo je da postigne naučne generalizacije u proučavanju porodice, ali bez osiromašujućih pojednostavljivanja i odbacivanja sistematizacije.</a:t>
            </a:r>
          </a:p>
          <a:p>
            <a:endParaRPr lang="sr-Latn-R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r>
              <a:rPr lang="sr-Latn-RS" dirty="0" smtClean="0"/>
              <a:t>li, može se mu se osporiti evolutivna teza o  sužavanju porodičnih oblika. </a:t>
            </a:r>
            <a:r>
              <a:rPr lang="en-US" dirty="0" smtClean="0"/>
              <a:t>Z</a:t>
            </a:r>
            <a:r>
              <a:rPr lang="sr-Latn-RS" dirty="0" smtClean="0"/>
              <a:t>ašto?</a:t>
            </a:r>
          </a:p>
          <a:p>
            <a:r>
              <a:rPr lang="en-US" dirty="0" smtClean="0"/>
              <a:t>T</a:t>
            </a:r>
            <a:r>
              <a:rPr lang="sr-Latn-RS" dirty="0" smtClean="0"/>
              <a:t>akodje, zanemarivanje proučavanja umetničkih dela u cilju proučavanja porodice. Zašto?</a:t>
            </a:r>
          </a:p>
          <a:p>
            <a:r>
              <a:rPr lang="en-US" dirty="0" smtClean="0"/>
              <a:t>T</a:t>
            </a:r>
            <a:r>
              <a:rPr lang="sr-Latn-RS" dirty="0" smtClean="0"/>
              <a:t>akodje, ograničava spektar porodičnih pojavnosti zarad objektivnosti. Kako?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 smtClean="0"/>
              <a:t>Talkot Parsons (20ti vek) </a:t>
            </a:r>
          </a:p>
          <a:p>
            <a:r>
              <a:rPr lang="en-US" dirty="0" smtClean="0"/>
              <a:t>N</a:t>
            </a:r>
            <a:r>
              <a:rPr lang="sr-Latn-RS" dirty="0" smtClean="0"/>
              <a:t>jegova strukturalno-funkcionalna teorija je </a:t>
            </a:r>
            <a:r>
              <a:rPr lang="sr-Latn-RS" dirty="0" smtClean="0"/>
              <a:t>bila dominantna </a:t>
            </a:r>
            <a:r>
              <a:rPr lang="sr-Latn-RS" dirty="0" smtClean="0"/>
              <a:t>u jednom periodu.</a:t>
            </a:r>
          </a:p>
          <a:p>
            <a:r>
              <a:rPr lang="sr-Latn-RS" dirty="0" smtClean="0"/>
              <a:t>Od samog početka je u bavljenje sociologijom uključio i porodicu, zbog važnih funkcija koje ima u globalnom dr sistemu.</a:t>
            </a:r>
          </a:p>
          <a:p>
            <a:r>
              <a:rPr lang="en-US" dirty="0" smtClean="0"/>
              <a:t>N</a:t>
            </a:r>
            <a:r>
              <a:rPr lang="sr-Latn-RS" dirty="0" smtClean="0"/>
              <a:t>jegova promišljanja o porodici proizilaze iz njegove sociološke teorije o sistemima akcije. Jedan od njih je i društvo.</a:t>
            </a:r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</a:t>
            </a:r>
            <a:r>
              <a:rPr lang="sr-Latn-RS" dirty="0" smtClean="0"/>
              <a:t>ovezivao je analizu strukture sistema sa analizom personalnog sistema – ličnosti.</a:t>
            </a:r>
          </a:p>
          <a:p>
            <a:r>
              <a:rPr lang="en-US" dirty="0" smtClean="0"/>
              <a:t>P</a:t>
            </a:r>
            <a:r>
              <a:rPr lang="sr-Latn-RS" dirty="0" smtClean="0"/>
              <a:t>orodica je makro-sistem koji integriše odnos ličnosti i dr </a:t>
            </a:r>
            <a:r>
              <a:rPr lang="sr-Latn-RS" dirty="0" smtClean="0"/>
              <a:t>sistema. Kako?</a:t>
            </a:r>
            <a:endParaRPr lang="sr-Latn-RS" dirty="0" smtClean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</a:t>
            </a:r>
            <a:r>
              <a:rPr lang="sr-Latn-RS" dirty="0" smtClean="0"/>
              <a:t>ndividue stupaju u organizovane akcije i tu je na delu kulturni koncenzus.</a:t>
            </a:r>
          </a:p>
          <a:p>
            <a:r>
              <a:rPr lang="en-US" dirty="0" smtClean="0"/>
              <a:t>K</a:t>
            </a:r>
            <a:r>
              <a:rPr lang="sr-Latn-RS" dirty="0" smtClean="0"/>
              <a:t>ako </a:t>
            </a:r>
            <a:r>
              <a:rPr lang="sr-Latn-RS" dirty="0" smtClean="0"/>
              <a:t>se on održava?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Koja je uloga socijalizacije i vrednosti za društvo?</a:t>
            </a:r>
            <a:endParaRPr lang="sr-Latn-RS" dirty="0" smtClean="0"/>
          </a:p>
          <a:p>
            <a:r>
              <a:rPr lang="en-US" dirty="0" smtClean="0"/>
              <a:t>K</a:t>
            </a:r>
            <a:r>
              <a:rPr lang="sr-Latn-RS" dirty="0" smtClean="0"/>
              <a:t>oja je uloga porodice u socijalizaciji?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</a:t>
            </a:r>
            <a:r>
              <a:rPr lang="sr-Latn-RS" dirty="0" smtClean="0"/>
              <a:t>rva empirijska sistemska klasifikacija porodičnih oblika je proizvod njegove sinteze </a:t>
            </a:r>
            <a:r>
              <a:rPr lang="sr-Latn-RS" dirty="0" smtClean="0"/>
              <a:t>podataka.</a:t>
            </a:r>
          </a:p>
          <a:p>
            <a:r>
              <a:rPr lang="sr-Latn-RS" dirty="0" smtClean="0"/>
              <a:t>Objasniti je:</a:t>
            </a:r>
            <a:endParaRPr lang="sr-Latn-RS" dirty="0" smtClean="0"/>
          </a:p>
          <a:p>
            <a:r>
              <a:rPr lang="en-US" dirty="0" smtClean="0"/>
              <a:t>P</a:t>
            </a:r>
            <a:r>
              <a:rPr lang="sr-Latn-RS" dirty="0" smtClean="0"/>
              <a:t>atrijarhalna</a:t>
            </a:r>
            <a:endParaRPr lang="sr-Latn-RS" dirty="0" smtClean="0"/>
          </a:p>
          <a:p>
            <a:r>
              <a:rPr lang="en-US" dirty="0" smtClean="0"/>
              <a:t>P</a:t>
            </a:r>
            <a:r>
              <a:rPr lang="sr-Latn-RS" dirty="0" smtClean="0"/>
              <a:t>orodica-stablo</a:t>
            </a:r>
            <a:endParaRPr lang="sr-Latn-RS" dirty="0" smtClean="0"/>
          </a:p>
          <a:p>
            <a:r>
              <a:rPr lang="en-US" dirty="0" smtClean="0"/>
              <a:t>N</a:t>
            </a:r>
            <a:r>
              <a:rPr lang="sr-Latn-RS" dirty="0" smtClean="0"/>
              <a:t>estabilna porodica</a:t>
            </a:r>
            <a:endParaRPr lang="sr-Latn-R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</a:t>
            </a:r>
            <a:r>
              <a:rPr lang="sr-Latn-RS" dirty="0" smtClean="0"/>
              <a:t>lavne zamerke </a:t>
            </a:r>
            <a:r>
              <a:rPr lang="sr-Latn-RS" dirty="0" smtClean="0"/>
              <a:t>Parosnsu su?</a:t>
            </a:r>
            <a:endParaRPr lang="sr-Latn-R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</a:t>
            </a:r>
            <a:r>
              <a:rPr lang="sr-Latn-RS" dirty="0" smtClean="0"/>
              <a:t>matrao je da se struktura porodice diferencira po dve ose: pol i starost - generacijska (horizontalna i vertikalna).</a:t>
            </a:r>
          </a:p>
          <a:p>
            <a:r>
              <a:rPr lang="en-US" dirty="0" smtClean="0"/>
              <a:t>P</a:t>
            </a:r>
            <a:r>
              <a:rPr lang="sr-Latn-RS" dirty="0" smtClean="0"/>
              <a:t>olna – nema </a:t>
            </a:r>
            <a:r>
              <a:rPr lang="sr-Latn-RS" dirty="0" smtClean="0">
                <a:solidFill>
                  <a:srgbClr val="FF0000"/>
                </a:solidFill>
              </a:rPr>
              <a:t>hijerarhijsku dimenziju</a:t>
            </a:r>
            <a:r>
              <a:rPr lang="sr-Latn-RS" dirty="0" smtClean="0"/>
              <a:t>, zato što su polne uloge segregirane, ali komplementarne.</a:t>
            </a:r>
          </a:p>
          <a:p>
            <a:r>
              <a:rPr lang="en-US" dirty="0" smtClean="0"/>
              <a:t>Š</a:t>
            </a:r>
            <a:r>
              <a:rPr lang="sr-Latn-RS" dirty="0" smtClean="0"/>
              <a:t>ta to znači?</a:t>
            </a:r>
            <a:endParaRPr lang="sr-Latn-R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raspodela </a:t>
            </a:r>
            <a:r>
              <a:rPr lang="sr-Latn-RS" dirty="0" smtClean="0"/>
              <a:t>uloga izmedju žene i </a:t>
            </a:r>
            <a:r>
              <a:rPr lang="sr-Latn-RS" dirty="0" smtClean="0"/>
              <a:t>muža:</a:t>
            </a:r>
            <a:endParaRPr lang="sr-Latn-RS" dirty="0" smtClean="0"/>
          </a:p>
          <a:p>
            <a:r>
              <a:rPr lang="en-US" dirty="0" smtClean="0"/>
              <a:t>I</a:t>
            </a:r>
            <a:r>
              <a:rPr lang="sr-Latn-RS" dirty="0" smtClean="0"/>
              <a:t>nstrumentalna</a:t>
            </a:r>
          </a:p>
          <a:p>
            <a:r>
              <a:rPr lang="en-US" dirty="0" smtClean="0"/>
              <a:t>E</a:t>
            </a:r>
            <a:r>
              <a:rPr lang="sr-Latn-RS" dirty="0" smtClean="0"/>
              <a:t>kspresivna.</a:t>
            </a:r>
          </a:p>
          <a:p>
            <a:r>
              <a:rPr lang="sr-Latn-RS" dirty="0" smtClean="0"/>
              <a:t>Objasniti.</a:t>
            </a:r>
            <a:endParaRPr lang="sr-Latn-RS" dirty="0" smtClean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</a:t>
            </a:r>
            <a:r>
              <a:rPr lang="sr-Latn-RS" dirty="0" smtClean="0"/>
              <a:t>a li P</a:t>
            </a:r>
            <a:r>
              <a:rPr lang="sr-Latn-RS" dirty="0" smtClean="0"/>
              <a:t>. smatra da </a:t>
            </a:r>
            <a:r>
              <a:rPr lang="sr-Latn-RS" dirty="0" smtClean="0"/>
              <a:t>je ova </a:t>
            </a:r>
            <a:r>
              <a:rPr lang="sr-Latn-RS" dirty="0" smtClean="0"/>
              <a:t>raspodela </a:t>
            </a:r>
            <a:r>
              <a:rPr lang="sr-Latn-RS" dirty="0" smtClean="0">
                <a:solidFill>
                  <a:srgbClr val="FF0000"/>
                </a:solidFill>
              </a:rPr>
              <a:t>biološki uslovljena</a:t>
            </a:r>
            <a:r>
              <a:rPr lang="sr-Latn-RS" dirty="0" smtClean="0"/>
              <a:t>?</a:t>
            </a:r>
          </a:p>
          <a:p>
            <a:r>
              <a:rPr lang="sr-Latn-RS" dirty="0" smtClean="0"/>
              <a:t>Objasniti.</a:t>
            </a:r>
            <a:endParaRPr 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</a:t>
            </a:r>
            <a:r>
              <a:rPr lang="sr-Latn-RS" dirty="0" smtClean="0"/>
              <a:t>ledi mu kritika i formiranje teorije o porodici simetričnih uloga – približavanja i ujednačavanja očekivanja </a:t>
            </a:r>
            <a:r>
              <a:rPr lang="sr-Latn-RS" dirty="0" smtClean="0"/>
              <a:t>vezanih </a:t>
            </a:r>
            <a:r>
              <a:rPr lang="sr-Latn-RS" dirty="0" smtClean="0"/>
              <a:t>za rodne uloge (žene se zapošljavaju, muškarci su uključeni u odgajanje dece).</a:t>
            </a:r>
            <a:endParaRPr lang="en-US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 smtClean="0"/>
              <a:t>Interakcionizam</a:t>
            </a:r>
            <a:endParaRPr lang="en-US" dirty="0" smtClean="0"/>
          </a:p>
          <a:p>
            <a:pPr lvl="0"/>
            <a:r>
              <a:rPr lang="sr-Latn-RS" dirty="0" smtClean="0"/>
              <a:t>(Šeldon Strajker, 20ti vek)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pic>
        <p:nvPicPr>
          <p:cNvPr id="4" name="Picture 3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2709862"/>
            <a:ext cx="3995738" cy="3995738"/>
          </a:xfrm>
          <a:prstGeom prst="rect">
            <a:avLst/>
          </a:prstGeom>
        </p:spPr>
      </p:pic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</a:t>
            </a:r>
            <a:r>
              <a:rPr lang="sr-Latn-RS" dirty="0" smtClean="0"/>
              <a:t>e </a:t>
            </a:r>
            <a:r>
              <a:rPr lang="sr-Latn-RS" dirty="0" smtClean="0"/>
              <a:t>mikro-pristup. Šta to znači?</a:t>
            </a:r>
            <a:endParaRPr lang="sr-Latn-RS" dirty="0" smtClean="0"/>
          </a:p>
          <a:p>
            <a:r>
              <a:rPr lang="en-US" dirty="0" smtClean="0"/>
              <a:t>I</a:t>
            </a:r>
            <a:r>
              <a:rPr lang="sr-Latn-RS" dirty="0" smtClean="0"/>
              <a:t>zmedju je sociologije i socijalne psihologije.</a:t>
            </a:r>
          </a:p>
          <a:p>
            <a:r>
              <a:rPr lang="en-US" dirty="0" smtClean="0"/>
              <a:t>P</a:t>
            </a:r>
            <a:r>
              <a:rPr lang="sr-Latn-RS" dirty="0" smtClean="0"/>
              <a:t>reteče?</a:t>
            </a:r>
            <a:endParaRPr lang="sr-Latn-RS" dirty="0" smtClean="0"/>
          </a:p>
          <a:p>
            <a:r>
              <a:rPr lang="sr-Latn-RS" dirty="0" smtClean="0"/>
              <a:t>Objasniti dve osnove interakcionističkog pristupa porodici?</a:t>
            </a:r>
            <a:endParaRPr lang="en-US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</a:t>
            </a:r>
            <a:r>
              <a:rPr lang="sr-Latn-RS" dirty="0" smtClean="0"/>
              <a:t>ako i</a:t>
            </a:r>
            <a:r>
              <a:rPr lang="sr-Latn-RS" dirty="0" smtClean="0"/>
              <a:t>nterakcionisti percipiraju porodicu i kako se to odražava na predmet njihovog istraživanja?</a:t>
            </a:r>
            <a:endParaRPr lang="sr-Latn-RS" dirty="0" smtClean="0"/>
          </a:p>
          <a:p>
            <a:r>
              <a:rPr lang="en-US" dirty="0" smtClean="0"/>
              <a:t>Š</a:t>
            </a:r>
            <a:r>
              <a:rPr lang="sr-Latn-RS" dirty="0" smtClean="0"/>
              <a:t>eldon Strajker je pokušao da formuliše osnovne principe teorijskog </a:t>
            </a:r>
            <a:r>
              <a:rPr lang="sr-Latn-RS" dirty="0" smtClean="0"/>
              <a:t>pristupa. </a:t>
            </a:r>
          </a:p>
          <a:p>
            <a:r>
              <a:rPr lang="sr-Latn-RS" dirty="0" smtClean="0"/>
              <a:t>Objasniti ih.</a:t>
            </a:r>
            <a:endParaRPr lang="en-US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Koje su sociološke i metodološke zamerke interakcionističkom proučavanju porodice?</a:t>
            </a:r>
            <a:endParaRPr lang="en-US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</a:t>
            </a:r>
            <a:r>
              <a:rPr lang="sr-Latn-RS" dirty="0" smtClean="0"/>
              <a:t>eneralno, savrema sociologija porodice je (Ruben Hil) deskriptivna ili analitička, sklona rešavanju pojedinačnih problema porodice više nego otkrivanju opštih principa, klasno i kulturno ograničena (usled lokalnog intersovanja i izostajanja klasne i kulturne izdiferenciranosti predmeta).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</a:t>
            </a:r>
            <a:r>
              <a:rPr lang="sr-Latn-RS" dirty="0" smtClean="0"/>
              <a:t>oja je uloga p</a:t>
            </a:r>
            <a:r>
              <a:rPr lang="sr-Latn-RS" dirty="0" smtClean="0"/>
              <a:t>orodice-stablo?</a:t>
            </a:r>
            <a:endParaRPr lang="en-US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Ispitna</a:t>
            </a:r>
            <a:r>
              <a:rPr lang="en-US" dirty="0" smtClean="0"/>
              <a:t> </a:t>
            </a:r>
            <a:r>
              <a:rPr lang="en-US" dirty="0" err="1" smtClean="0"/>
              <a:t>pitanja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Teorijski</a:t>
            </a:r>
            <a:r>
              <a:rPr lang="en-US" dirty="0" smtClean="0"/>
              <a:t> </a:t>
            </a:r>
            <a:r>
              <a:rPr lang="en-US" dirty="0" err="1" smtClean="0"/>
              <a:t>pristupi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problemi</a:t>
            </a:r>
            <a:r>
              <a:rPr lang="en-US" dirty="0" smtClean="0"/>
              <a:t> </a:t>
            </a:r>
            <a:r>
              <a:rPr lang="en-US" dirty="0" err="1" smtClean="0"/>
              <a:t>sociološkog</a:t>
            </a:r>
            <a:r>
              <a:rPr lang="en-US" dirty="0" smtClean="0"/>
              <a:t> </a:t>
            </a:r>
            <a:r>
              <a:rPr lang="en-US" dirty="0" err="1" smtClean="0"/>
              <a:t>proučavanja</a:t>
            </a:r>
            <a:r>
              <a:rPr lang="en-US" dirty="0" smtClean="0"/>
              <a:t> </a:t>
            </a:r>
            <a:r>
              <a:rPr lang="en-US" dirty="0" err="1" smtClean="0"/>
              <a:t>porodice</a:t>
            </a:r>
            <a:r>
              <a:rPr lang="en-US" dirty="0" smtClean="0"/>
              <a:t>:</a:t>
            </a:r>
            <a:r>
              <a:rPr lang="sr-Latn-RS" dirty="0" smtClean="0"/>
              <a:t> </a:t>
            </a:r>
          </a:p>
          <a:p>
            <a:r>
              <a:rPr lang="en-US" dirty="0" err="1" smtClean="0"/>
              <a:t>Frederik</a:t>
            </a:r>
            <a:r>
              <a:rPr lang="en-US" dirty="0" smtClean="0"/>
              <a:t> Le </a:t>
            </a:r>
            <a:r>
              <a:rPr lang="en-US" dirty="0" err="1" smtClean="0"/>
              <a:t>Plej</a:t>
            </a:r>
            <a:r>
              <a:rPr lang="sr-Latn-RS" dirty="0" smtClean="0"/>
              <a:t>, </a:t>
            </a:r>
          </a:p>
          <a:p>
            <a:r>
              <a:rPr lang="en-US" dirty="0" err="1" smtClean="0"/>
              <a:t>Evolucionizam</a:t>
            </a:r>
            <a:r>
              <a:rPr lang="sr-Latn-RS" dirty="0" smtClean="0"/>
              <a:t>, </a:t>
            </a:r>
          </a:p>
          <a:p>
            <a:r>
              <a:rPr lang="en-US" dirty="0" err="1" smtClean="0"/>
              <a:t>Marksizam</a:t>
            </a:r>
            <a:r>
              <a:rPr lang="sr-Latn-RS" dirty="0" smtClean="0"/>
              <a:t>, </a:t>
            </a:r>
          </a:p>
          <a:p>
            <a:r>
              <a:rPr lang="en-US" dirty="0" err="1" smtClean="0"/>
              <a:t>Funkcionalizam</a:t>
            </a:r>
            <a:r>
              <a:rPr lang="en-US" dirty="0" smtClean="0"/>
              <a:t> – Emil </a:t>
            </a:r>
            <a:r>
              <a:rPr lang="en-US" dirty="0" err="1" smtClean="0"/>
              <a:t>Dirkem</a:t>
            </a:r>
            <a:r>
              <a:rPr lang="en-US" dirty="0" smtClean="0"/>
              <a:t>, </a:t>
            </a:r>
            <a:r>
              <a:rPr lang="en-US" dirty="0" err="1" smtClean="0"/>
              <a:t>Talkot</a:t>
            </a:r>
            <a:r>
              <a:rPr lang="en-US" dirty="0" smtClean="0"/>
              <a:t> Parson</a:t>
            </a:r>
            <a:r>
              <a:rPr lang="sr-Latn-RS" smtClean="0"/>
              <a:t>s,</a:t>
            </a:r>
          </a:p>
          <a:p>
            <a:r>
              <a:rPr lang="sr-Latn-RS" smtClean="0"/>
              <a:t> </a:t>
            </a:r>
            <a:r>
              <a:rPr lang="en-US" dirty="0" err="1" smtClean="0"/>
              <a:t>Interakcionizam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</a:t>
            </a:r>
            <a:r>
              <a:rPr lang="sr-Latn-RS" dirty="0" smtClean="0"/>
              <a:t>ogiće t</a:t>
            </a:r>
            <a:r>
              <a:rPr lang="en-US" dirty="0" err="1" smtClean="0"/>
              <a:t>eme</a:t>
            </a:r>
            <a:r>
              <a:rPr lang="en-US" dirty="0" smtClean="0"/>
              <a:t> </a:t>
            </a:r>
            <a:r>
              <a:rPr lang="sr-Latn-RS" dirty="0" smtClean="0"/>
              <a:t>za eseje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</a:t>
            </a:r>
            <a:r>
              <a:rPr lang="sr-Latn-RS" dirty="0" smtClean="0"/>
              <a:t>volucionizam i funkcionalizam u </a:t>
            </a:r>
            <a:r>
              <a:rPr lang="sr-Latn-RS" dirty="0" smtClean="0"/>
              <a:t>sociologiji porodice? </a:t>
            </a:r>
            <a:r>
              <a:rPr lang="sr-Latn-RS" dirty="0" smtClean="0"/>
              <a:t>(isti model za bilo koje dve druge paradigme, ili dva autora)</a:t>
            </a:r>
          </a:p>
          <a:p>
            <a:r>
              <a:rPr lang="en-US" dirty="0" smtClean="0"/>
              <a:t>E</a:t>
            </a:r>
            <a:r>
              <a:rPr lang="sr-Latn-RS" dirty="0" smtClean="0"/>
              <a:t>volucionizam – dobre i loše </a:t>
            </a:r>
            <a:r>
              <a:rPr lang="sr-Latn-RS" dirty="0" smtClean="0"/>
              <a:t>strane? (isti modela za bilo koju teoriju)</a:t>
            </a:r>
            <a:endParaRPr lang="sr-Latn-R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Javiti se mailom predmetnom profesoru za </a:t>
            </a:r>
            <a:r>
              <a:rPr lang="sr-Latn-RS" dirty="0" smtClean="0"/>
              <a:t>konsultacije.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Zašto ćemo reći da je bio konzervativan? </a:t>
            </a:r>
          </a:p>
          <a:p>
            <a:r>
              <a:rPr lang="sr-Latn-RS" dirty="0" smtClean="0"/>
              <a:t>Koji razliku je video izmedju “naprednih” i neprednih naroda?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</a:t>
            </a:r>
            <a:r>
              <a:rPr lang="sr-Latn-RS" dirty="0" smtClean="0"/>
              <a:t>eforme </a:t>
            </a:r>
            <a:r>
              <a:rPr lang="sr-Latn-RS" dirty="0" smtClean="0"/>
              <a:t>za koje se zalago je </a:t>
            </a:r>
            <a:r>
              <a:rPr lang="sr-Latn-RS" dirty="0" smtClean="0"/>
              <a:t>trebalo da povrate porodici </a:t>
            </a:r>
            <a:r>
              <a:rPr lang="sr-Latn-RS" dirty="0" smtClean="0"/>
              <a:t>– šta?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Z</a:t>
            </a:r>
            <a:r>
              <a:rPr lang="sr-Latn-RS" dirty="0" smtClean="0"/>
              <a:t>ato kažemo da je empirijsko dokumentovanje pojava (samo po sebi vrednosno neutralno) upotrebio u ideološke svrhe.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754</TotalTime>
  <Words>1882</Words>
  <Application>Microsoft Office PowerPoint</Application>
  <PresentationFormat>On-screen Show (4:3)</PresentationFormat>
  <Paragraphs>143</Paragraphs>
  <Slides>62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3" baseType="lpstr">
      <vt:lpstr>Office Theme</vt:lpstr>
      <vt:lpstr>Teorijski pristupi i problemi sociološkog proučavanja porodice</vt:lpstr>
      <vt:lpstr> 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Ispitna pitanja:</vt:lpstr>
      <vt:lpstr>Mogiće teme za eseje</vt:lpstr>
      <vt:lpstr>Slide 62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Teorijski pristupi i problemi sociološkog proučavanja porodice </dc:title>
  <dc:creator>D</dc:creator>
  <cp:lastModifiedBy>Dmitras</cp:lastModifiedBy>
  <cp:revision>85</cp:revision>
  <dcterms:created xsi:type="dcterms:W3CDTF">2006-08-16T00:00:00Z</dcterms:created>
  <dcterms:modified xsi:type="dcterms:W3CDTF">2020-11-26T12:33:35Z</dcterms:modified>
</cp:coreProperties>
</file>