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377" r:id="rId6"/>
    <p:sldId id="263" r:id="rId7"/>
    <p:sldId id="266" r:id="rId8"/>
    <p:sldId id="268" r:id="rId9"/>
    <p:sldId id="269" r:id="rId10"/>
    <p:sldId id="270" r:id="rId11"/>
    <p:sldId id="272" r:id="rId12"/>
    <p:sldId id="279" r:id="rId13"/>
    <p:sldId id="292" r:id="rId14"/>
    <p:sldId id="293" r:id="rId15"/>
    <p:sldId id="294" r:id="rId16"/>
    <p:sldId id="299" r:id="rId17"/>
    <p:sldId id="300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11" r:id="rId26"/>
    <p:sldId id="312" r:id="rId27"/>
    <p:sldId id="314" r:id="rId28"/>
    <p:sldId id="316" r:id="rId29"/>
    <p:sldId id="317" r:id="rId30"/>
    <p:sldId id="378" r:id="rId31"/>
    <p:sldId id="319" r:id="rId32"/>
    <p:sldId id="320" r:id="rId33"/>
    <p:sldId id="323" r:id="rId34"/>
    <p:sldId id="325" r:id="rId35"/>
    <p:sldId id="326" r:id="rId36"/>
    <p:sldId id="327" r:id="rId37"/>
    <p:sldId id="333" r:id="rId38"/>
    <p:sldId id="335" r:id="rId39"/>
    <p:sldId id="337" r:id="rId40"/>
    <p:sldId id="340" r:id="rId41"/>
    <p:sldId id="379" r:id="rId42"/>
    <p:sldId id="338" r:id="rId43"/>
    <p:sldId id="339" r:id="rId44"/>
    <p:sldId id="341" r:id="rId45"/>
    <p:sldId id="344" r:id="rId46"/>
    <p:sldId id="346" r:id="rId47"/>
    <p:sldId id="295" r:id="rId48"/>
    <p:sldId id="362" r:id="rId49"/>
    <p:sldId id="365" r:id="rId50"/>
    <p:sldId id="367" r:id="rId51"/>
    <p:sldId id="368" r:id="rId52"/>
    <p:sldId id="296" r:id="rId53"/>
    <p:sldId id="374" r:id="rId54"/>
    <p:sldId id="297" r:id="rId55"/>
    <p:sldId id="298" r:id="rId56"/>
    <p:sldId id="290" r:id="rId57"/>
    <p:sldId id="376" r:id="rId58"/>
    <p:sldId id="289" r:id="rId59"/>
    <p:sldId id="291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Porodica</a:t>
            </a:r>
            <a:r>
              <a:rPr lang="en-US" dirty="0" smtClean="0"/>
              <a:t>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</a:t>
            </a:r>
            <a:r>
              <a:rPr lang="sr-Latn-RS" dirty="0" smtClean="0"/>
              <a:t>š</a:t>
            </a:r>
            <a:r>
              <a:rPr lang="en-US" dirty="0" err="1" smtClean="0"/>
              <a:t>tvo</a:t>
            </a:r>
            <a:r>
              <a:rPr lang="en-US" dirty="0" smtClean="0"/>
              <a:t>, </a:t>
            </a:r>
            <a:r>
              <a:rPr lang="en-US" dirty="0" err="1" smtClean="0"/>
              <a:t>pojedinac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Vodič kroz ispitna pitanja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Pročitati o istraživanju redukcije porod. </a:t>
            </a:r>
            <a:r>
              <a:rPr lang="en-US" dirty="0" smtClean="0"/>
              <a:t>F</a:t>
            </a:r>
            <a:r>
              <a:rPr lang="sr-Latn-RS" dirty="0" smtClean="0"/>
              <a:t>-ija (njih osam: biološka, kohabitaciona, proizvodna, potrošna, odgojna, kulturna, zaštitna, zdravstvena) u YU.</a:t>
            </a:r>
          </a:p>
          <a:p>
            <a:r>
              <a:rPr lang="sr-Latn-RS" dirty="0" smtClean="0"/>
              <a:t>Koji regon je pokazao najveci “gubitak” f-ija, a koji najmanji?</a:t>
            </a:r>
          </a:p>
          <a:p>
            <a:r>
              <a:rPr lang="sr-Latn-RS" dirty="0" smtClean="0"/>
              <a:t>Zašto (pretpostavka Z. Golubović)?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Da li ipak neke f-ije porodice možemo smatrati univerzalnim? Koje?</a:t>
            </a:r>
          </a:p>
          <a:p>
            <a:r>
              <a:rPr lang="sr-Latn-RS" dirty="0" smtClean="0"/>
              <a:t>Objasniti ih.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orodica je u odnosu sa drugim dr grupama/ustanovama. Kojim?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bjasniti te odnose.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orodica kao društvena grupa -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porodice</a:t>
            </a:r>
            <a:r>
              <a:rPr lang="en-US" dirty="0" smtClean="0"/>
              <a:t>, </a:t>
            </a:r>
            <a:r>
              <a:rPr lang="en-US" dirty="0" err="1" smtClean="0"/>
              <a:t>porodične</a:t>
            </a:r>
            <a:r>
              <a:rPr lang="en-US" dirty="0" smtClean="0"/>
              <a:t> </a:t>
            </a:r>
            <a:r>
              <a:rPr lang="en-US" dirty="0" err="1" smtClean="0"/>
              <a:t>uloge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Istorijske</a:t>
            </a:r>
            <a:r>
              <a:rPr lang="en-US" dirty="0" smtClean="0"/>
              <a:t> </a:t>
            </a:r>
            <a:r>
              <a:rPr lang="en-US" dirty="0" err="1" smtClean="0"/>
              <a:t>tipologije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nastale</a:t>
            </a:r>
            <a:r>
              <a:rPr lang="en-US" dirty="0" smtClean="0"/>
              <a:t> </a:t>
            </a:r>
            <a:r>
              <a:rPr lang="en-US" b="1" dirty="0" err="1" smtClean="0"/>
              <a:t>makro</a:t>
            </a:r>
            <a:r>
              <a:rPr lang="sr-Latn-RS" b="1" dirty="0" smtClean="0"/>
              <a:t>-</a:t>
            </a:r>
            <a:r>
              <a:rPr lang="en-US" b="1" dirty="0" err="1" smtClean="0"/>
              <a:t>anali</a:t>
            </a:r>
            <a:r>
              <a:rPr lang="sr-Latn-RS" b="1" dirty="0" smtClean="0"/>
              <a:t>z</a:t>
            </a:r>
            <a:r>
              <a:rPr lang="en-US" b="1" dirty="0" err="1" smtClean="0"/>
              <a:t>om</a:t>
            </a:r>
            <a:r>
              <a:rPr lang="en-US" b="1" dirty="0" smtClean="0"/>
              <a:t> </a:t>
            </a:r>
            <a:r>
              <a:rPr lang="en-US" dirty="0" err="1" smtClean="0"/>
              <a:t>porodica</a:t>
            </a:r>
            <a:r>
              <a:rPr lang="en-US" dirty="0" smtClean="0"/>
              <a:t> u </a:t>
            </a:r>
            <a:r>
              <a:rPr lang="sr-Latn-RS" dirty="0" smtClean="0"/>
              <a:t>različitim </a:t>
            </a:r>
            <a:r>
              <a:rPr lang="en-US" dirty="0" err="1" smtClean="0"/>
              <a:t>ra</a:t>
            </a:r>
            <a:r>
              <a:rPr lang="sr-Latn-RS" dirty="0" smtClean="0"/>
              <a:t>z</a:t>
            </a:r>
            <a:r>
              <a:rPr lang="en-US" dirty="0" err="1" smtClean="0"/>
              <a:t>dobljima</a:t>
            </a:r>
            <a:r>
              <a:rPr lang="sr-Latn-RS" dirty="0" smtClean="0"/>
              <a:t>.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trukturu porodice analiziramo na </a:t>
            </a:r>
            <a:r>
              <a:rPr lang="sr-Latn-RS" b="1" dirty="0" smtClean="0"/>
              <a:t>mikro-nivou</a:t>
            </a:r>
            <a:r>
              <a:rPr lang="sr-Latn-RS" dirty="0" smtClean="0"/>
              <a:t>.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 najopštijem smislu, porodice možemo da klasifikujemo prema </a:t>
            </a:r>
            <a:r>
              <a:rPr lang="sr-Latn-RS" b="1" dirty="0" smtClean="0"/>
              <a:t>klasnoj strukturi </a:t>
            </a:r>
            <a:r>
              <a:rPr lang="sr-Latn-RS" dirty="0" smtClean="0"/>
              <a:t>društva – radničke, buržoaske... </a:t>
            </a:r>
            <a:endParaRPr lang="en-U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Prema </a:t>
            </a:r>
            <a:r>
              <a:rPr lang="sr-Latn-RS" b="1" dirty="0" smtClean="0"/>
              <a:t>profesionalnoj </a:t>
            </a:r>
            <a:r>
              <a:rPr lang="sr-Latn-RS" dirty="0" smtClean="0"/>
              <a:t>strukturi postoje porodice...?</a:t>
            </a:r>
          </a:p>
          <a:p>
            <a:r>
              <a:rPr lang="sr-Latn-RS" dirty="0" smtClean="0"/>
              <a:t>Prema </a:t>
            </a:r>
            <a:r>
              <a:rPr lang="sr-Latn-RS" b="1" dirty="0" smtClean="0"/>
              <a:t>lokaciji: selo/grad?</a:t>
            </a:r>
            <a:endParaRPr lang="sr-Latn-RS" dirty="0" smtClean="0"/>
          </a:p>
          <a:p>
            <a:r>
              <a:rPr lang="sr-Latn-RS" dirty="0" smtClean="0"/>
              <a:t>Koji kriterijum je najbolji? Zašto?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sr-Latn-RS" dirty="0" smtClean="0"/>
              <a:t>snovu diferencijacije u porodici čine pol i starost, iz čega proizilaze elementi porodične strukture: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rodnici (vrsta, broj)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eca (broj, uzrast)</a:t>
            </a:r>
          </a:p>
          <a:p>
            <a:r>
              <a:rPr lang="en-US" dirty="0" smtClean="0"/>
              <a:t>G</a:t>
            </a:r>
            <a:r>
              <a:rPr lang="sr-Latn-RS" dirty="0" smtClean="0"/>
              <a:t>eneracijska zastupljenost u porodici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rema srodničkom sastavu porodica može biti </a:t>
            </a:r>
            <a:r>
              <a:rPr lang="sr-Latn-RS" b="1" dirty="0" smtClean="0"/>
              <a:t>nuklearna ili proširena</a:t>
            </a:r>
            <a:r>
              <a:rPr lang="sr-Latn-RS" dirty="0" smtClean="0"/>
              <a:t>.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bjasniti ih.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bjasniti vertikalnu i horizontalnu proširenost.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bjasniti  šta je potpuna, šta nepotpuna porodica?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sr-Latn-RS" dirty="0" smtClean="0"/>
              <a:t>akodje, statistika registruje kao porodicu i stariji bračni par čija su se deca osamostalila.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a li je to prihvatljivo?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sr-Latn-RS" dirty="0" smtClean="0"/>
              <a:t>o čega dovodi zajednički život više generacija?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sr-Latn-RS" dirty="0" smtClean="0"/>
              <a:t>de je zastupljeno više dvogeneracijskih porodica, gde manje (grad/selo)? ZG 162 str. statistika***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Porodica i društvo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Porodične funkcije i dr sistemi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d čega zavise funkcije porodice</a:t>
            </a:r>
            <a:r>
              <a:rPr lang="sr-Cyrl-ME" dirty="0" smtClean="0"/>
              <a:t>?</a:t>
            </a:r>
            <a:endParaRPr lang="sr-Latn-R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rimeri (pod uslovom da prihvatimo istorijsku tipologiju Zagorke Golubović)?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sr-Latn-RS" dirty="0" smtClean="0"/>
              <a:t>akvo je strukturalno-funkcionalno gledište o potpunim i nepotpunim porodicama?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sr-Latn-RS" dirty="0" smtClean="0"/>
              <a:t>akvi su trendovi kod nas po pitanju broja dece u porodicama?</a:t>
            </a:r>
          </a:p>
          <a:p>
            <a:r>
              <a:rPr lang="sr-Latn-RS" dirty="0" smtClean="0"/>
              <a:t> Čime ih ZG objašnjava?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sr-Latn-RS" dirty="0" smtClean="0"/>
              <a:t>epotpune i vanbračne porodice su sve češća pojava, kao i brakovi bez dece,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a se postavlja pitanje definicije “normalne” porodice.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amačka domaćinstva, kojih je sve više, upućuju sociologe na problem usamljenosti savremenog čoveka.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orodice prolaze “životne cikluse” – faze zasnivanja, trajanja, gašenja: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redbračna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rva faza braka (do 4 god)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ladi bračni par bez dece</a:t>
            </a:r>
          </a:p>
          <a:p>
            <a:r>
              <a:rPr lang="en-US" dirty="0" smtClean="0"/>
              <a:t>R</a:t>
            </a:r>
            <a:r>
              <a:rPr lang="sr-Latn-RS" dirty="0" smtClean="0"/>
              <a:t>oditeljstvo (predškolska faza, osnovna škola, adolescencija, sr škola, fakultet)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dovička </a:t>
            </a:r>
          </a:p>
          <a:p>
            <a:r>
              <a:rPr lang="en-US" dirty="0" smtClean="0"/>
              <a:t>F</a:t>
            </a:r>
            <a:r>
              <a:rPr lang="sr-Latn-RS" dirty="0" smtClean="0"/>
              <a:t>aza (eventualnog) ponovnog sklapanja braka.</a:t>
            </a:r>
            <a:endParaRPr lang="en-US" dirty="0" smtClean="0"/>
          </a:p>
          <a:p>
            <a:r>
              <a:rPr lang="en-US" dirty="0" err="1" smtClean="0"/>
              <a:t>Objasniti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smtClean="0"/>
              <a:t>F</a:t>
            </a:r>
            <a:r>
              <a:rPr lang="sr-Latn-RS" dirty="0" smtClean="0"/>
              <a:t>aze mogu biti izmešane. </a:t>
            </a:r>
            <a:r>
              <a:rPr lang="en-US" dirty="0" smtClean="0"/>
              <a:t>K</a:t>
            </a:r>
            <a:r>
              <a:rPr lang="sr-Latn-RS" dirty="0" smtClean="0"/>
              <a:t>ako?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</a:t>
            </a:r>
            <a:r>
              <a:rPr lang="sr-Latn-RS" dirty="0" smtClean="0"/>
              <a:t>itno je razlikovati ove cikluse zato što?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</a:t>
            </a:r>
            <a:r>
              <a:rPr lang="sr-Latn-RS" b="1" dirty="0" smtClean="0"/>
              <a:t>oložaj </a:t>
            </a:r>
            <a:r>
              <a:rPr lang="sr-Latn-RS" dirty="0" smtClean="0"/>
              <a:t>članova porodice i porodične uloge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a li se razlikuju položaji u društvu i porodici?</a:t>
            </a:r>
          </a:p>
          <a:p>
            <a:r>
              <a:rPr lang="en-US" dirty="0" smtClean="0"/>
              <a:t>A</a:t>
            </a:r>
            <a:r>
              <a:rPr lang="sr-Latn-RS" dirty="0" smtClean="0"/>
              <a:t>ko se razlikuju – po čemu?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</a:t>
            </a:r>
            <a:r>
              <a:rPr lang="sr-Latn-RS" dirty="0" smtClean="0"/>
              <a:t> ima ih 4 para: </a:t>
            </a:r>
          </a:p>
          <a:p>
            <a:r>
              <a:rPr lang="sr-Latn-RS" dirty="0" smtClean="0"/>
              <a:t>žena je – supruga i majka, </a:t>
            </a:r>
          </a:p>
          <a:p>
            <a:r>
              <a:rPr lang="sr-Latn-RS" dirty="0" smtClean="0"/>
              <a:t>muškarac – suprug i otac, </a:t>
            </a:r>
          </a:p>
          <a:p>
            <a:r>
              <a:rPr lang="sr-Latn-RS" dirty="0" smtClean="0"/>
              <a:t>muško dete je sin/brat, </a:t>
            </a:r>
          </a:p>
          <a:p>
            <a:r>
              <a:rPr lang="sr-Latn-RS" dirty="0" smtClean="0"/>
              <a:t>žensko je ćerka/sestra.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stali su iz njih izvedeni i takodje proizilaze id biološke odredjenosti.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oja je uloga položaja u porodici?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sr-Latn-RS" dirty="0" smtClean="0"/>
              <a:t>rštveno-kulturni uslovi ne menjaju porodične položaje, ali formiraju, definišu njihovo društveno značenje.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rimer?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orodične uloge zavise od ?</a:t>
            </a:r>
          </a:p>
          <a:p>
            <a:r>
              <a:rPr lang="sr-Latn-RS" dirty="0" smtClean="0"/>
              <a:t>Kako ih možemo ih podeliti (na uloge  vezane za...)?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sr-Latn-RS" dirty="0" smtClean="0"/>
              <a:t>aspodela uloga u porodici zavisi od?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radicionalna raspodela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atrijarhalna</a:t>
            </a:r>
          </a:p>
          <a:p>
            <a:r>
              <a:rPr lang="en-US" dirty="0" smtClean="0"/>
              <a:t>E</a:t>
            </a:r>
            <a:r>
              <a:rPr lang="sr-Latn-RS" dirty="0" smtClean="0"/>
              <a:t>galitarna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bjasniti ih.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Kako u sociologiji nazivamo “izdvajanje” funkcija u vezi upravljanja i regulisanja života šire zajednice, koje danas nazivano državnim?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sr-Latn-RS" dirty="0" smtClean="0"/>
              <a:t>a li svi imamo po jednu porodičnu ulogu?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sr-Latn-RS" dirty="0" smtClean="0"/>
              <a:t>de nalazimo model za svoje buduće porodične uloge?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Šta je “porodica porekla”, a šta “porodica prokreacije”?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Neprilagodjenost porodičnim ulogama može da bude i posledica – čega sve?</a:t>
            </a:r>
          </a:p>
          <a:p>
            <a:r>
              <a:rPr lang="sr-Latn-RS" dirty="0" smtClean="0"/>
              <a:t>Na primer?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sr-Latn-RS" dirty="0" smtClean="0"/>
              <a:t>čega zavisi uspešnost u vršenju porodičnih uloga?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sr-Latn-RS" dirty="0" smtClean="0"/>
              <a:t>d čega zavisi diferencijacija porodičnih uloga?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sr-Latn-RS" dirty="0" smtClean="0"/>
              <a:t>d čega zavisi </a:t>
            </a:r>
            <a:r>
              <a:rPr lang="sr-Latn-RS" b="1" dirty="0" smtClean="0"/>
              <a:t>diferencijacija polnih uloga</a:t>
            </a:r>
            <a:r>
              <a:rPr lang="sr-Latn-R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T. Parsons – komplementarsnost polnih uloga: 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vako je nosilac autoriteta u porodici, ali u podeljenim sferama – muškarac u intrumentalnoj, žena u ekspresivnoj.</a:t>
            </a:r>
          </a:p>
          <a:p>
            <a:r>
              <a:rPr lang="sr-Latn-RS" dirty="0" smtClean="0"/>
              <a:t>Objasniti.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ZG ističe 2 faktora za distribuciju autoriteta u porodici. Koja? Objasniti ih.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orodica i vrednosti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Š</a:t>
            </a:r>
            <a:r>
              <a:rPr lang="sr-Latn-RS" dirty="0" smtClean="0"/>
              <a:t>ta su vrednosti? Čemu služe?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Šta nazivamo “redukcijom funkcija” u sociologiji</a:t>
            </a:r>
          </a:p>
          <a:p>
            <a:r>
              <a:rPr lang="sr-Latn-RS" dirty="0" smtClean="0"/>
              <a:t>Koja funkcija porodice je kroz istoriju bitno izmenjena? </a:t>
            </a:r>
          </a:p>
          <a:p>
            <a:r>
              <a:rPr lang="sr-Latn-RS" dirty="0" smtClean="0"/>
              <a:t>Navesti različita gledišta o tome.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lang="sr-Latn-RS" dirty="0" smtClean="0"/>
              <a:t>ama porodica je nosilac i medijator nekih posebnih vrednosti: porodičnih, i ličnih (ZG).</a:t>
            </a:r>
          </a:p>
          <a:p>
            <a:r>
              <a:rPr lang="sr-Latn-RS" dirty="0" smtClean="0"/>
              <a:t>Tri nivoa odnosa porodice i vrednosti uočava AM:</a:t>
            </a:r>
          </a:p>
          <a:p>
            <a:r>
              <a:rPr lang="sr-Latn-RS" dirty="0" smtClean="0"/>
              <a:t>Nivo glob</a:t>
            </a:r>
            <a:r>
              <a:rPr lang="en-US" dirty="0" smtClean="0"/>
              <a:t>.</a:t>
            </a:r>
            <a:r>
              <a:rPr lang="sr-Latn-RS" dirty="0" smtClean="0"/>
              <a:t> društva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ivo porodice kao konkterne porod. grupe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ersonalni nivo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bjasniti ih.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Šta znači izraz: porodica kao vrednost?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Šta je “vesternizacija sveta preko porodice”?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</a:t>
            </a:r>
            <a:r>
              <a:rPr lang="sr-Latn-RS" dirty="0" smtClean="0"/>
              <a:t>de se učimo vrednostima? 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</a:t>
            </a:r>
            <a:r>
              <a:rPr lang="sr-Latn-RS" dirty="0" smtClean="0"/>
              <a:t>a nivou porodice kao grupe razlikujemo sadržinu i formu vrednosti.</a:t>
            </a:r>
          </a:p>
          <a:p>
            <a:r>
              <a:rPr lang="sr-Latn-RS" dirty="0" smtClean="0"/>
              <a:t>Objasniti.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Da li je tradicija ta koja reguliše porodične odnose, ili ona izvire iz sfere porodične prakse?</a:t>
            </a:r>
          </a:p>
          <a:p>
            <a:r>
              <a:rPr lang="sr-Latn-RS" dirty="0" smtClean="0"/>
              <a:t>Primer?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Kod klasnih i etničkih varijacija osobina ličnosti, koje osobine vrednuju niže, a koje više klase? 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Porodica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ličnost</a:t>
            </a:r>
            <a:r>
              <a:rPr lang="en-US" dirty="0" smtClean="0"/>
              <a:t>: most </a:t>
            </a:r>
            <a:r>
              <a:rPr lang="en-US" dirty="0" err="1" smtClean="0"/>
              <a:t>izmedju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pojedinca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</a:t>
            </a:r>
            <a:r>
              <a:rPr lang="en-US" dirty="0" err="1" smtClean="0"/>
              <a:t>ojam</a:t>
            </a:r>
            <a:r>
              <a:rPr lang="en-US" dirty="0" smtClean="0"/>
              <a:t> </a:t>
            </a:r>
            <a:r>
              <a:rPr lang="en-US" dirty="0" err="1" smtClean="0"/>
              <a:t>socijalizacije</a:t>
            </a:r>
            <a:r>
              <a:rPr lang="en-US" dirty="0" smtClean="0"/>
              <a:t>, </a:t>
            </a:r>
            <a:r>
              <a:rPr lang="en-US" dirty="0" err="1" smtClean="0"/>
              <a:t>porodica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agens</a:t>
            </a:r>
            <a:r>
              <a:rPr lang="en-US" dirty="0" smtClean="0"/>
              <a:t> </a:t>
            </a:r>
            <a:r>
              <a:rPr lang="en-US" dirty="0" err="1" smtClean="0"/>
              <a:t>socijalizacije</a:t>
            </a:r>
            <a:r>
              <a:rPr lang="en-US" dirty="0" smtClean="0"/>
              <a:t>, </a:t>
            </a:r>
            <a:r>
              <a:rPr lang="en-US" dirty="0" err="1" smtClean="0"/>
              <a:t>činioci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 smtClean="0"/>
              <a:t>socijalizacije</a:t>
            </a:r>
            <a:r>
              <a:rPr lang="en-US" dirty="0" smtClean="0"/>
              <a:t> u </a:t>
            </a:r>
            <a:r>
              <a:rPr lang="en-US" dirty="0" err="1" smtClean="0"/>
              <a:t>porodici</a:t>
            </a:r>
            <a:r>
              <a:rPr lang="sr-Latn-RS" dirty="0" smtClean="0"/>
              <a:t>. </a:t>
            </a:r>
            <a:r>
              <a:rPr lang="en-US" dirty="0" err="1" smtClean="0">
                <a:solidFill>
                  <a:srgbClr val="00B050"/>
                </a:solidFill>
              </a:rPr>
              <a:t>Alternativna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socijalizacija</a:t>
            </a:r>
            <a:r>
              <a:rPr lang="en-US" dirty="0" smtClean="0">
                <a:solidFill>
                  <a:srgbClr val="00B050"/>
                </a:solidFill>
              </a:rPr>
              <a:t> / </a:t>
            </a:r>
            <a:r>
              <a:rPr lang="en-US" dirty="0" err="1" smtClean="0">
                <a:solidFill>
                  <a:srgbClr val="00B050"/>
                </a:solidFill>
              </a:rPr>
              <a:t>odrastanje</a:t>
            </a:r>
            <a:r>
              <a:rPr lang="en-US" dirty="0" smtClean="0">
                <a:solidFill>
                  <a:srgbClr val="00B050"/>
                </a:solidFill>
              </a:rPr>
              <a:t> u </a:t>
            </a:r>
            <a:r>
              <a:rPr lang="en-US" dirty="0" err="1" smtClean="0">
                <a:solidFill>
                  <a:srgbClr val="00B050"/>
                </a:solidFill>
              </a:rPr>
              <a:t>kolektivu</a:t>
            </a:r>
            <a:r>
              <a:rPr lang="sr-Latn-RS" dirty="0" smtClean="0">
                <a:solidFill>
                  <a:srgbClr val="00B050"/>
                </a:solidFill>
              </a:rPr>
              <a:t>. </a:t>
            </a:r>
            <a:r>
              <a:rPr lang="en-US" dirty="0" err="1" smtClean="0">
                <a:solidFill>
                  <a:srgbClr val="00B050"/>
                </a:solidFill>
              </a:rPr>
              <a:t>Privatna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javna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sfera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života</a:t>
            </a:r>
            <a:r>
              <a:rPr lang="en-US" dirty="0" smtClean="0">
                <a:solidFill>
                  <a:srgbClr val="00B050"/>
                </a:solidFill>
              </a:rPr>
              <a:t>. </a:t>
            </a:r>
            <a:r>
              <a:rPr lang="en-US" dirty="0" err="1" smtClean="0">
                <a:solidFill>
                  <a:srgbClr val="00B050"/>
                </a:solidFill>
              </a:rPr>
              <a:t>Individiuacija</a:t>
            </a:r>
            <a:r>
              <a:rPr lang="en-US" dirty="0" smtClean="0">
                <a:solidFill>
                  <a:srgbClr val="00B050"/>
                </a:solidFill>
              </a:rPr>
              <a:t>. </a:t>
            </a:r>
            <a:endParaRPr lang="en-US" dirty="0" smtClean="0"/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Socijalizacija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Š</a:t>
            </a:r>
            <a:r>
              <a:rPr lang="sr-Latn-RS" dirty="0" smtClean="0"/>
              <a:t>ta je s</a:t>
            </a:r>
            <a:r>
              <a:rPr lang="en-US" dirty="0" err="1" smtClean="0"/>
              <a:t>ocijalizacija</a:t>
            </a:r>
            <a:r>
              <a:rPr lang="sr-Latn-RS" dirty="0" smtClean="0"/>
              <a:t>?</a:t>
            </a:r>
          </a:p>
          <a:p>
            <a:r>
              <a:rPr lang="sr-Latn-RS" dirty="0" smtClean="0"/>
              <a:t>Zašto je nužna?</a:t>
            </a:r>
          </a:p>
          <a:p>
            <a:r>
              <a:rPr lang="sr-Latn-RS" dirty="0" smtClean="0"/>
              <a:t>Da li je to jednosmeran proces?</a:t>
            </a:r>
          </a:p>
          <a:p>
            <a:r>
              <a:rPr lang="sr-Latn-RS" dirty="0" smtClean="0"/>
              <a:t>Koliko traje?</a:t>
            </a:r>
          </a:p>
          <a:p>
            <a:r>
              <a:rPr lang="sr-Latn-RS" dirty="0" smtClean="0"/>
              <a:t>Šta su kultivacija i individuacija?</a:t>
            </a:r>
            <a:endParaRPr lang="en-US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Socijalizacija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 spletu institucionalnih nosilaca sociolozi i psiholozi, kao i antropolozi, posebno izdvajaju porodicu, kao primarnu grupu u kojoj se ljudi rađaju i odrastaju (bar u ogromnoj većini slučajeva). </a:t>
            </a:r>
            <a:endParaRPr lang="sr-Latn-RS" dirty="0" smtClean="0"/>
          </a:p>
          <a:p>
            <a:r>
              <a:rPr lang="en-US" dirty="0" smtClean="0"/>
              <a:t>Z</a:t>
            </a:r>
            <a:r>
              <a:rPr lang="sr-Latn-RS" dirty="0" smtClean="0"/>
              <a:t>ašto?</a:t>
            </a:r>
            <a:endParaRPr lang="x-none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sr-Latn-RS" dirty="0" smtClean="0"/>
              <a:t>oja sfera u životu porodice postaje dominantna, na uštrb ekonomske (ZG zaključuje da je to u skladu sa savreneim društvom).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solidFill>
                  <a:srgbClr val="00B0F0"/>
                </a:solidFill>
              </a:rPr>
              <a:t>Kako š</a:t>
            </a:r>
            <a:r>
              <a:rPr lang="x-none" smtClean="0">
                <a:solidFill>
                  <a:srgbClr val="00B0F0"/>
                </a:solidFill>
              </a:rPr>
              <a:t>kola </a:t>
            </a:r>
            <a:r>
              <a:rPr lang="sr-Latn-RS" dirty="0" smtClean="0">
                <a:solidFill>
                  <a:srgbClr val="00B0F0"/>
                </a:solidFill>
              </a:rPr>
              <a:t>deluje </a:t>
            </a:r>
            <a:r>
              <a:rPr lang="x-none" smtClean="0"/>
              <a:t>kao agens socijalizacije</a:t>
            </a:r>
            <a:r>
              <a:rPr lang="sr-Latn-RS" dirty="0" smtClean="0"/>
              <a:t>?</a:t>
            </a:r>
            <a:endParaRPr lang="x-none" dirty="0" smtClean="0"/>
          </a:p>
          <a:p>
            <a:r>
              <a:rPr lang="sr-Latn-RS" dirty="0" smtClean="0"/>
              <a:t>A </a:t>
            </a:r>
            <a:r>
              <a:rPr lang="x-none" smtClean="0">
                <a:solidFill>
                  <a:srgbClr val="00B0F0"/>
                </a:solidFill>
              </a:rPr>
              <a:t>sredstva masovnog komuniciranja</a:t>
            </a:r>
            <a:r>
              <a:rPr lang="sr-Latn-RS" dirty="0" smtClean="0">
                <a:solidFill>
                  <a:srgbClr val="00B0F0"/>
                </a:solidFill>
              </a:rPr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x-none" dirty="0" smtClean="0"/>
              <a:t>dolescencija je period prelaska iz detinjstva u svet odraslih. </a:t>
            </a:r>
            <a:r>
              <a:rPr lang="en-US" dirty="0" smtClean="0"/>
              <a:t>K</a:t>
            </a:r>
            <a:r>
              <a:rPr lang="x-none" dirty="0" smtClean="0"/>
              <a:t>arakteriše </a:t>
            </a:r>
            <a:r>
              <a:rPr lang="x-none" smtClean="0"/>
              <a:t>je </a:t>
            </a:r>
            <a:r>
              <a:rPr lang="sr-Latn-RS" dirty="0" smtClean="0"/>
              <a:t>?</a:t>
            </a:r>
            <a:endParaRPr lang="x-none" dirty="0" smtClean="0"/>
          </a:p>
          <a:p>
            <a:r>
              <a:rPr lang="en-US" dirty="0" smtClean="0"/>
              <a:t>O</a:t>
            </a:r>
            <a:r>
              <a:rPr lang="x-none" smtClean="0"/>
              <a:t>draslost karakterišu</a:t>
            </a:r>
            <a:r>
              <a:rPr lang="sr-Latn-R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Č</a:t>
            </a:r>
            <a:r>
              <a:rPr lang="sr-Latn-RS" b="1" dirty="0" smtClean="0"/>
              <a:t>inioci procesa socijalizacije u porodici su</a:t>
            </a:r>
            <a:r>
              <a:rPr lang="sr-Latn-RS" dirty="0" smtClean="0"/>
              <a:t>:</a:t>
            </a:r>
          </a:p>
          <a:p>
            <a:r>
              <a:rPr lang="sr-Latn-RS" dirty="0" smtClean="0"/>
              <a:t>1. </a:t>
            </a:r>
            <a:r>
              <a:rPr lang="sr-Latn-RS" b="1" dirty="0" smtClean="0"/>
              <a:t>individualni nivo </a:t>
            </a:r>
            <a:r>
              <a:rPr lang="sr-Latn-RS" dirty="0" smtClean="0"/>
              <a:t>– </a:t>
            </a:r>
            <a:r>
              <a:rPr lang="sr-Latn-RS" b="1" dirty="0" smtClean="0"/>
              <a:t>osobine deteta. Kako?</a:t>
            </a:r>
            <a:endParaRPr lang="sr-Latn-RS" dirty="0" smtClean="0"/>
          </a:p>
          <a:p>
            <a:r>
              <a:rPr lang="sr-Latn-RS" dirty="0" smtClean="0"/>
              <a:t>2. </a:t>
            </a:r>
            <a:r>
              <a:rPr lang="sr-Latn-RS" b="1" dirty="0" smtClean="0"/>
              <a:t>grupni nivo – odnos roditelj-dete. Kako?</a:t>
            </a:r>
            <a:endParaRPr lang="sr-Latn-RS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3. </a:t>
            </a:r>
            <a:r>
              <a:rPr lang="sr-Latn-RS" b="1" dirty="0" smtClean="0"/>
              <a:t>socioekonomski činioci procesa socijalizacije. Objasniti ih.</a:t>
            </a:r>
            <a:endParaRPr lang="sr-Latn-RS" dirty="0" smtClean="0"/>
          </a:p>
          <a:p>
            <a:r>
              <a:rPr lang="en-US" dirty="0" smtClean="0"/>
              <a:t>R</a:t>
            </a:r>
            <a:r>
              <a:rPr lang="sr-Latn-RS" dirty="0" smtClean="0"/>
              <a:t>epresivnost stilova radničkih porodica prema detetu, srednja klasa više naklonjena individualnom razvoju deteta.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viber_image_2019-11-14_13-56-4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70604"/>
            <a:ext cx="6273090" cy="6787396"/>
          </a:xfr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Alternativna</a:t>
            </a:r>
            <a:r>
              <a:rPr lang="en-US" dirty="0" smtClean="0"/>
              <a:t> </a:t>
            </a:r>
            <a:r>
              <a:rPr lang="en-US" dirty="0" err="1" smtClean="0"/>
              <a:t>socijalizacija</a:t>
            </a:r>
            <a:r>
              <a:rPr lang="en-US" dirty="0" smtClean="0"/>
              <a:t> / </a:t>
            </a:r>
            <a:r>
              <a:rPr lang="en-US" dirty="0" err="1" smtClean="0"/>
              <a:t>odrastanje</a:t>
            </a:r>
            <a:r>
              <a:rPr lang="en-US" dirty="0" smtClean="0"/>
              <a:t> u </a:t>
            </a:r>
            <a:r>
              <a:rPr lang="en-US" dirty="0" err="1" smtClean="0"/>
              <a:t>kolektivu</a:t>
            </a:r>
            <a:r>
              <a:rPr lang="en-US" dirty="0" smtClean="0"/>
              <a:t> (</a:t>
            </a:r>
            <a:r>
              <a:rPr lang="en-US" dirty="0" err="1" smtClean="0"/>
              <a:t>kibut</a:t>
            </a:r>
            <a:r>
              <a:rPr lang="sr-Latn-RS" dirty="0" smtClean="0"/>
              <a:t>z). Objasniti osobenosti.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</a:t>
            </a:r>
            <a:r>
              <a:rPr lang="sr-Latn-RS" dirty="0" smtClean="0"/>
              <a:t>spitna pitanja:</a:t>
            </a:r>
          </a:p>
          <a:p>
            <a:r>
              <a:rPr lang="en-US" dirty="0" err="1" smtClean="0"/>
              <a:t>Porodica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društvena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r>
              <a:rPr lang="en-US" dirty="0" smtClean="0"/>
              <a:t>: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porodice</a:t>
            </a:r>
            <a:r>
              <a:rPr lang="en-US" dirty="0" smtClean="0"/>
              <a:t>, </a:t>
            </a:r>
            <a:r>
              <a:rPr lang="en-US" dirty="0" err="1" smtClean="0"/>
              <a:t>porodične</a:t>
            </a:r>
            <a:r>
              <a:rPr lang="en-US" dirty="0" smtClean="0"/>
              <a:t> </a:t>
            </a:r>
            <a:r>
              <a:rPr lang="en-US" dirty="0" err="1" smtClean="0"/>
              <a:t>uloge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vrednosti</a:t>
            </a:r>
            <a:endParaRPr lang="en-US" dirty="0" smtClean="0"/>
          </a:p>
          <a:p>
            <a:r>
              <a:rPr lang="en-US" dirty="0" err="1" smtClean="0"/>
              <a:t>Porodica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društveni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: </a:t>
            </a:r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 smtClean="0"/>
              <a:t>porodice</a:t>
            </a:r>
            <a:endParaRPr lang="en-US" dirty="0" smtClean="0"/>
          </a:p>
          <a:p>
            <a:r>
              <a:rPr lang="en-US" dirty="0" err="1" smtClean="0"/>
              <a:t>Porodica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ličnost</a:t>
            </a:r>
            <a:r>
              <a:rPr lang="en-US" dirty="0" smtClean="0"/>
              <a:t>: most </a:t>
            </a:r>
            <a:r>
              <a:rPr lang="en-US" dirty="0" err="1" smtClean="0"/>
              <a:t>izmedju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pojedinca</a:t>
            </a:r>
            <a:r>
              <a:rPr lang="en-US" dirty="0" smtClean="0"/>
              <a:t>.  </a:t>
            </a:r>
            <a:r>
              <a:rPr lang="en-US" dirty="0" err="1" smtClean="0"/>
              <a:t>Pojam</a:t>
            </a:r>
            <a:r>
              <a:rPr lang="en-US" dirty="0" smtClean="0"/>
              <a:t> </a:t>
            </a:r>
            <a:r>
              <a:rPr lang="en-US" dirty="0" err="1" smtClean="0"/>
              <a:t>socijalizacije</a:t>
            </a:r>
            <a:r>
              <a:rPr lang="en-US" dirty="0" smtClean="0"/>
              <a:t>, </a:t>
            </a:r>
            <a:r>
              <a:rPr lang="en-US" dirty="0" err="1" smtClean="0"/>
              <a:t>porodica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agens</a:t>
            </a:r>
            <a:r>
              <a:rPr lang="en-US" dirty="0" smtClean="0"/>
              <a:t> </a:t>
            </a:r>
            <a:r>
              <a:rPr lang="en-US" dirty="0" err="1" smtClean="0"/>
              <a:t>socijalizacije</a:t>
            </a:r>
            <a:r>
              <a:rPr lang="en-US" dirty="0" smtClean="0"/>
              <a:t>, </a:t>
            </a:r>
            <a:r>
              <a:rPr lang="en-US" dirty="0" err="1" smtClean="0"/>
              <a:t>činioci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 smtClean="0"/>
              <a:t>socijalizacije</a:t>
            </a:r>
            <a:r>
              <a:rPr lang="en-US" dirty="0" smtClean="0"/>
              <a:t> u </a:t>
            </a:r>
            <a:r>
              <a:rPr lang="en-US" dirty="0" err="1" smtClean="0"/>
              <a:t>porodici</a:t>
            </a:r>
            <a:r>
              <a:rPr lang="en-US" dirty="0" smtClean="0"/>
              <a:t>. </a:t>
            </a:r>
            <a:r>
              <a:rPr lang="en-US" dirty="0" err="1" smtClean="0"/>
              <a:t>Alternativna</a:t>
            </a:r>
            <a:r>
              <a:rPr lang="en-US" dirty="0" smtClean="0"/>
              <a:t> </a:t>
            </a:r>
            <a:r>
              <a:rPr lang="en-US" dirty="0" err="1" smtClean="0"/>
              <a:t>socijalizacija</a:t>
            </a:r>
            <a:r>
              <a:rPr lang="en-US" dirty="0" smtClean="0"/>
              <a:t> / </a:t>
            </a:r>
            <a:r>
              <a:rPr lang="en-US" dirty="0" err="1" smtClean="0"/>
              <a:t>odrastanje</a:t>
            </a:r>
            <a:r>
              <a:rPr lang="en-US" dirty="0" smtClean="0"/>
              <a:t> u </a:t>
            </a:r>
            <a:r>
              <a:rPr lang="en-US" dirty="0" err="1" smtClean="0"/>
              <a:t>kolektivu</a:t>
            </a:r>
            <a:r>
              <a:rPr lang="en-US" dirty="0" smtClean="0"/>
              <a:t> (</a:t>
            </a:r>
            <a:r>
              <a:rPr lang="en-US" dirty="0" err="1" smtClean="0"/>
              <a:t>kibut</a:t>
            </a:r>
            <a:r>
              <a:rPr lang="sr-Latn-RS" dirty="0" smtClean="0"/>
              <a:t>z). </a:t>
            </a:r>
            <a:endParaRPr lang="en-U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Razmisliti o problematizovanju pročitanog u teme za eseje.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</a:t>
            </a:r>
            <a:r>
              <a:rPr lang="sr-Latn-RS" dirty="0" smtClean="0"/>
              <a:t>eke od mogućih tema za eseje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ocijalizacija u kibutzu spram socijalizacije u porodici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ostoje li univerzalne porodične vrednosti?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orodične uloge – od različitih i kompatibilnih ka sličnim?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a li će funkcije porodice odumreti?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a liće porodica postojati u budućnosti? 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Javiti se mailom predmetnom profesoru za konsultacije.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orod. f-ije su višedimenzionalne, pa ih generalno odredjujemo na 3 nivoa:</a:t>
            </a:r>
          </a:p>
          <a:p>
            <a:r>
              <a:rPr lang="en-US" dirty="0" smtClean="0"/>
              <a:t>B</a:t>
            </a:r>
            <a:r>
              <a:rPr lang="sr-Latn-RS" dirty="0" smtClean="0"/>
              <a:t>iološki</a:t>
            </a:r>
          </a:p>
          <a:p>
            <a:r>
              <a:rPr lang="en-US" dirty="0" smtClean="0"/>
              <a:t>E</a:t>
            </a:r>
            <a:r>
              <a:rPr lang="sr-Latn-RS" dirty="0" smtClean="0"/>
              <a:t>konomski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sihosocijalni</a:t>
            </a:r>
          </a:p>
          <a:p>
            <a:r>
              <a:rPr lang="sr-Latn-RS" dirty="0" smtClean="0"/>
              <a:t>Objasniti ih.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</a:t>
            </a:r>
            <a:r>
              <a:rPr lang="sr-Latn-RS" dirty="0" smtClean="0"/>
              <a:t>oš jedno važno pitanje koje iz ovoga proizilazi – jesu li f-ije porodice univerzalne? </a:t>
            </a:r>
          </a:p>
          <a:p>
            <a:pPr>
              <a:buNone/>
            </a:pPr>
            <a:endParaRPr lang="sr-Latn-RS" dirty="0" smtClean="0"/>
          </a:p>
          <a:p>
            <a:r>
              <a:rPr lang="en-US" dirty="0" smtClean="0"/>
              <a:t>Š</a:t>
            </a:r>
            <a:r>
              <a:rPr lang="sr-Latn-RS" dirty="0" smtClean="0"/>
              <a:t>ta bi značilo da jesu?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oje funkcije porodica gubi, koje se menjaju, koje ostaju?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akva su tumačenja ovoga?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Koja F-ija onda preostaje porodici (kao najvažnija)?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1316</Words>
  <Application>Microsoft Office PowerPoint</Application>
  <PresentationFormat>On-screen Show (4:3)</PresentationFormat>
  <Paragraphs>144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Porodica i društvo, pojedinac</vt:lpstr>
      <vt:lpstr>Porodica i društvo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Porodica kao društvena grupa - struktura porodice, porodične uloge i vrednosti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Porodica i vrednosti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Porodica i ličnost: most izmedju društva i pojedinca</vt:lpstr>
      <vt:lpstr>Socijalizacija</vt:lpstr>
      <vt:lpstr>Socijalizacija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Porodica i društvo, pojedinac</dc:title>
  <dc:creator>D</dc:creator>
  <cp:lastModifiedBy>Dmitras</cp:lastModifiedBy>
  <cp:revision>63</cp:revision>
  <dcterms:created xsi:type="dcterms:W3CDTF">2006-08-16T00:00:00Z</dcterms:created>
  <dcterms:modified xsi:type="dcterms:W3CDTF">2020-11-30T10:52:03Z</dcterms:modified>
</cp:coreProperties>
</file>