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31755"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31756"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smtClean="0"/>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smtClean="0"/>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fld id="{10C125E7-6C1C-43D7-A181-4F5FEC160DFC}" type="slidenum">
              <a:rPr lang="en-US" altLang="en-US"/>
              <a:pPr/>
              <a:t>‹#›</a:t>
            </a:fld>
            <a:endParaRPr lang="en-US" altLang="en-US"/>
          </a:p>
        </p:txBody>
      </p:sp>
    </p:spTree>
    <p:extLst>
      <p:ext uri="{BB962C8B-B14F-4D97-AF65-F5344CB8AC3E}">
        <p14:creationId xmlns:p14="http://schemas.microsoft.com/office/powerpoint/2010/main" val="3315752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B6A23E84-8FEA-4CA3-B5DA-9EE44B2565FB}" type="slidenum">
              <a:rPr lang="en-US" altLang="en-US"/>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38407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B13D7EC0-A9CB-4669-A450-CCEBCB6D7AAC}" type="slidenum">
              <a:rPr lang="en-US" altLang="en-US"/>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14954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9F9520BA-212B-4C2B-ABA8-8E5625876243}" type="slidenum">
              <a:rPr lang="en-US" altLang="en-US"/>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38962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921F4FDC-7EF1-4D1F-BC33-F37179019A26}" type="slidenum">
              <a:rPr lang="en-US" altLang="en-US"/>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95510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FA07FA12-08FE-454D-9894-5D70E858FA98}" type="slidenum">
              <a:rPr lang="en-US" altLang="en-US"/>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40962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fld id="{CEA67EA2-4BB8-439B-A729-3F524E134604}" type="slidenum">
              <a:rPr lang="en-US" altLang="en-US"/>
              <a:pPr/>
              <a:t>‹#›</a:t>
            </a:fld>
            <a:endParaRPr lang="en-US" alt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69356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fld id="{64814CFE-1DFC-4C1D-8330-E7737E230CF4}" type="slidenum">
              <a:rPr lang="en-US" altLang="en-US"/>
              <a:pPr/>
              <a:t>‹#›</a:t>
            </a:fld>
            <a:endParaRPr lang="en-US" alt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25984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fld id="{4F01A8FC-1AAB-44DA-897F-F8E3C487A1F4}" type="slidenum">
              <a:rPr lang="en-US" altLang="en-US"/>
              <a:pPr/>
              <a:t>‹#›</a:t>
            </a:fld>
            <a:endParaRPr lang="en-US" alt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11140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47C89BD5-0B42-4A38-86CA-EFEB79E290A9}" type="slidenum">
              <a:rPr lang="en-US" altLang="en-US"/>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3810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116567D3-A36A-4E06-AF63-37BDC96B6C73}" type="slidenum">
              <a:rPr lang="en-US" altLang="en-US"/>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91004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30723"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F38C3407-8A52-40A6-BEC1-CD31F7156BD4}" type="slidenum">
              <a:rPr lang="en-US" altLang="en-US"/>
              <a:pPr/>
              <a:t>‹#›</a:t>
            </a:fld>
            <a:endParaRPr lang="en-US" alt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3072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3072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3072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30729"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3073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30731"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30732"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30733"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34"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latin typeface="Arial" charset="0"/>
              </a:defRPr>
            </a:lvl1pPr>
          </a:lstStyle>
          <a:p>
            <a:pPr>
              <a:defRPr/>
            </a:pPr>
            <a:endParaRPr lang="en-US"/>
          </a:p>
        </p:txBody>
      </p:sp>
      <p:sp>
        <p:nvSpPr>
          <p:cNvPr id="30735"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38200" y="1066800"/>
            <a:ext cx="7772400" cy="1470025"/>
          </a:xfrm>
        </p:spPr>
        <p:txBody>
          <a:bodyPr/>
          <a:lstStyle/>
          <a:p>
            <a:pPr eaLnBrk="1" hangingPunct="1">
              <a:defRPr/>
            </a:pPr>
            <a:r>
              <a:rPr lang="sr-Cyrl-CS" sz="4000" b="0" smtClean="0">
                <a:latin typeface="Times New Roman" pitchFamily="18" charset="0"/>
              </a:rPr>
              <a:t>Екологија</a:t>
            </a:r>
            <a:endParaRPr lang="en-US" sz="4000" b="0" smtClean="0">
              <a:latin typeface="Times New Roman" pitchFamily="18" charset="0"/>
            </a:endParaRPr>
          </a:p>
        </p:txBody>
      </p:sp>
      <p:sp>
        <p:nvSpPr>
          <p:cNvPr id="2051" name="Rectangle 3"/>
          <p:cNvSpPr>
            <a:spLocks noGrp="1" noChangeArrowheads="1"/>
          </p:cNvSpPr>
          <p:nvPr>
            <p:ph type="subTitle" idx="1"/>
          </p:nvPr>
        </p:nvSpPr>
        <p:spPr/>
        <p:txBody>
          <a:bodyPr/>
          <a:lstStyle/>
          <a:p>
            <a:pPr eaLnBrk="1" hangingPunct="1">
              <a:defRPr/>
            </a:pPr>
            <a:r>
              <a:rPr lang="sr-Cyrl-CS" sz="2000" b="1" smtClean="0">
                <a:latin typeface="Times New Roman" pitchFamily="18" charset="0"/>
              </a:rPr>
              <a:t>Др Стојан Обрадовић</a:t>
            </a:r>
            <a:endParaRPr lang="en-US" sz="2000" b="1" smtClean="0">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0" y="0"/>
            <a:ext cx="9144000" cy="6858000"/>
          </a:xfrm>
        </p:spPr>
        <p:txBody>
          <a:bodyPr/>
          <a:lstStyle/>
          <a:p>
            <a:pPr marL="609600" indent="-609600" eaLnBrk="1" hangingPunct="1">
              <a:lnSpc>
                <a:spcPct val="80000"/>
              </a:lnSpc>
              <a:buFont typeface="Wingdings" panose="05000000000000000000" pitchFamily="2" charset="2"/>
              <a:buNone/>
              <a:defRPr/>
            </a:pPr>
            <a:r>
              <a:rPr lang="sr-Cyrl-CS" sz="2400" b="1" smtClean="0">
                <a:latin typeface="Times New Roman" pitchFamily="18" charset="0"/>
              </a:rPr>
              <a:t>1. Појам “екологија”</a:t>
            </a:r>
          </a:p>
          <a:p>
            <a:pPr marL="609600" indent="-609600" eaLnBrk="1" hangingPunct="1">
              <a:lnSpc>
                <a:spcPct val="80000"/>
              </a:lnSpc>
              <a:buFont typeface="Wingdings" panose="05000000000000000000" pitchFamily="2" charset="2"/>
              <a:buNone/>
              <a:defRPr/>
            </a:pPr>
            <a:endParaRPr lang="sr-Cyrl-CS" sz="1000" b="1" smtClean="0">
              <a:latin typeface="Times New Roman" pitchFamily="18" charset="0"/>
            </a:endParaRPr>
          </a:p>
          <a:p>
            <a:pPr marL="609600" indent="-609600" algn="just" eaLnBrk="1" hangingPunct="1">
              <a:lnSpc>
                <a:spcPct val="80000"/>
              </a:lnSpc>
              <a:buClr>
                <a:schemeClr val="tx1"/>
              </a:buClr>
              <a:buFont typeface="Wingdings" panose="05000000000000000000" pitchFamily="2" charset="2"/>
              <a:buNone/>
              <a:defRPr/>
            </a:pPr>
            <a:r>
              <a:rPr lang="sr-Cyrl-CS" sz="2000" b="1" smtClean="0">
                <a:latin typeface="Times New Roman" pitchFamily="18" charset="0"/>
              </a:rPr>
              <a:t>-Од 19. века постоје друштва за заштиту природе. Данас су посебно заштићене зоне национални паркови.</a:t>
            </a:r>
          </a:p>
          <a:p>
            <a:pPr marL="609600" indent="-609600" algn="just" eaLnBrk="1" hangingPunct="1">
              <a:lnSpc>
                <a:spcPct val="80000"/>
              </a:lnSpc>
              <a:buClr>
                <a:schemeClr val="tx1"/>
              </a:buClr>
              <a:buFont typeface="Wingdings" panose="05000000000000000000" pitchFamily="2" charset="2"/>
              <a:buNone/>
              <a:defRPr/>
            </a:pPr>
            <a:r>
              <a:rPr lang="sr-Cyrl-CS" sz="2000" b="1" smtClean="0">
                <a:latin typeface="Times New Roman" pitchFamily="18" charset="0"/>
              </a:rPr>
              <a:t>-Екологија је наука која проучава однос човека према његовој животној средини и утицају средине на жива бића.</a:t>
            </a:r>
          </a:p>
          <a:p>
            <a:pPr marL="609600" indent="-609600" algn="just" eaLnBrk="1" hangingPunct="1">
              <a:lnSpc>
                <a:spcPct val="80000"/>
              </a:lnSpc>
              <a:buClr>
                <a:schemeClr val="tx1"/>
              </a:buClr>
              <a:buFont typeface="Wingdings" panose="05000000000000000000" pitchFamily="2" charset="2"/>
              <a:buNone/>
              <a:defRPr/>
            </a:pPr>
            <a:r>
              <a:rPr lang="sr-Cyrl-CS" sz="2000" b="1" smtClean="0">
                <a:latin typeface="Times New Roman" pitchFamily="18" charset="0"/>
              </a:rPr>
              <a:t>-Првобитно значење термина “екологија” односи се на повезаност организама са средином у којој живе. Његово биолошко тумачење данас се повезује са социјалним, економским и техничким факторима живота људи, угроженог нарушавањем природних закона. Из тих разлога активност екологије проширује се и на проблеме створене у односима између људског друштва и природе, а њен основни смисао је да научи човека понашању у природи. </a:t>
            </a:r>
          </a:p>
          <a:p>
            <a:pPr marL="609600" indent="-609600" algn="just" eaLnBrk="1" hangingPunct="1">
              <a:lnSpc>
                <a:spcPct val="80000"/>
              </a:lnSpc>
              <a:buClr>
                <a:schemeClr val="tx1"/>
              </a:buClr>
              <a:buFont typeface="Wingdings" panose="05000000000000000000" pitchFamily="2" charset="2"/>
              <a:buNone/>
              <a:defRPr/>
            </a:pPr>
            <a:endParaRPr lang="sr-Cyrl-CS" sz="1000" b="1" smtClean="0">
              <a:latin typeface="Times New Roman" pitchFamily="18" charset="0"/>
            </a:endParaRPr>
          </a:p>
          <a:p>
            <a:pPr marL="609600" indent="-609600" eaLnBrk="1" hangingPunct="1">
              <a:lnSpc>
                <a:spcPct val="80000"/>
              </a:lnSpc>
              <a:buFont typeface="Wingdings" panose="05000000000000000000" pitchFamily="2" charset="2"/>
              <a:buNone/>
              <a:defRPr/>
            </a:pPr>
            <a:r>
              <a:rPr lang="sr-Cyrl-CS" sz="2400" b="1" smtClean="0">
                <a:latin typeface="Times New Roman" pitchFamily="18" charset="0"/>
              </a:rPr>
              <a:t>2. Општи циљеви васпитања и образовања за заштиту животне средине</a:t>
            </a:r>
          </a:p>
          <a:p>
            <a:pPr marL="609600" indent="-609600" algn="just" eaLnBrk="1" hangingPunct="1">
              <a:lnSpc>
                <a:spcPct val="80000"/>
              </a:lnSpc>
              <a:buFont typeface="Wingdings" panose="05000000000000000000" pitchFamily="2" charset="2"/>
              <a:buNone/>
              <a:defRPr/>
            </a:pPr>
            <a:r>
              <a:rPr lang="sr-Cyrl-CS" sz="2000" b="1" smtClean="0">
                <a:latin typeface="Times New Roman" pitchFamily="18" charset="0"/>
              </a:rPr>
              <a:t>-Општи циљеви васпитања и образовања за заштиту, обнављање и унапређивање животне средине формулисани су у складу са ставовима </a:t>
            </a:r>
            <a:r>
              <a:rPr lang="sr-Cyrl-CS" sz="2000" b="1" i="1" smtClean="0">
                <a:latin typeface="Times New Roman" pitchFamily="18" charset="0"/>
              </a:rPr>
              <a:t>Агенде 21, Програма ЕЕ УНЕП-а и УНЕСКО-а. </a:t>
            </a:r>
            <a:r>
              <a:rPr lang="sr-Cyrl-CS" sz="2000" b="1" smtClean="0">
                <a:latin typeface="Times New Roman" pitchFamily="18" charset="0"/>
              </a:rPr>
              <a:t>Они обухватају:</a:t>
            </a:r>
          </a:p>
          <a:p>
            <a:pPr marL="609600" indent="-609600" algn="just" eaLnBrk="1" hangingPunct="1">
              <a:lnSpc>
                <a:spcPct val="80000"/>
              </a:lnSpc>
              <a:buFont typeface="Wingdings" panose="05000000000000000000" pitchFamily="2" charset="2"/>
              <a:buNone/>
              <a:defRPr/>
            </a:pPr>
            <a:r>
              <a:rPr lang="sr-Cyrl-CS" sz="2000" b="1" smtClean="0">
                <a:latin typeface="Times New Roman" pitchFamily="18" charset="0"/>
              </a:rPr>
              <a:t>-Стицање знања, изграђивање ставова, вредности, определења, уверења, потреба, осећања и мотива, као и развој интересовања, готовости и способности потребних за формирање еколошког начина мишљења и деловања.</a:t>
            </a:r>
            <a:endParaRPr lang="sr-Cyrl-CS" sz="2000" b="1" i="1" smtClean="0">
              <a:latin typeface="Times New Roman" pitchFamily="18" charset="0"/>
            </a:endParaRPr>
          </a:p>
          <a:p>
            <a:pPr marL="609600" indent="-609600" algn="just" eaLnBrk="1" hangingPunct="1">
              <a:lnSpc>
                <a:spcPct val="80000"/>
              </a:lnSpc>
              <a:buFont typeface="Wingdings" panose="05000000000000000000" pitchFamily="2" charset="2"/>
              <a:buNone/>
              <a:defRPr/>
            </a:pPr>
            <a:r>
              <a:rPr lang="sr-Cyrl-CS" sz="1800" b="1" i="1" smtClean="0">
                <a:latin typeface="Times New Roman" pitchFamily="18" charset="0"/>
              </a:rPr>
              <a:t> </a:t>
            </a:r>
            <a:r>
              <a:rPr lang="sr-Cyrl-CS" sz="2000" b="1" i="1" smtClean="0">
                <a:latin typeface="Times New Roman" pitchFamily="18" charset="0"/>
              </a:rPr>
              <a:t> </a:t>
            </a:r>
            <a:endParaRPr lang="en-US" sz="2000" b="1" i="1" smtClean="0">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0" y="152400"/>
            <a:ext cx="9144000" cy="6705600"/>
          </a:xfrm>
        </p:spPr>
        <p:txBody>
          <a:bodyPr/>
          <a:lstStyle/>
          <a:p>
            <a:pPr algn="just" eaLnBrk="1" hangingPunct="1">
              <a:lnSpc>
                <a:spcPct val="90000"/>
              </a:lnSpc>
              <a:buFont typeface="Wingdings" panose="05000000000000000000" pitchFamily="2" charset="2"/>
              <a:buNone/>
              <a:defRPr/>
            </a:pPr>
            <a:r>
              <a:rPr lang="sr-Cyrl-CS" sz="2000" b="1" smtClean="0">
                <a:latin typeface="Times New Roman" pitchFamily="18" charset="0"/>
              </a:rPr>
              <a:t>-Неговање поштовања, дивљења и љубави према свему живом и природи, уз мотив да се она чува и унапређује јер представља повезан систем у који спада човечанство и сваки његов члан;</a:t>
            </a:r>
          </a:p>
          <a:p>
            <a:pPr algn="just" eaLnBrk="1" hangingPunct="1">
              <a:lnSpc>
                <a:spcPct val="90000"/>
              </a:lnSpc>
              <a:buFont typeface="Wingdings" panose="05000000000000000000" pitchFamily="2" charset="2"/>
              <a:buNone/>
              <a:defRPr/>
            </a:pPr>
            <a:r>
              <a:rPr lang="sr-Cyrl-CS" sz="2000" b="1" smtClean="0">
                <a:latin typeface="Times New Roman" pitchFamily="18" charset="0"/>
              </a:rPr>
              <a:t>-Изграђивање појмова о томе да живи и неживи свет постоје у системима, а не линеарно и партикуларно, као и да је узајамна повезаност, међусобна зависност, равнотежа и хармонија основ опстанка свега што нас окружује;</a:t>
            </a:r>
          </a:p>
          <a:p>
            <a:pPr algn="just" eaLnBrk="1" hangingPunct="1">
              <a:lnSpc>
                <a:spcPct val="90000"/>
              </a:lnSpc>
              <a:buFont typeface="Wingdings" panose="05000000000000000000" pitchFamily="2" charset="2"/>
              <a:buNone/>
              <a:defRPr/>
            </a:pPr>
            <a:r>
              <a:rPr lang="sr-Cyrl-CS" sz="2000" b="1" smtClean="0">
                <a:latin typeface="Times New Roman" pitchFamily="18" charset="0"/>
              </a:rPr>
              <a:t>-Схватање утицаја средине на раст и развој живих бића, као и промена у њиховом изгледу и начину живљења под утицајем процеса прилагођавања, еволуције и деловања људског фактора;</a:t>
            </a:r>
          </a:p>
          <a:p>
            <a:pPr algn="just" eaLnBrk="1" hangingPunct="1">
              <a:lnSpc>
                <a:spcPct val="90000"/>
              </a:lnSpc>
              <a:buFont typeface="Wingdings" panose="05000000000000000000" pitchFamily="2" charset="2"/>
              <a:buNone/>
              <a:defRPr/>
            </a:pPr>
            <a:r>
              <a:rPr lang="sr-Cyrl-CS" sz="2000" b="1" smtClean="0">
                <a:latin typeface="Times New Roman" pitchFamily="18" charset="0"/>
              </a:rPr>
              <a:t>-Схватање начина и разлога настајања и проблема који имају за последицу угрожавање животне средине, што је предуслов за њихово успешно решавање путем промена у начинима живљења, промена у технологијама и међународне сарадње, јер загађења не знају за границе;</a:t>
            </a:r>
          </a:p>
          <a:p>
            <a:pPr algn="just" eaLnBrk="1" hangingPunct="1">
              <a:lnSpc>
                <a:spcPct val="90000"/>
              </a:lnSpc>
              <a:buFont typeface="Wingdings" panose="05000000000000000000" pitchFamily="2" charset="2"/>
              <a:buNone/>
              <a:defRPr/>
            </a:pPr>
            <a:r>
              <a:rPr lang="sr-Cyrl-CS" sz="2000" b="1" smtClean="0">
                <a:latin typeface="Times New Roman" pitchFamily="18" charset="0"/>
              </a:rPr>
              <a:t>-Оспособљавање за анализу животне средине у циљу усклађеног развоја и самосталног откривања узрока еколошких проблема на основу информација које се добијају из разних извора, посматрањем и експериментисањем. Изграђивање способности за практично деловање у области заштите, обнављања и унапређивања животне средине, решавања насталих еколошких проблема, превентивног деловања, уређивања простора у коме се борави итд. </a:t>
            </a:r>
            <a:endParaRPr lang="en-US" sz="2000" b="1" smtClean="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0" y="152400"/>
            <a:ext cx="9144000" cy="6553200"/>
          </a:xfrm>
        </p:spPr>
        <p:txBody>
          <a:bodyPr/>
          <a:lstStyle/>
          <a:p>
            <a:pPr algn="just" eaLnBrk="1" hangingPunct="1">
              <a:buFont typeface="Wingdings" panose="05000000000000000000" pitchFamily="2" charset="2"/>
              <a:buNone/>
              <a:defRPr/>
            </a:pPr>
            <a:r>
              <a:rPr lang="sr-Cyrl-CS" sz="2000" b="1" smtClean="0">
                <a:latin typeface="Times New Roman" pitchFamily="18" charset="0"/>
              </a:rPr>
              <a:t>-Усвајање система вредности и стила живљења усклађених са схватањем човека као дела биосфере, али и посматрача и процењивача сопственог понашања и његових последица;</a:t>
            </a:r>
          </a:p>
          <a:p>
            <a:pPr algn="just" eaLnBrk="1" hangingPunct="1">
              <a:buFont typeface="Wingdings" panose="05000000000000000000" pitchFamily="2" charset="2"/>
              <a:buNone/>
              <a:defRPr/>
            </a:pPr>
            <a:r>
              <a:rPr lang="sr-Cyrl-CS" sz="2000" b="1" smtClean="0">
                <a:latin typeface="Times New Roman" pitchFamily="18" charset="0"/>
              </a:rPr>
              <a:t>-Неговање моралних и естетских ставова и осећања (на релацији добро-лоше, исправно-неисправно понашање, као и лепо и ружно) уз допринос формирању низа моралних особина личности, као што су поштење, искреност, љубав према ближњем, вредноћа, уредност, одговорност, праведност, скромност, несебичност, милосрђе итд.;</a:t>
            </a:r>
          </a:p>
          <a:p>
            <a:pPr algn="just" eaLnBrk="1" hangingPunct="1">
              <a:buFont typeface="Wingdings" panose="05000000000000000000" pitchFamily="2" charset="2"/>
              <a:buNone/>
              <a:defRPr/>
            </a:pPr>
            <a:r>
              <a:rPr lang="sr-Cyrl-CS" sz="2000" b="1" smtClean="0">
                <a:latin typeface="Times New Roman" pitchFamily="18" charset="0"/>
              </a:rPr>
              <a:t>-Оспособљавање деце да еколошку проблематику сагледавају, што је могуће више, у дужој и широј перспективи са аспекта свеколиког живог света на планети Земљи имајући у виду генерације које тек треба да дођу;</a:t>
            </a:r>
          </a:p>
          <a:p>
            <a:pPr algn="just" eaLnBrk="1" hangingPunct="1">
              <a:buFont typeface="Wingdings" panose="05000000000000000000" pitchFamily="2" charset="2"/>
              <a:buNone/>
              <a:defRPr/>
            </a:pPr>
            <a:r>
              <a:rPr lang="sr-Cyrl-CS" sz="2000" b="1" smtClean="0">
                <a:latin typeface="Times New Roman" pitchFamily="18" charset="0"/>
              </a:rPr>
              <a:t>-Изграђивање личног става према природи на основу схватања да све људске активности утичу на животну средину од које сваки појединац зависи, али и одговора за оно што се догађа у њој. То подразумева способност да се “мисли глобално, а делује локално” у интересу читаве људске заједнице и сваког појединца;</a:t>
            </a:r>
          </a:p>
          <a:p>
            <a:pPr algn="just" eaLnBrk="1" hangingPunct="1">
              <a:buFont typeface="Wingdings" panose="05000000000000000000" pitchFamily="2" charset="2"/>
              <a:buNone/>
              <a:defRPr/>
            </a:pPr>
            <a:r>
              <a:rPr lang="sr-Cyrl-CS" sz="2000" b="1" smtClean="0">
                <a:latin typeface="Times New Roman" pitchFamily="18" charset="0"/>
              </a:rPr>
              <a:t>-Усвајање критеријума за вредновање појава у животној средини са аспекта потребе њеног очувања и унапређивања, као и идеја о успостављању односа појединца и друштва са природом у складу са њеним законитостима; </a:t>
            </a:r>
            <a:endParaRPr lang="en-US" sz="2000" b="1" smtClean="0">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0" y="0"/>
            <a:ext cx="9144000" cy="6858000"/>
          </a:xfrm>
        </p:spPr>
        <p:txBody>
          <a:bodyPr/>
          <a:lstStyle/>
          <a:p>
            <a:pPr algn="just" eaLnBrk="1" hangingPunct="1">
              <a:buFont typeface="Wingdings" panose="05000000000000000000" pitchFamily="2" charset="2"/>
              <a:buNone/>
              <a:defRPr/>
            </a:pPr>
            <a:r>
              <a:rPr lang="sr-Cyrl-CS" sz="2000" b="1" smtClean="0">
                <a:latin typeface="Times New Roman" pitchFamily="18" charset="0"/>
              </a:rPr>
              <a:t>-Стицање елементарних сазнања о обновљивим и необновљивим добрима и природним изворима сировина (угаљ, нафта, руде, глина, минерали, мермер, термалне воде, сунчева енергија, хидроцентрале, воденице, ветрењаче, обрадиво земљиште, дрвена грађа, кисеоник из шума итд.) као и њиховом коришћењу са становишта одрживог развоја;</a:t>
            </a:r>
          </a:p>
          <a:p>
            <a:pPr algn="just" eaLnBrk="1" hangingPunct="1">
              <a:buFont typeface="Wingdings" panose="05000000000000000000" pitchFamily="2" charset="2"/>
              <a:buNone/>
              <a:defRPr/>
            </a:pPr>
            <a:r>
              <a:rPr lang="sr-Cyrl-CS" sz="2000" b="1" smtClean="0">
                <a:latin typeface="Times New Roman" pitchFamily="18" charset="0"/>
              </a:rPr>
              <a:t>-Изграђивање става о потреби штедње воде, хране, енергије и материјалних добара уопште уз познавање поступака за брижљиво и рационално коришћење природе и природних богастава, посебно оних који се не могу обнављати, водећи рачуна о еколошкој равнотежи и супростављање онима који је нарушавају;</a:t>
            </a:r>
          </a:p>
          <a:p>
            <a:pPr algn="just" eaLnBrk="1" hangingPunct="1">
              <a:buFont typeface="Wingdings" panose="05000000000000000000" pitchFamily="2" charset="2"/>
              <a:buNone/>
              <a:defRPr/>
            </a:pPr>
            <a:r>
              <a:rPr lang="sr-Cyrl-CS" sz="2000" b="1" smtClean="0">
                <a:latin typeface="Times New Roman" pitchFamily="18" charset="0"/>
              </a:rPr>
              <a:t>-Изграђивање здравог стила живљења који карактерише равнотежа између квалитета живота и квалитета животне средине и тежња да се стварају услови за здраво, безбедно и лепо живљење, храни квалитетном храном, одева тканинама природног порекла, пије исправна вода, борави на свежем ваздуху, итд.;</a:t>
            </a:r>
          </a:p>
          <a:p>
            <a:pPr algn="just" eaLnBrk="1" hangingPunct="1">
              <a:buFont typeface="Wingdings" panose="05000000000000000000" pitchFamily="2" charset="2"/>
              <a:buNone/>
              <a:defRPr/>
            </a:pPr>
            <a:r>
              <a:rPr lang="sr-Cyrl-CS" sz="2000" b="1" smtClean="0">
                <a:latin typeface="Times New Roman" pitchFamily="18" charset="0"/>
              </a:rPr>
              <a:t>-Стицање радних навика, културе понашања и говора уз пријатељски и конструктиван однос према другим људима, као и културе живљења у свим просторима просветне установе која се похађа (у дворишту, на улици, у сопственом дому, превозном средству, игри у парку, приликом обиласка града и свуда где се деца налазе и крећу);</a:t>
            </a:r>
            <a:endParaRPr lang="en-US" sz="2000" b="1" smtClean="0">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0" y="0"/>
            <a:ext cx="9144000" cy="6858000"/>
          </a:xfrm>
        </p:spPr>
        <p:txBody>
          <a:bodyPr/>
          <a:lstStyle/>
          <a:p>
            <a:pPr algn="just" eaLnBrk="1" hangingPunct="1">
              <a:buFont typeface="Wingdings" panose="05000000000000000000" pitchFamily="2" charset="2"/>
              <a:buNone/>
              <a:defRPr/>
            </a:pPr>
            <a:r>
              <a:rPr lang="sr-Cyrl-CS" sz="2000" b="1" smtClean="0">
                <a:latin typeface="Times New Roman" pitchFamily="18" charset="0"/>
              </a:rPr>
              <a:t>-Познавање демократских механизама доношења одлука о животној средини који подједнако узимају у обзир унапређивање квалитета човековог живота и квалитета његове животне средине, уз мотивацију да се делује у складу са њима, појединачно или у сарадњи са другим људима.</a:t>
            </a:r>
          </a:p>
          <a:p>
            <a:pPr algn="just" eaLnBrk="1" hangingPunct="1">
              <a:buFont typeface="Wingdings" panose="05000000000000000000" pitchFamily="2" charset="2"/>
              <a:buNone/>
              <a:defRPr/>
            </a:pPr>
            <a:endParaRPr lang="sr-Cyrl-CS" sz="1000" b="1" smtClean="0">
              <a:latin typeface="Times New Roman" pitchFamily="18" charset="0"/>
            </a:endParaRPr>
          </a:p>
          <a:p>
            <a:pPr algn="just" eaLnBrk="1" hangingPunct="1">
              <a:buFont typeface="Wingdings" panose="05000000000000000000" pitchFamily="2" charset="2"/>
              <a:buNone/>
              <a:defRPr/>
            </a:pPr>
            <a:r>
              <a:rPr lang="sr-Cyrl-CS" sz="2400" b="1" smtClean="0">
                <a:latin typeface="Times New Roman" pitchFamily="18" charset="0"/>
              </a:rPr>
              <a:t>3. Задаци васпитача у изграђивању еколошке културе</a:t>
            </a:r>
          </a:p>
          <a:p>
            <a:pPr algn="just" eaLnBrk="1" hangingPunct="1">
              <a:buFont typeface="Wingdings" panose="05000000000000000000" pitchFamily="2" charset="2"/>
              <a:buNone/>
              <a:defRPr/>
            </a:pPr>
            <a:r>
              <a:rPr lang="sr-Cyrl-CS" sz="2000" b="1" smtClean="0">
                <a:latin typeface="Times New Roman" pitchFamily="18" charset="0"/>
              </a:rPr>
              <a:t>Најопштији задаци васпитача у вези остваривања циљева васпитања и образовања за заштиту и унапређивање животне средине су:</a:t>
            </a:r>
          </a:p>
          <a:p>
            <a:pPr algn="just" eaLnBrk="1" hangingPunct="1">
              <a:buFont typeface="Wingdings" panose="05000000000000000000" pitchFamily="2" charset="2"/>
              <a:buNone/>
              <a:defRPr/>
            </a:pPr>
            <a:r>
              <a:rPr lang="sr-Cyrl-CS" sz="2000" b="1" smtClean="0">
                <a:latin typeface="Times New Roman" pitchFamily="18" charset="0"/>
              </a:rPr>
              <a:t>-омогућавање деци да стичу одређена искуства и сазнања,</a:t>
            </a:r>
          </a:p>
          <a:p>
            <a:pPr algn="just" eaLnBrk="1" hangingPunct="1">
              <a:buFont typeface="Wingdings" panose="05000000000000000000" pitchFamily="2" charset="2"/>
              <a:buNone/>
              <a:defRPr/>
            </a:pPr>
            <a:r>
              <a:rPr lang="sr-Cyrl-CS" sz="2000" b="1" smtClean="0">
                <a:latin typeface="Times New Roman" pitchFamily="18" charset="0"/>
              </a:rPr>
              <a:t>-да утичу на развој сазнајних мотива код деце и развој мотивације да се животна средина штити и унапређује,</a:t>
            </a:r>
          </a:p>
          <a:p>
            <a:pPr algn="just" eaLnBrk="1" hangingPunct="1">
              <a:buFont typeface="Wingdings" panose="05000000000000000000" pitchFamily="2" charset="2"/>
              <a:buNone/>
              <a:defRPr/>
            </a:pPr>
            <a:r>
              <a:rPr lang="sr-Cyrl-CS" sz="2000" b="1" smtClean="0">
                <a:latin typeface="Times New Roman" pitchFamily="18" charset="0"/>
              </a:rPr>
              <a:t>-да код деце формирају одговарајуће моралне ставове, вредности и опредељења,</a:t>
            </a:r>
          </a:p>
          <a:p>
            <a:pPr algn="just" eaLnBrk="1" hangingPunct="1">
              <a:buFont typeface="Wingdings" panose="05000000000000000000" pitchFamily="2" charset="2"/>
              <a:buNone/>
              <a:defRPr/>
            </a:pPr>
            <a:r>
              <a:rPr lang="sr-Cyrl-CS" sz="2000" b="1" smtClean="0">
                <a:latin typeface="Times New Roman" pitchFamily="18" charset="0"/>
              </a:rPr>
              <a:t>-да развијају способности и вештине за примену претходних ставова код деце у њиховој сопственој животној пракси,</a:t>
            </a:r>
          </a:p>
          <a:p>
            <a:pPr algn="just" eaLnBrk="1" hangingPunct="1">
              <a:buFont typeface="Wingdings" panose="05000000000000000000" pitchFamily="2" charset="2"/>
              <a:buNone/>
              <a:defRPr/>
            </a:pPr>
            <a:r>
              <a:rPr lang="sr-Cyrl-CS" sz="2000" b="1" smtClean="0">
                <a:latin typeface="Times New Roman" pitchFamily="18" charset="0"/>
              </a:rPr>
              <a:t>-да код деце изграђују поверење у њихове могућности да самостално, и у заједници са другима, доприносе заштити животне средине и постизању усклађеног развоја.</a:t>
            </a:r>
            <a:endParaRPr lang="en-US" sz="2000" b="1" smtClean="0">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0" y="0"/>
            <a:ext cx="9144000" cy="6858000"/>
          </a:xfrm>
        </p:spPr>
        <p:txBody>
          <a:bodyPr/>
          <a:lstStyle/>
          <a:p>
            <a:pPr marL="812800" indent="-812800" algn="just" eaLnBrk="1" hangingPunct="1">
              <a:lnSpc>
                <a:spcPct val="80000"/>
              </a:lnSpc>
              <a:buFont typeface="Wingdings" panose="05000000000000000000" pitchFamily="2" charset="2"/>
              <a:buNone/>
              <a:defRPr/>
            </a:pPr>
            <a:r>
              <a:rPr lang="sr-Cyrl-CS" sz="2400" b="1" smtClean="0">
                <a:latin typeface="Times New Roman" pitchFamily="18" charset="0"/>
              </a:rPr>
              <a:t>4. Еколошки принципи</a:t>
            </a:r>
          </a:p>
          <a:p>
            <a:pPr marL="812800" indent="-812800" algn="just" eaLnBrk="1" hangingPunct="1">
              <a:lnSpc>
                <a:spcPct val="80000"/>
              </a:lnSpc>
              <a:buFont typeface="Wingdings" panose="05000000000000000000" pitchFamily="2" charset="2"/>
              <a:buNone/>
              <a:defRPr/>
            </a:pPr>
            <a:endParaRPr lang="sr-Cyrl-CS" sz="1000" b="1" smtClean="0">
              <a:latin typeface="Times New Roman" pitchFamily="18" charset="0"/>
            </a:endParaRPr>
          </a:p>
          <a:p>
            <a:pPr marL="812800" indent="-812800" algn="just" eaLnBrk="1" hangingPunct="1">
              <a:lnSpc>
                <a:spcPct val="80000"/>
              </a:lnSpc>
              <a:buFont typeface="Wingdings" panose="05000000000000000000" pitchFamily="2" charset="2"/>
              <a:buNone/>
              <a:defRPr/>
            </a:pPr>
            <a:r>
              <a:rPr lang="en-US" sz="2000" b="1" smtClean="0">
                <a:latin typeface="Times New Roman" pitchFamily="18" charset="0"/>
              </a:rPr>
              <a:t>I. </a:t>
            </a:r>
            <a:r>
              <a:rPr lang="sr-Cyrl-CS" sz="2000" b="1" smtClean="0">
                <a:latin typeface="Times New Roman" pitchFamily="18" charset="0"/>
              </a:rPr>
              <a:t>Материје од којих се састоји живот непрекидно круже, а живот постоји у циклусима</a:t>
            </a:r>
            <a:endParaRPr lang="en-US" sz="2000" b="1" smtClean="0">
              <a:latin typeface="Times New Roman" pitchFamily="18" charset="0"/>
            </a:endParaRPr>
          </a:p>
          <a:p>
            <a:pPr marL="812800" indent="-812800" algn="just" eaLnBrk="1" hangingPunct="1">
              <a:lnSpc>
                <a:spcPct val="80000"/>
              </a:lnSpc>
              <a:buFont typeface="Wingdings" panose="05000000000000000000" pitchFamily="2" charset="2"/>
              <a:buNone/>
              <a:defRPr/>
            </a:pPr>
            <a:r>
              <a:rPr lang="sr-Cyrl-CS" sz="2000" b="1" smtClean="0">
                <a:latin typeface="Times New Roman" pitchFamily="18" charset="0"/>
              </a:rPr>
              <a:t>Материје од којих се састоји живот или од којих је сачињена материја живота су кисеоник, угљеник, нитроген и водоник. Ове материје деле сва жива бића и увек се изнова користе. Смрт је оригиналан земаљски план за рециклажу. Свако умирање чини животне материје, које се заједнички користе, доступне новим животима, тј. врши се минерализација.</a:t>
            </a:r>
          </a:p>
          <a:p>
            <a:pPr marL="812800" indent="-812800" algn="just" eaLnBrk="1" hangingPunct="1">
              <a:lnSpc>
                <a:spcPct val="80000"/>
              </a:lnSpc>
              <a:buFont typeface="Wingdings" panose="05000000000000000000" pitchFamily="2" charset="2"/>
              <a:buNone/>
              <a:defRPr/>
            </a:pPr>
            <a:endParaRPr lang="sr-Cyrl-CS" sz="1000" b="1" smtClean="0">
              <a:latin typeface="Times New Roman" pitchFamily="18" charset="0"/>
            </a:endParaRPr>
          </a:p>
          <a:p>
            <a:pPr marL="812800" indent="-812800" algn="just" eaLnBrk="1" hangingPunct="1">
              <a:lnSpc>
                <a:spcPct val="80000"/>
              </a:lnSpc>
              <a:buFont typeface="Wingdings" panose="05000000000000000000" pitchFamily="2" charset="2"/>
              <a:buNone/>
              <a:defRPr/>
            </a:pPr>
            <a:r>
              <a:rPr lang="en-US" sz="2000" b="1" smtClean="0">
                <a:latin typeface="Times New Roman" pitchFamily="18" charset="0"/>
              </a:rPr>
              <a:t>II</a:t>
            </a:r>
            <a:r>
              <a:rPr lang="sr-Cyrl-CS" sz="2000" b="1" smtClean="0">
                <a:latin typeface="Times New Roman" pitchFamily="18" charset="0"/>
              </a:rPr>
              <a:t>. Снагу животу даје доток енергије са Сунца</a:t>
            </a:r>
          </a:p>
          <a:p>
            <a:pPr marL="812800" indent="-812800" algn="just" eaLnBrk="1" hangingPunct="1">
              <a:lnSpc>
                <a:spcPct val="80000"/>
              </a:lnSpc>
              <a:buFont typeface="Wingdings" panose="05000000000000000000" pitchFamily="2" charset="2"/>
              <a:buNone/>
              <a:defRPr/>
            </a:pPr>
            <a:r>
              <a:rPr lang="sr-Cyrl-CS" sz="2000" b="1" smtClean="0">
                <a:latin typeface="Times New Roman" pitchFamily="18" charset="0"/>
              </a:rPr>
              <a:t>Сунчева светлост покреће фотосинтезу која представља основу живота. Хлорофил</a:t>
            </a:r>
            <a:r>
              <a:rPr lang="en-US" sz="2000" b="1" smtClean="0">
                <a:latin typeface="Times New Roman" pitchFamily="18" charset="0"/>
              </a:rPr>
              <a:t>+</a:t>
            </a:r>
            <a:r>
              <a:rPr lang="sr-Cyrl-CS" sz="2000" b="1" smtClean="0">
                <a:latin typeface="Times New Roman" pitchFamily="18" charset="0"/>
              </a:rPr>
              <a:t>Сунце</a:t>
            </a:r>
            <a:r>
              <a:rPr lang="en-US" sz="2000" b="1" smtClean="0">
                <a:latin typeface="Times New Roman" pitchFamily="18" charset="0"/>
              </a:rPr>
              <a:t>+</a:t>
            </a:r>
            <a:r>
              <a:rPr lang="sr-Cyrl-CS" sz="2000" b="1" smtClean="0">
                <a:latin typeface="Times New Roman" pitchFamily="18" charset="0"/>
              </a:rPr>
              <a:t>вода</a:t>
            </a:r>
            <a:r>
              <a:rPr lang="en-US" sz="2000" b="1" smtClean="0">
                <a:latin typeface="Times New Roman" pitchFamily="18" charset="0"/>
              </a:rPr>
              <a:t>+</a:t>
            </a:r>
            <a:r>
              <a:rPr lang="sr-Cyrl-CS" sz="2000" b="1" smtClean="0">
                <a:latin typeface="Times New Roman" pitchFamily="18" charset="0"/>
              </a:rPr>
              <a:t>угљендиоксид прерађују светлост у енергију којом се хране живи организми. Сунчева светлосна енергија у биљкама преноси се кроз ланце исхране, а троши се и губи у виду топлоте. Сунчева топлота покреће кружење воде, ветрове и океанске струје.</a:t>
            </a:r>
          </a:p>
          <a:p>
            <a:pPr marL="812800" indent="-812800" algn="just" eaLnBrk="1" hangingPunct="1">
              <a:lnSpc>
                <a:spcPct val="80000"/>
              </a:lnSpc>
              <a:buFont typeface="Wingdings" panose="05000000000000000000" pitchFamily="2" charset="2"/>
              <a:buNone/>
              <a:defRPr/>
            </a:pPr>
            <a:endParaRPr lang="sr-Cyrl-CS" sz="1000" b="1" smtClean="0">
              <a:latin typeface="Times New Roman" pitchFamily="18" charset="0"/>
            </a:endParaRPr>
          </a:p>
          <a:p>
            <a:pPr marL="812800" indent="-812800" algn="just" eaLnBrk="1" hangingPunct="1">
              <a:lnSpc>
                <a:spcPct val="80000"/>
              </a:lnSpc>
              <a:buFont typeface="Wingdings" panose="05000000000000000000" pitchFamily="2" charset="2"/>
              <a:buNone/>
              <a:defRPr/>
            </a:pPr>
            <a:r>
              <a:rPr lang="en-US" sz="2000" b="1" smtClean="0">
                <a:latin typeface="Times New Roman" pitchFamily="18" charset="0"/>
              </a:rPr>
              <a:t>III</a:t>
            </a:r>
            <a:r>
              <a:rPr lang="sr-Cyrl-CS" sz="2000" b="1" smtClean="0">
                <a:latin typeface="Times New Roman" pitchFamily="18" charset="0"/>
              </a:rPr>
              <a:t>. Све што је живо тежи равнотежи</a:t>
            </a:r>
          </a:p>
          <a:p>
            <a:pPr marL="812800" indent="-812800" algn="just" eaLnBrk="1" hangingPunct="1">
              <a:lnSpc>
                <a:spcPct val="80000"/>
              </a:lnSpc>
              <a:buFont typeface="Wingdings" panose="05000000000000000000" pitchFamily="2" charset="2"/>
              <a:buNone/>
              <a:defRPr/>
            </a:pPr>
            <a:r>
              <a:rPr lang="sr-Cyrl-CS" sz="2000" b="1" smtClean="0">
                <a:latin typeface="Times New Roman" pitchFamily="18" charset="0"/>
              </a:rPr>
              <a:t>Животни системи су ауторегулативни. Све што је унутра мора се ускладити са оним што је споља. Жива бића регулишу своја унутрашња стања и усклађују се са својом околином. Разноврсност међу живим бићима чини екосистеме флексибилним што им омогућава да одржавају динамичку равнотежу.</a:t>
            </a:r>
          </a:p>
          <a:p>
            <a:pPr marL="812800" indent="-812800" algn="just" eaLnBrk="1" hangingPunct="1">
              <a:lnSpc>
                <a:spcPct val="80000"/>
              </a:lnSpc>
              <a:buFont typeface="Wingdings" panose="05000000000000000000" pitchFamily="2" charset="2"/>
              <a:buNone/>
              <a:defRPr/>
            </a:pPr>
            <a:endParaRPr lang="sr-Cyrl-CS" sz="2000" b="1" smtClean="0">
              <a:latin typeface="Times New Roman" pitchFamily="18" charset="0"/>
            </a:endParaRPr>
          </a:p>
          <a:p>
            <a:pPr marL="812800" indent="-812800" algn="just" eaLnBrk="1" hangingPunct="1">
              <a:lnSpc>
                <a:spcPct val="80000"/>
              </a:lnSpc>
              <a:buFont typeface="Wingdings" panose="05000000000000000000" pitchFamily="2" charset="2"/>
              <a:buNone/>
              <a:defRPr/>
            </a:pPr>
            <a:endParaRPr lang="en-US" sz="2000" b="1" smtClean="0">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0" y="0"/>
            <a:ext cx="9144000" cy="6858000"/>
          </a:xfrm>
        </p:spPr>
        <p:txBody>
          <a:bodyPr/>
          <a:lstStyle/>
          <a:p>
            <a:pPr eaLnBrk="1" hangingPunct="1">
              <a:buFont typeface="Wingdings" panose="05000000000000000000" pitchFamily="2" charset="2"/>
              <a:buNone/>
              <a:defRPr/>
            </a:pPr>
            <a:r>
              <a:rPr lang="en-US" sz="2000" b="1" smtClean="0">
                <a:latin typeface="Times New Roman" pitchFamily="18" charset="0"/>
              </a:rPr>
              <a:t>IV</a:t>
            </a:r>
            <a:r>
              <a:rPr lang="sr-Cyrl-CS" sz="2000" b="1" smtClean="0">
                <a:latin typeface="Times New Roman" pitchFamily="18" charset="0"/>
              </a:rPr>
              <a:t>. Животне трансформације су по правилу одговарајуће</a:t>
            </a:r>
          </a:p>
          <a:p>
            <a:pPr algn="just" eaLnBrk="1" hangingPunct="1">
              <a:buFont typeface="Wingdings" panose="05000000000000000000" pitchFamily="2" charset="2"/>
              <a:buNone/>
              <a:defRPr/>
            </a:pPr>
            <a:endParaRPr lang="sr-Cyrl-CS" sz="800" b="1" smtClean="0">
              <a:latin typeface="Times New Roman" pitchFamily="18" charset="0"/>
            </a:endParaRPr>
          </a:p>
          <a:p>
            <a:pPr algn="just" eaLnBrk="1" hangingPunct="1">
              <a:buFont typeface="Wingdings" panose="05000000000000000000" pitchFamily="2" charset="2"/>
              <a:buNone/>
              <a:defRPr/>
            </a:pPr>
            <a:r>
              <a:rPr lang="sr-Cyrl-CS" sz="2000" b="1" smtClean="0">
                <a:latin typeface="Times New Roman" pitchFamily="18" charset="0"/>
              </a:rPr>
              <a:t>Промене се непрекидно догађају свуда. Читав живот на Земљи пореклом је од трансформисане звездане прашине. Током времена сви облици животних заједница мењају се путем еволуције (у којој утичу једни на друге) и настављајући се једни на друге. Сваки облик живота мења се током свог постојања.</a:t>
            </a:r>
          </a:p>
          <a:p>
            <a:pPr algn="just" eaLnBrk="1" hangingPunct="1">
              <a:buFont typeface="Wingdings" panose="05000000000000000000" pitchFamily="2" charset="2"/>
              <a:buNone/>
              <a:defRPr/>
            </a:pPr>
            <a:endParaRPr lang="sr-Cyrl-CS" sz="1000" b="1" smtClean="0">
              <a:latin typeface="Times New Roman" pitchFamily="18" charset="0"/>
            </a:endParaRPr>
          </a:p>
          <a:p>
            <a:pPr eaLnBrk="1" hangingPunct="1">
              <a:buFont typeface="Wingdings" panose="05000000000000000000" pitchFamily="2" charset="2"/>
              <a:buNone/>
              <a:defRPr/>
            </a:pPr>
            <a:r>
              <a:rPr lang="en-US" sz="2000" b="1" smtClean="0">
                <a:latin typeface="Times New Roman" pitchFamily="18" charset="0"/>
              </a:rPr>
              <a:t>V</a:t>
            </a:r>
            <a:r>
              <a:rPr lang="sr-Cyrl-CS" sz="2000" b="1" smtClean="0">
                <a:latin typeface="Times New Roman" pitchFamily="18" charset="0"/>
              </a:rPr>
              <a:t>. Све што живи у додиру је са другима</a:t>
            </a:r>
          </a:p>
          <a:p>
            <a:pPr algn="just" eaLnBrk="1" hangingPunct="1">
              <a:buFont typeface="Wingdings" panose="05000000000000000000" pitchFamily="2" charset="2"/>
              <a:buNone/>
              <a:defRPr/>
            </a:pPr>
            <a:endParaRPr lang="sr-Cyrl-CS" sz="800" b="1" smtClean="0">
              <a:latin typeface="Times New Roman" pitchFamily="18" charset="0"/>
            </a:endParaRPr>
          </a:p>
          <a:p>
            <a:pPr algn="just" eaLnBrk="1" hangingPunct="1">
              <a:buFont typeface="Wingdings" panose="05000000000000000000" pitchFamily="2" charset="2"/>
              <a:buNone/>
              <a:defRPr/>
            </a:pPr>
            <a:r>
              <a:rPr lang="sr-Cyrl-CS" sz="2000" b="1" smtClean="0">
                <a:latin typeface="Times New Roman" pitchFamily="18" charset="0"/>
              </a:rPr>
              <a:t>Жива бића налазе начине за суживот са другим живим бићима што је у обостраном интересу. Симбиоза је правило, а не изузетак. Животне заједнице постоје једне унутар других на разним нивоима. Суживот је основни организациони облик живљења.</a:t>
            </a:r>
          </a:p>
          <a:p>
            <a:pPr algn="just" eaLnBrk="1" hangingPunct="1">
              <a:buFont typeface="Wingdings" panose="05000000000000000000" pitchFamily="2" charset="2"/>
              <a:buNone/>
              <a:defRPr/>
            </a:pPr>
            <a:endParaRPr lang="sr-Cyrl-CS" sz="1000" b="1" smtClean="0">
              <a:latin typeface="Times New Roman" pitchFamily="18" charset="0"/>
            </a:endParaRPr>
          </a:p>
          <a:p>
            <a:pPr eaLnBrk="1" hangingPunct="1">
              <a:buFont typeface="Wingdings" panose="05000000000000000000" pitchFamily="2" charset="2"/>
              <a:buNone/>
              <a:defRPr/>
            </a:pPr>
            <a:r>
              <a:rPr lang="en-US" sz="2000" b="1" smtClean="0">
                <a:latin typeface="Times New Roman" pitchFamily="18" charset="0"/>
              </a:rPr>
              <a:t>VI</a:t>
            </a:r>
            <a:r>
              <a:rPr lang="sr-Cyrl-CS" sz="2000" b="1" smtClean="0">
                <a:latin typeface="Times New Roman" pitchFamily="18" charset="0"/>
              </a:rPr>
              <a:t>. Сви ми припадамо целини, односно-биосфери</a:t>
            </a:r>
          </a:p>
          <a:p>
            <a:pPr algn="just" eaLnBrk="1" hangingPunct="1">
              <a:buFont typeface="Wingdings" panose="05000000000000000000" pitchFamily="2" charset="2"/>
              <a:buNone/>
              <a:defRPr/>
            </a:pPr>
            <a:endParaRPr lang="sr-Cyrl-CS" sz="800" b="1" smtClean="0">
              <a:latin typeface="Times New Roman" pitchFamily="18" charset="0"/>
            </a:endParaRPr>
          </a:p>
          <a:p>
            <a:pPr algn="just" eaLnBrk="1" hangingPunct="1">
              <a:buFont typeface="Wingdings" panose="05000000000000000000" pitchFamily="2" charset="2"/>
              <a:buNone/>
              <a:defRPr/>
            </a:pPr>
            <a:r>
              <a:rPr lang="sr-Cyrl-CS" sz="2000" b="1" smtClean="0">
                <a:latin typeface="Times New Roman" pitchFamily="18" charset="0"/>
              </a:rPr>
              <a:t>Биосфера је сфера живота која омотава Земљу. Биосфера је одређен простор, процес, као и заједница. Већи део Земљиног покривача и ваздушног омотача производ је живота на њој, а оба су саставни делови биосфере. Уколико у једној заједници има више облика живота она је јача и флексибилнија.</a:t>
            </a:r>
            <a:endParaRPr lang="en-US" sz="2000" b="1" smtClean="0">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0" y="0"/>
            <a:ext cx="9144000" cy="6858000"/>
          </a:xfrm>
        </p:spPr>
        <p:txBody>
          <a:bodyPr/>
          <a:lstStyle/>
          <a:p>
            <a:pPr algn="just" eaLnBrk="1" hangingPunct="1">
              <a:buFont typeface="Wingdings" panose="05000000000000000000" pitchFamily="2" charset="2"/>
              <a:buNone/>
              <a:defRPr/>
            </a:pPr>
            <a:r>
              <a:rPr lang="en-US" sz="2400" b="1" dirty="0" smtClean="0">
                <a:latin typeface="Times New Roman" pitchFamily="18" charset="0"/>
              </a:rPr>
              <a:t>5. </a:t>
            </a:r>
            <a:r>
              <a:rPr lang="sr-Cyrl-RS" sz="2400" b="1" dirty="0" smtClean="0">
                <a:latin typeface="Times New Roman" pitchFamily="18" charset="0"/>
              </a:rPr>
              <a:t>Еколошке активности у предшколству</a:t>
            </a:r>
            <a:endParaRPr lang="en-US" sz="2400" b="1" dirty="0" smtClean="0">
              <a:latin typeface="Times New Roman" pitchFamily="18" charset="0"/>
            </a:endParaRPr>
          </a:p>
          <a:p>
            <a:pPr algn="just" eaLnBrk="1" hangingPunct="1">
              <a:buFont typeface="Wingdings" panose="05000000000000000000" pitchFamily="2" charset="2"/>
              <a:buNone/>
              <a:defRPr/>
            </a:pPr>
            <a:r>
              <a:rPr lang="sr-Cyrl-CS" sz="2000" b="1" dirty="0" smtClean="0">
                <a:latin typeface="Times New Roman" pitchFamily="18" charset="0"/>
              </a:rPr>
              <a:t>- Активности којима се уочавају екосистеми и јединство органског и неорганског света</a:t>
            </a:r>
          </a:p>
          <a:p>
            <a:pPr algn="just" eaLnBrk="1" hangingPunct="1">
              <a:buFont typeface="Wingdings" panose="05000000000000000000" pitchFamily="2" charset="2"/>
              <a:buNone/>
              <a:defRPr/>
            </a:pPr>
            <a:r>
              <a:rPr lang="sr-Cyrl-CS" sz="2000" b="1" dirty="0" smtClean="0">
                <a:latin typeface="Times New Roman" pitchFamily="18" charset="0"/>
              </a:rPr>
              <a:t>- Откривачке активности којима се шире сазнања о животној средини, изграђује одговарајући однос према њој и мотивација да се штити обнавља и унапређује</a:t>
            </a:r>
          </a:p>
          <a:p>
            <a:pPr algn="just" eaLnBrk="1" hangingPunct="1">
              <a:buFont typeface="Wingdings" panose="05000000000000000000" pitchFamily="2" charset="2"/>
              <a:buNone/>
              <a:defRPr/>
            </a:pPr>
            <a:r>
              <a:rPr lang="sr-Cyrl-CS" sz="2000" b="1" dirty="0" smtClean="0">
                <a:latin typeface="Times New Roman" pitchFamily="18" charset="0"/>
              </a:rPr>
              <a:t>- Активности којима се сагледавају улоге које живи и неживи свет имају у човековом животу, као и човековог утицаја на животну средину</a:t>
            </a:r>
          </a:p>
          <a:p>
            <a:pPr algn="just" eaLnBrk="1" hangingPunct="1">
              <a:buFontTx/>
              <a:buChar char="-"/>
              <a:defRPr/>
            </a:pPr>
            <a:r>
              <a:rPr lang="sr-Cyrl-CS" sz="2000" b="1" dirty="0" smtClean="0">
                <a:latin typeface="Times New Roman" pitchFamily="18" charset="0"/>
              </a:rPr>
              <a:t>Активности којима се штити и унапређује животна средина</a:t>
            </a:r>
          </a:p>
          <a:p>
            <a:pPr algn="just" eaLnBrk="1" hangingPunct="1">
              <a:buFont typeface="Wingdings" panose="05000000000000000000" pitchFamily="2" charset="2"/>
              <a:buNone/>
              <a:defRPr/>
            </a:pPr>
            <a:r>
              <a:rPr lang="sr-Cyrl-CS" sz="2000" b="1" dirty="0" smtClean="0">
                <a:latin typeface="Times New Roman" pitchFamily="18" charset="0"/>
              </a:rPr>
              <a:t>- Активности којима се штеде, рационално користе и обнављају природна добра у животној средини</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Stream</Template>
  <TotalTime>403</TotalTime>
  <Words>1448</Words>
  <Application>Microsoft Office PowerPoint</Application>
  <PresentationFormat>On-screen Show (4:3)</PresentationFormat>
  <Paragraphs>62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Garamond</vt:lpstr>
      <vt:lpstr>Arial</vt:lpstr>
      <vt:lpstr>Wingdings</vt:lpstr>
      <vt:lpstr>Calibri</vt:lpstr>
      <vt:lpstr>Times New Roman</vt:lpstr>
      <vt:lpstr>Stream</vt:lpstr>
      <vt:lpstr>Екологија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igor</cp:lastModifiedBy>
  <cp:revision>13</cp:revision>
  <dcterms:created xsi:type="dcterms:W3CDTF">2013-05-06T08:54:58Z</dcterms:created>
  <dcterms:modified xsi:type="dcterms:W3CDTF">2020-10-16T18:53:24Z</dcterms:modified>
</cp:coreProperties>
</file>