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57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72" d="100"/>
          <a:sy n="72" d="100"/>
        </p:scale>
        <p:origin x="132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1417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418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fld id="{031460C7-6EB2-475B-BE71-504EACCB45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431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0AA67F-3A64-49DC-8B9A-7257FF0A85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47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993EA9-A151-4E36-9D72-C635DEE423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84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1BF560-0A6F-478D-BF3A-41E26E1FCA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95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BF2A3-28A0-4325-A225-FE60E8AB68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548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25F336-D04C-4BD4-888C-69FD2E361A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8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2321C-78F4-4323-AA50-CC532F38A2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77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1C7C68-AF64-4D71-AC4B-E8500B600E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611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2BD8D9-0EDE-4137-806D-A04F62DCBD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18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44BFEB-F621-488D-83AD-A46649985D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53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7F4AC-E0C7-4FE3-8041-B2D4C6BD94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287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2546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024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4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4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4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4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4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5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5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5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5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5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5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5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25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5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6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6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6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6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6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6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6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6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6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6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7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7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7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7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7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7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7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7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7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7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8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8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8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8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8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8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8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8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8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8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9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9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9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9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9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9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9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9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9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9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0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0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0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0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0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0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0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0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0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0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2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2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2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2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2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2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2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2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2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2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3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3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3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3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3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3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3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3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3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3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393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4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95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96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fld id="{FACCF439-F450-43BF-8C0D-2B1CE1C57CB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97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 eaLnBrk="1" hangingPunct="1"/>
            <a:r>
              <a:rPr lang="sr-Cyrl-CS" altLang="en-US" sz="2400" b="1" smtClean="0">
                <a:effectLst/>
                <a:latin typeface="Times New Roman" panose="02020603050405020304" pitchFamily="18" charset="0"/>
              </a:rPr>
              <a:t>Жива природа</a:t>
            </a:r>
            <a:endParaRPr lang="en-US" altLang="en-US" sz="2400" b="1" smtClean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  <a:buClr>
                <a:srgbClr val="CE5732"/>
              </a:buClr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Основне одлике живе средине су способности за храњење, размножавање и самоодржавање </a:t>
            </a:r>
          </a:p>
          <a:p>
            <a:pPr marL="609600" indent="-609600" algn="l" eaLnBrk="1" hangingPunct="1">
              <a:lnSpc>
                <a:spcPct val="80000"/>
              </a:lnSpc>
              <a:buClr>
                <a:srgbClr val="CE5732"/>
              </a:buClr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Сва жива бића (биљке, животиње и људи) се хране узимајући из спољашње средине хранљиве материје и енергију садржану у њима и потом их користе за животне процесе и изградњу сопственог тела </a:t>
            </a:r>
          </a:p>
          <a:p>
            <a:pPr marL="609600" indent="-609600" algn="l" eaLnBrk="1" hangingPunct="1">
              <a:lnSpc>
                <a:spcPct val="80000"/>
              </a:lnSpc>
              <a:buClr>
                <a:srgbClr val="CE5732"/>
              </a:buClr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Само су жива бића способна да се размножавају дајући потомство, које расте, развија се, мења, стари и умире</a:t>
            </a:r>
          </a:p>
          <a:p>
            <a:pPr marL="609600" indent="-609600" algn="l" eaLnBrk="1" hangingPunct="1">
              <a:lnSpc>
                <a:spcPct val="80000"/>
              </a:lnSpc>
              <a:buClr>
                <a:srgbClr val="CE5732"/>
              </a:buClr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Основну грађу живих бића чини ћелија. Њен основни део представља протоплазма, која садржи одлике живота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CE5732"/>
              </a:buClr>
              <a:buFont typeface="Wingdings" panose="05000000000000000000" pitchFamily="2" charset="2"/>
              <a:buNone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Clr>
                <a:srgbClr val="CE5732"/>
              </a:buClr>
              <a:buFont typeface="Wingdings" panose="05000000000000000000" pitchFamily="2" charset="2"/>
              <a:buNone/>
            </a:pPr>
            <a:r>
              <a:rPr lang="sr-Cyrl-CS" altLang="en-US" sz="2000" b="1" smtClean="0">
                <a:effectLst/>
                <a:latin typeface="Times New Roman" panose="02020603050405020304" pitchFamily="18" charset="0"/>
              </a:rPr>
              <a:t>Биљни свет</a:t>
            </a:r>
          </a:p>
          <a:p>
            <a:pPr marL="609600" indent="-609600" algn="l" eaLnBrk="1" hangingPunct="1">
              <a:lnSpc>
                <a:spcPct val="80000"/>
              </a:lnSpc>
              <a:buClr>
                <a:srgbClr val="CE5732"/>
              </a:buClr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Биљни свет је веома разноврстан почевши од маховина па до дрвећа</a:t>
            </a:r>
          </a:p>
          <a:p>
            <a:pPr marL="609600" indent="-609600" algn="l" eaLnBrk="1" hangingPunct="1">
              <a:lnSpc>
                <a:spcPct val="80000"/>
              </a:lnSpc>
              <a:buClr>
                <a:srgbClr val="CE5732"/>
              </a:buClr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За живот биљке неопходни су: светлост и топлота, земљиште са одговарајућим састојцима, вода и ваздух</a:t>
            </a:r>
          </a:p>
          <a:p>
            <a:pPr marL="609600" indent="-609600" algn="l" eaLnBrk="1" hangingPunct="1">
              <a:lnSpc>
                <a:spcPct val="80000"/>
              </a:lnSpc>
              <a:buClr>
                <a:srgbClr val="CE5732"/>
              </a:buClr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-Сунчева светлост је потребна биљкама за производњу хране и раст. Захваљујући хлорофилу, кога има у лишћу, и енергији сунчеве светлости биљке стварају хранљиве материје</a:t>
            </a:r>
          </a:p>
          <a:p>
            <a:pPr marL="609600" indent="-609600" algn="l" eaLnBrk="1" hangingPunct="1">
              <a:lnSpc>
                <a:spcPct val="80000"/>
              </a:lnSpc>
              <a:buClr>
                <a:srgbClr val="CE5732"/>
              </a:buClr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 -Биљке узимају из ваздуха угљен-диоксид и потом ослобађају кисеоник неопходан за живот људи</a:t>
            </a:r>
          </a:p>
          <a:p>
            <a:pPr marL="609600" indent="-609600" algn="l" eaLnBrk="1" hangingPunct="1">
              <a:lnSpc>
                <a:spcPct val="80000"/>
              </a:lnSpc>
              <a:buClr>
                <a:srgbClr val="CE5732"/>
              </a:buClr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 -Из земљишта биљке црпе кореном воду и минералне соли</a:t>
            </a:r>
          </a:p>
          <a:p>
            <a:pPr marL="609600" indent="-609600" algn="l" eaLnBrk="1" hangingPunct="1">
              <a:lnSpc>
                <a:spcPct val="80000"/>
              </a:lnSpc>
              <a:buClr>
                <a:srgbClr val="CE5732"/>
              </a:buClr>
              <a:buFont typeface="Wingdings" panose="05000000000000000000" pitchFamily="2" charset="2"/>
              <a:buNone/>
            </a:pPr>
            <a:r>
              <a:rPr lang="sr-Cyrl-CS" altLang="en-US" sz="1200" b="1" smtClean="0">
                <a:effectLst/>
                <a:latin typeface="Times New Roman" panose="02020603050405020304" pitchFamily="18" charset="0"/>
              </a:rPr>
              <a:t>          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CE5732"/>
              </a:buClr>
              <a:buFont typeface="Wingdings" panose="05000000000000000000" pitchFamily="2" charset="2"/>
              <a:buNone/>
            </a:pPr>
            <a:endParaRPr lang="sr-Cyrl-CS" altLang="en-US" sz="12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Clr>
                <a:srgbClr val="CE5732"/>
              </a:buClr>
              <a:buFont typeface="Wingdings" panose="05000000000000000000" pitchFamily="2" charset="2"/>
              <a:buNone/>
            </a:pPr>
            <a:endParaRPr lang="sr-Cyrl-CS" altLang="en-US" sz="10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Clr>
                <a:srgbClr val="CE5732"/>
              </a:buClr>
              <a:buFont typeface="Wingdings" panose="05000000000000000000" pitchFamily="2" charset="2"/>
              <a:buNone/>
            </a:pPr>
            <a:r>
              <a:rPr lang="sr-Cyrl-CS" altLang="en-US" sz="1000" b="1" smtClean="0">
                <a:effectLst/>
                <a:latin typeface="Times New Roman" panose="02020603050405020304" pitchFamily="18" charset="0"/>
              </a:rPr>
              <a:t>                                                                 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CE5732"/>
              </a:buClr>
              <a:buFont typeface="Wingdings" panose="05000000000000000000" pitchFamily="2" charset="2"/>
              <a:buNone/>
            </a:pPr>
            <a:r>
              <a:rPr lang="sr-Cyrl-CS" altLang="en-US" sz="1000" b="1" smtClean="0">
                <a:effectLst/>
                <a:latin typeface="Times New Roman" panose="02020603050405020304" pitchFamily="18" charset="0"/>
              </a:rPr>
              <a:t>                                                              </a:t>
            </a:r>
            <a:endParaRPr lang="en-US" altLang="en-US" sz="1000" b="1" smtClean="0"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5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5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5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5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5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5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5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228600"/>
            <a:ext cx="8540750" cy="64008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Већина биљака цвета и има семе. Цвет биљака прелази у плод са семенкама из којих настају нове биљке</a:t>
            </a:r>
          </a:p>
          <a:p>
            <a:pPr marL="609600" indent="-609600" eaLnBrk="1" hangingPunct="1"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Дрвеће се дели на четинарско и листопадно дрвеће</a:t>
            </a:r>
          </a:p>
          <a:p>
            <a:pPr marL="609600" indent="-609600" eaLnBrk="1" hangingPunct="1"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Биљке се користе за исхрану лекове, израду намештаја, папира, играчака, парфема, грађевинарству итд.</a:t>
            </a:r>
          </a:p>
          <a:p>
            <a:pPr marL="609600" indent="-609600" eaLnBrk="1" hangingPunct="1"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Предшколска деца најрадије и најбоље упознају биљни свет путем огледа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</a:t>
            </a:r>
            <a:endParaRPr lang="en-U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en-U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algn="ctr" eaLnBrk="1" hangingPunct="1">
              <a:buFont typeface="Wingdings" panose="05000000000000000000" pitchFamily="2" charset="2"/>
              <a:buNone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algn="ctr" eaLnBrk="1" hangingPunct="1">
              <a:buFont typeface="Wingdings" panose="05000000000000000000" pitchFamily="2" charset="2"/>
              <a:buNone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algn="ctr" eaLnBrk="1" hangingPunct="1">
              <a:buFont typeface="Wingdings" panose="05000000000000000000" pitchFamily="2" charset="2"/>
              <a:buNone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algn="ctr" eaLnBrk="1" hangingPunct="1"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Слика 1. Настајање биљке из семенке и дисање биљака</a:t>
            </a:r>
            <a:endParaRPr lang="en-US" altLang="en-US" sz="1800" b="1" smtClean="0">
              <a:effectLst/>
              <a:latin typeface="Times New Roman" panose="02020603050405020304" pitchFamily="18" charset="0"/>
            </a:endParaRPr>
          </a:p>
        </p:txBody>
      </p:sp>
      <p:pic>
        <p:nvPicPr>
          <p:cNvPr id="12292" name="Picture 4" descr="s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86025"/>
            <a:ext cx="6019800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0"/>
            <a:ext cx="8540750" cy="67056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Биљке се састоје из цевчица веома малог пречника (мањег од 1мм), које се називају капиларе. Код њих не важи закон спојених судова. Течност и хранљиве материје пењу се уз биљку (супротно дејству силе земљине теже) захваљујући капиларности и дејству силе површинског напона</a:t>
            </a:r>
          </a:p>
          <a:p>
            <a:pPr marL="609600" indent="-609600" eaLnBrk="1" hangingPunct="1">
              <a:buFont typeface="Wingdings" panose="05000000000000000000" pitchFamily="2" charset="2"/>
              <a:buChar char="ü"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Char char="ü"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Char char="ü"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Char char="ü"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Char char="ü"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Char char="ü"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Char char="ü"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Char char="ü"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algn="ctr" eaLnBrk="1" hangingPunct="1"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Слика 2. Пењање течности кроз капиларе каранфила</a:t>
            </a:r>
          </a:p>
          <a:p>
            <a:pPr marL="609600" indent="-609600" algn="ctr" eaLnBrk="1" hangingPunct="1">
              <a:buFont typeface="Wingdings" panose="05000000000000000000" pitchFamily="2" charset="2"/>
              <a:buNone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Расејавање биљака врши се помоћу ветра, воде, животиња итд.</a:t>
            </a:r>
          </a:p>
          <a:p>
            <a:pPr marL="609600" indent="-609600" eaLnBrk="1" hangingPunct="1"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Деца огледима најбоље долазе до властитих искустава о својствима биљака и њиховог егзистирања у разним условима (може се истраживати значај и утицај светлости, ниске или високе температуре, значај велике или мале количине воде за раст биљке, врсте земљишта и сл.)</a:t>
            </a:r>
          </a:p>
          <a:p>
            <a:pPr marL="609600" indent="-609600" eaLnBrk="1" hangingPunct="1"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Деци треба рећи да се биљке могу раумножавати и без семена (пелцер мушкатле)</a:t>
            </a:r>
          </a:p>
        </p:txBody>
      </p:sp>
      <p:pic>
        <p:nvPicPr>
          <p:cNvPr id="13317" name="Picture 5" descr="s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41438"/>
            <a:ext cx="6858000" cy="233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4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8" presetClass="entr" presetSubtype="0" ac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52400"/>
            <a:ext cx="8540750" cy="64770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algn="ctr" eaLnBrk="1" hangingPunct="1"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Слика 3. Утицај светлости на правац растења биљке-кромпира</a:t>
            </a:r>
          </a:p>
          <a:p>
            <a:pPr marL="609600" indent="-609600" eaLnBrk="1" hangingPunct="1">
              <a:buFont typeface="Wingdings" panose="05000000000000000000" pitchFamily="2" charset="2"/>
              <a:buChar char="ü"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Предшколској деци могу се показати разна животна станишта биљака (бара, ливада, шума, двориште) као и разне врсте биљака коришћењем сликовница и филмова, посета расаднику, парку или ботаничкој башти</a:t>
            </a:r>
          </a:p>
          <a:p>
            <a:pPr marL="609600" indent="-609600" eaLnBrk="1" hangingPunct="1"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Учење о поврћу може се остварити кроз следеће активности:  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-Сејање и нега расада у радној соби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-Расађивање, плевљење, окопавање, заливање у башти вртића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-Берба плодова и њихово коришћење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-Посета повртњаку пољопривредног добра или приватног баштована</a:t>
            </a:r>
          </a:p>
          <a:p>
            <a:pPr marL="609600" indent="-609600" eaLnBrk="1" hangingPunct="1"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При реализацији ове теме треба користити игре “чаробна торба”, погоди по укусу, погоди по мирису, кулинарска припрема итд.  </a:t>
            </a:r>
            <a:endParaRPr lang="en-US" altLang="en-US" sz="1800" b="1" smtClean="0">
              <a:effectLst/>
              <a:latin typeface="Times New Roman" panose="02020603050405020304" pitchFamily="18" charset="0"/>
            </a:endParaRPr>
          </a:p>
        </p:txBody>
      </p:sp>
      <p:pic>
        <p:nvPicPr>
          <p:cNvPr id="14340" name="Picture 4" descr="s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7200"/>
            <a:ext cx="48006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3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3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3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3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0"/>
            <a:ext cx="8540750" cy="6858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Децу треба научити о значају поврћа и воћа за њихов раст и развој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Поврће садржи угљеник, кисеоник и водоник, витамине, протеине, минерале, угљене хидрате, целулозу итд.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Воће такође, поред осталог, садржи  витамине. Са децом посебно треба реализовати актиности са темом </a:t>
            </a:r>
            <a:r>
              <a:rPr lang="sr-Cyrl-CS" altLang="en-US" sz="1800" b="1" i="1" smtClean="0">
                <a:effectLst/>
                <a:latin typeface="Times New Roman" panose="02020603050405020304" pitchFamily="18" charset="0"/>
              </a:rPr>
              <a:t>Јужног воћа</a:t>
            </a: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Реализација активности </a:t>
            </a:r>
            <a:r>
              <a:rPr lang="sr-Cyrl-CS" altLang="en-US" sz="1800" b="1" i="1" smtClean="0">
                <a:effectLst/>
                <a:latin typeface="Times New Roman" panose="02020603050405020304" pitchFamily="18" charset="0"/>
              </a:rPr>
              <a:t>Годишња доба у повртњаку</a:t>
            </a: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обухватала би: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-Прво је било семе а затим ...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-Моја весела башта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-Штеточине у повртњаку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-Упознајмо ратарске културе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-Моје омиљено поврће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-Ја и природа око мене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Цвеће деца могу гајити у ентеријеру и екстеријеру предшколске установе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Реализација активности са темом </a:t>
            </a:r>
            <a:r>
              <a:rPr lang="sr-Cyrl-CS" altLang="en-US" sz="1800" b="1" i="1" smtClean="0">
                <a:effectLst/>
                <a:latin typeface="Times New Roman" panose="02020603050405020304" pitchFamily="18" charset="0"/>
              </a:rPr>
              <a:t>Цвеће</a:t>
            </a: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обухватала би: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-Цвеће у радној соби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-Цвеће на ливади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-Цвеће у дворишту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-Цвеће у шуми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-Цвеће у бари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У односу на годишња доба деци треба показати шта чини пролећно, летње, јесење и зимско цвеће. Весници пролећа су најинтересантнији деци и зато им треба донети у радну собу висибабе, кукурек,  љубичице, нарцисе, зумбуле и лале</a:t>
            </a:r>
            <a:endParaRPr lang="en-US" altLang="en-US" sz="1800" b="1" smtClean="0"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8" presetClass="entr" presetSubtype="0" accel="50000" fill="hold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8" presetClass="entr" presetSubtype="0" accel="50000" fill="hold" nodeType="withEffect">
                                  <p:stCondLst>
                                    <p:cond delay="3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5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8" presetClass="entr" presetSubtype="0" accel="50000" fill="hold" nodeType="withEffect">
                                  <p:stCondLst>
                                    <p:cond delay="4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6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381000"/>
          </a:xfrm>
        </p:spPr>
        <p:txBody>
          <a:bodyPr/>
          <a:lstStyle/>
          <a:p>
            <a:pPr eaLnBrk="1" hangingPunct="1"/>
            <a:r>
              <a:rPr lang="sr-Cyrl-CS" altLang="en-US" sz="2400" b="1" smtClean="0">
                <a:effectLst/>
                <a:latin typeface="Times New Roman" panose="02020603050405020304" pitchFamily="18" charset="0"/>
              </a:rPr>
              <a:t>Животињски свет</a:t>
            </a:r>
            <a:endParaRPr lang="en-US" altLang="en-US" sz="2400" b="1" smtClean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2400" y="762000"/>
            <a:ext cx="8839200" cy="60960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Животиње су изграђене од ћелија груписаних у ткива</a:t>
            </a:r>
          </a:p>
          <a:p>
            <a:pPr marL="609600" indent="-609600" eaLnBrk="1" hangingPunct="1"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Животиње имају органе за крвоток, кретање, варење, излучивање, размену гасова, циркулацију, размножавање, нервни систем и чулне органе</a:t>
            </a:r>
          </a:p>
          <a:p>
            <a:pPr marL="609600" indent="-609600" eaLnBrk="1" hangingPunct="1"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Животиње живе на земљи, у земљи, у води, а неке од њих велики део свог живота проведу у ваздуху</a:t>
            </a:r>
          </a:p>
          <a:p>
            <a:pPr marL="609600" indent="-609600" eaLnBrk="1" hangingPunct="1"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Животиње дишу помоћу: шкрга (рибе), коже (пуж и глиста), плућа (птице и сисари), на више начина (жабе)</a:t>
            </a:r>
          </a:p>
          <a:p>
            <a:pPr marL="609600" indent="-609600" eaLnBrk="1" hangingPunct="1"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Животиње могу да лете, гмижу, пливају, ходају, трче и скачу помоћу две, четири или више ногу</a:t>
            </a:r>
          </a:p>
          <a:p>
            <a:pPr marL="609600" indent="-609600" eaLnBrk="1" hangingPunct="1"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Животиње на свет долазе: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-Излегањем из јајета (птице, водоземци и неки гмизавци)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-Рађањем</a:t>
            </a:r>
          </a:p>
          <a:p>
            <a:pPr marL="609600" indent="-609600" eaLnBrk="1" hangingPunct="1"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Животиње могу бити: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1. Кичмењаци-рибе, водоземци, гмизавци, птице, сисари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2. Бескичмењаци-амебе, бичари, трепљари, сунђери, медузе, црви, глисте, пијавиве, пужеви, шкољке, пауци, инсекти</a:t>
            </a:r>
            <a:endParaRPr lang="en-US" altLang="en-US" sz="1800" b="1" smtClean="0"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 tmFilter="0,0; .5, 1; 1, 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tmFilter="0,0; .5, 1; 1, 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 tmFilter="0,0; .5, 1; 1, 1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1" presetClass="entr" presetSubtype="0" fill="hold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 tmFilter="0,0; .5, 1; 1, 1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1" presetClass="entr" presetSubtype="0" fill="hold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 tmFilter="0,0; .5, 1; 1, 1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1" presetClass="entr" presetSubtype="0" fill="hold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 tmFilter="0,0; .5, 1; 1, 1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1" presetClass="entr" presetSubtype="0" fill="hold" nodeType="withEffect">
                                  <p:stCondLst>
                                    <p:cond delay="3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 tmFilter="0,0; .5, 1; 1, 1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56" presetClass="entr" presetSubtype="0" fill="hold" nodeType="with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0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1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56" presetClass="entr" presetSubtype="0" fill="hold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52400"/>
            <a:ext cx="9144000" cy="65532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sr-Cyrl-CS" altLang="en-US" sz="2000" b="1" smtClean="0">
                <a:effectLst/>
                <a:latin typeface="Times New Roman" panose="02020603050405020304" pitchFamily="18" charset="0"/>
              </a:rPr>
              <a:t>У односу на станиште животиње можемо груписати: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r-Cyrl-CS" altLang="en-US" sz="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1. Животиње у повртњаку и на њиви (кртице, глисте, црви, ровци)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2. Животиње у виноградима и воћњацима (птице, инсекти, итд.)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3. Животиње у ливадама (мрави, пчеле, буба маре, ...)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4. Шумске животиње (вукови, лисице, зечеви, јежеви, веверице, птице, глодари)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5. Водене животиње (рибе, корњаче, шкољке)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6. Домаће животиње (коњи, магарци, свиње, кокошке, гуске, патке, мачке, пси..)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7. Афричке животиње (мајмуни, зебре, слонови, нилски коњи, газеле, лавови, тигрови, жирафе, крокодили...)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 8. Животиње ледених предела (пингвини, поларни медведи, поларне лисице, ...)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Према групи којој животиње припадају карактеристични су и начини њихивиг живота, исхране, становања, одбране од непријатеља, размножавања, итд.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Са децом предшколског узраста могуће је реализовати и следеће активности: домаће животиње покривене крзном и перјем, дивље животиње, корисне и штетне животиње у дворишту, животиње на ливади, животиње у шуми, животиње у бари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r-Cyrl-CS" altLang="en-US" sz="1800" b="1" smtClean="0">
              <a:effectLst/>
              <a:latin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Промене у природи, изазване сменом годишњих доба, одражавају се и на животињски свет (у јесен животиње одбацују длаку или перје да би добили зимско гушће крзно и перје са паперјем)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          </a:t>
            </a:r>
            <a:endParaRPr lang="en-US" altLang="en-US" sz="1800" b="1" smtClean="0"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56" presetClass="entr" presetSubtype="0" fill="hold" nodeType="withEffect">
                                  <p:stCondLst>
                                    <p:cond delay="3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56" presetClass="entr" presetSubtype="0" fill="hold" nodeType="with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58" presetClass="entr" presetSubtype="0" accel="10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0" presetClass="entr" presetSubtype="0" fill="hold" nodeType="withEffect">
                                  <p:stCondLst>
                                    <p:cond delay="5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74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74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74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304800"/>
            <a:ext cx="8540750" cy="5794375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У свету животиња могу се посматрати збивања у разним стаништима током свих годишњих доба. </a:t>
            </a:r>
          </a:p>
          <a:p>
            <a:pPr marL="609600" indent="-609600" eaLnBrk="1" hangingPunct="1"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На ливади мрави, пчеле, зрикавци, буба маре и лептири изводе разне припреме за дочек новог годишњег доба</a:t>
            </a:r>
          </a:p>
          <a:p>
            <a:pPr marL="609600" indent="-609600" eaLnBrk="1" hangingPunct="1">
              <a:buFont typeface="Wingdings" panose="05000000000000000000" pitchFamily="2" charset="2"/>
              <a:buChar char="ü"/>
            </a:pPr>
            <a:r>
              <a:rPr lang="sr-Cyrl-CS" altLang="en-US" sz="1800" b="1" smtClean="0">
                <a:effectLst/>
                <a:latin typeface="Times New Roman" panose="02020603050405020304" pitchFamily="18" charset="0"/>
              </a:rPr>
              <a:t>У улози младих зоолога истраживача деца са лупама те промене могу лако уочавати и истовремено формирати позитиван однос према животињском свету, а могу се изводити и разни огледи </a:t>
            </a:r>
            <a:endParaRPr lang="en-US" altLang="en-US" sz="1800" b="1" smtClean="0"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287</TotalTime>
  <Words>1148</Words>
  <Application>Microsoft Office PowerPoint</Application>
  <PresentationFormat>On-screen Show (4:3)</PresentationFormat>
  <Paragraphs>114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Tahoma</vt:lpstr>
      <vt:lpstr>Arial</vt:lpstr>
      <vt:lpstr>Wingdings</vt:lpstr>
      <vt:lpstr>Calibri</vt:lpstr>
      <vt:lpstr>Times New Roman</vt:lpstr>
      <vt:lpstr>Compass</vt:lpstr>
      <vt:lpstr>Жива природа</vt:lpstr>
      <vt:lpstr>PowerPoint Presentation</vt:lpstr>
      <vt:lpstr>PowerPoint Presentation</vt:lpstr>
      <vt:lpstr>PowerPoint Presentation</vt:lpstr>
      <vt:lpstr>PowerPoint Presentation</vt:lpstr>
      <vt:lpstr>Животињски свет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igor</cp:lastModifiedBy>
  <cp:revision>9</cp:revision>
  <dcterms:created xsi:type="dcterms:W3CDTF">2009-02-15T20:23:25Z</dcterms:created>
  <dcterms:modified xsi:type="dcterms:W3CDTF">2020-10-16T18:53:03Z</dcterms:modified>
</cp:coreProperties>
</file>