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4660"/>
  </p:normalViewPr>
  <p:slideViewPr>
    <p:cSldViewPr>
      <p:cViewPr varScale="1">
        <p:scale>
          <a:sx n="72" d="100"/>
          <a:sy n="72" d="100"/>
        </p:scale>
        <p:origin x="13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4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BF04D0-490F-4E61-924B-8FC6BB0E1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69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6A792-09B5-483A-B27E-642FDB16841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1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8FFEA-FDC0-42B9-A8FD-4E12BDEABB5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5B63B-88C9-4D30-8663-F09A2C40CC0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4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51214-D469-43D8-8532-38DE12BB54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9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30A9CE-FCF1-4ADE-8674-8276703FB2E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D14B0F-C96F-4A05-B516-7DA43E8BC06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3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7EBBB-EB3C-4CE2-A9AB-E10FB7B0DF0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3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9F9A1-386F-4AD1-8966-23C034D9942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0E24E-4A26-4154-BEE5-BC0C2B219D5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8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2BBA4-48B5-41E4-B4DF-767556D0CD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0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fld id="{AB2D69E8-72D7-47F3-BD9E-22DB42C06844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946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46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4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jpeg"/><Relationship Id="rId4" Type="http://schemas.openxmlformats.org/officeDocument/2006/relationships/image" Target="../media/image3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6.jpeg"/><Relationship Id="rId4" Type="http://schemas.openxmlformats.org/officeDocument/2006/relationships/image" Target="../media/image3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s/imgres?imgurl=http://www.tportal.hr/ResourceManager/GetImage.aspx%3FimgId%3D43858%26fmtId%3D20&amp;imgrefurl=http://angusyoung111.wordpress.com/2009/12/25/savet-hidrocentrale-na-moraci-strateski-projekat/&amp;h=300&amp;w=400&amp;sz=43&amp;tbnid=Y4cU0rKwtSpxzM:&amp;tbnh=90&amp;tbnw=120&amp;prev=/search%3Fq%3Dhidrocentrale%26tbm%3Disch%26tbo%3Du&amp;zoom=1&amp;q=hidrocentrale&amp;usg=__PmDGzcLgoWPKF4fxtrlmp8zByVU=&amp;hl=sr&amp;sa=X&amp;ei=2UM6UfPQOoGOtAaxw4BY&amp;ved=0CCAQ9QEwA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rs/imgres?imgurl=http://www.ffh.bg.ac.rs/images/varta.jpg&amp;imgrefurl=http://www.ffh.bg.ac.rs/doktorske_hem_izvori_struje.html&amp;h=397&amp;w=398&amp;sz=25&amp;tbnid=R4AGQhyUk1rPDM:&amp;tbnh=86&amp;tbnw=86&amp;prev=/search%3Fq%3Dleklan%25C5%25A1eov%2Belement%26tbm%3Disch%26tbo%3Du&amp;zoom=1&amp;q=leklan%C5%A1eov+element&amp;usg=__PAvUQogJJZO_V0_oAYxTA-VARDk=&amp;hl=sr&amp;sa=X&amp;ei=J0U6UefsLYnXsga_voCQCw&amp;ved=0CCwQ9QEwB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rs/imgres?imgurl=http://www.pancevo.co.rs/wp-content/uploads/2008/03/vetrenjace-za-proizvodnju-elektricne-energije.JPG&amp;imgrefurl=http://www.pancevo.co.rs/2008/03/25/potpisan-protokol-o-izgradnji-vetroparka-u-dolovu/&amp;h=450&amp;w=600&amp;sz=109&amp;tbnid=cERNSmIyruDw3M:&amp;tbnh=89&amp;tbnw=119&amp;prev=/search%3Fq%3Dvetrenjace%26tbm%3Disch%26tbo%3Du&amp;zoom=1&amp;q=vetrenjace&amp;usg=__EJfcnaGq8HElYL2wTkDKwdl_FMo=&amp;hl=sr&amp;sa=X&amp;ei=wEo6UeWXMsjcPZi9gYgH&amp;ved=0CBwQ9QEwA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763000" cy="6400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sr-Cyrl-CS" sz="2400" b="1" smtClean="0">
                <a:latin typeface="Times New Roman" pitchFamily="18" charset="0"/>
              </a:rPr>
              <a:t>Енергија</a:t>
            </a:r>
            <a:endParaRPr lang="sr-Cyrl-CS" sz="2000" b="1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ru-RU" sz="2000" b="1" smtClean="0">
                <a:latin typeface="Times New Roman" pitchFamily="18" charset="0"/>
              </a:rPr>
              <a:t>-Енергија представља способност тела за вршење рада. Сваки физички систем поседује енергију у извесној количини. Количина енергије система није апсолутна вредност већ релативна у односу на референтно стање или референтни ниво. </a:t>
            </a:r>
          </a:p>
          <a:p>
            <a:pPr marL="609600" indent="-609600" eaLnBrk="1" hangingPunct="1">
              <a:defRPr/>
            </a:pPr>
            <a:r>
              <a:rPr lang="sr-Latn-CS" sz="2000" b="1" smtClean="0">
                <a:latin typeface="Times New Roman" pitchFamily="18" charset="0"/>
              </a:rPr>
              <a:t>Енергија се може појавити у неколико облика:</a:t>
            </a:r>
          </a:p>
          <a:p>
            <a:pPr marL="609600" indent="-609600" eaLnBrk="1" hangingPunct="1">
              <a:defRPr/>
            </a:pPr>
            <a:r>
              <a:rPr lang="sr-Latn-CS" sz="2000" b="1" smtClean="0">
                <a:latin typeface="Times New Roman" pitchFamily="18" charset="0"/>
              </a:rPr>
              <a:t>потенцијална енергија: постоји као последица положаја који објекат има у односу на друге објекте;</a:t>
            </a:r>
          </a:p>
          <a:p>
            <a:pPr marL="609600" indent="-609600" eaLnBrk="1" hangingPunct="1">
              <a:defRPr/>
            </a:pPr>
            <a:r>
              <a:rPr lang="sr-Latn-CS" sz="2000" b="1" smtClean="0">
                <a:latin typeface="Times New Roman" pitchFamily="18" charset="0"/>
              </a:rPr>
              <a:t>кинетичка енергија: која је последица кретања тела;</a:t>
            </a:r>
          </a:p>
          <a:p>
            <a:pPr marL="609600" indent="-609600" eaLnBrk="1" hangingPunct="1">
              <a:defRPr/>
            </a:pPr>
            <a:r>
              <a:rPr lang="sr-Latn-CS" sz="2000" b="1" smtClean="0">
                <a:latin typeface="Times New Roman" pitchFamily="18" charset="0"/>
              </a:rPr>
              <a:t>хемијска енергија: која је последица хемијских веза међу атомима супстанце објекта;</a:t>
            </a:r>
          </a:p>
          <a:p>
            <a:pPr marL="609600" indent="-609600" eaLnBrk="1" hangingPunct="1">
              <a:defRPr/>
            </a:pPr>
            <a:r>
              <a:rPr lang="sr-Latn-CS" sz="2000" b="1" smtClean="0">
                <a:latin typeface="Times New Roman" pitchFamily="18" charset="0"/>
              </a:rPr>
              <a:t>електрична енергија: која је последица наелектрисања објекта;</a:t>
            </a:r>
          </a:p>
          <a:p>
            <a:pPr marL="609600" indent="-609600" eaLnBrk="1" hangingPunct="1">
              <a:defRPr/>
            </a:pPr>
            <a:r>
              <a:rPr lang="sr-Latn-CS" sz="2000" b="1" smtClean="0">
                <a:latin typeface="Times New Roman" pitchFamily="18" charset="0"/>
              </a:rPr>
              <a:t>топлотна енергија: постоји као последица загрејаности тела;</a:t>
            </a:r>
          </a:p>
          <a:p>
            <a:pPr marL="609600" indent="-609600" eaLnBrk="1" hangingPunct="1">
              <a:defRPr/>
            </a:pPr>
            <a:r>
              <a:rPr lang="sr-Latn-CS" sz="2000" b="1" smtClean="0">
                <a:latin typeface="Times New Roman" pitchFamily="18" charset="0"/>
              </a:rPr>
              <a:t>нуклеарна енергија: која постоји као последица нестабилности атомских језгара објекта</a:t>
            </a:r>
          </a:p>
          <a:p>
            <a:pPr marL="609600" indent="-609600" eaLnBrk="1" hangingPunct="1">
              <a:defRPr/>
            </a:pPr>
            <a:r>
              <a:rPr lang="sr-Latn-CS" sz="2000" b="1" smtClean="0">
                <a:latin typeface="Times New Roman" pitchFamily="18" charset="0"/>
              </a:rPr>
              <a:t>електромагнетна енергија: је енергија зрачења, што може бити светлост, радио-таласи или други појавни облик истог феномена</a:t>
            </a:r>
            <a:r>
              <a:rPr lang="sr-Latn-CS" sz="1800" b="1" smtClean="0">
                <a:latin typeface="Times New Roman" pitchFamily="18" charset="0"/>
              </a:rPr>
              <a:t> </a:t>
            </a:r>
            <a:r>
              <a:rPr lang="sr-Latn-CS" sz="2000" b="1" smtClean="0">
                <a:latin typeface="Times New Roman" pitchFamily="18" charset="0"/>
              </a:rPr>
              <a:t>електромагнетног зрачења.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Cyrl-CS" sz="2000" b="1" smtClean="0">
                <a:latin typeface="Times New Roman" pitchFamily="18" charset="0"/>
              </a:rPr>
              <a:t>-Дефект масе језгра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Latn-CS" sz="2000" b="1" smtClean="0">
                <a:latin typeface="Times New Roman" pitchFamily="18" charset="0"/>
              </a:rPr>
              <a:t>Δm = Z·m</a:t>
            </a:r>
            <a:r>
              <a:rPr lang="sr-Latn-CS" sz="2000" b="1" baseline="-25000" smtClean="0">
                <a:latin typeface="Times New Roman" pitchFamily="18" charset="0"/>
              </a:rPr>
              <a:t>p </a:t>
            </a:r>
            <a:r>
              <a:rPr lang="sr-Latn-CS" sz="2000" b="1" smtClean="0">
                <a:latin typeface="Times New Roman" pitchFamily="18" charset="0"/>
              </a:rPr>
              <a:t>+ (A - Z)·m</a:t>
            </a:r>
            <a:r>
              <a:rPr lang="sr-Latn-CS" sz="2000" b="1" baseline="-25000" smtClean="0">
                <a:latin typeface="Times New Roman" pitchFamily="18" charset="0"/>
              </a:rPr>
              <a:t>n</a:t>
            </a:r>
            <a:r>
              <a:rPr lang="sr-Latn-CS" sz="2000" b="1" smtClean="0">
                <a:latin typeface="Times New Roman" pitchFamily="18" charset="0"/>
              </a:rPr>
              <a:t> - m</a:t>
            </a:r>
            <a:r>
              <a:rPr lang="sr-Latn-CS" sz="2000" b="1" baseline="-25000" smtClean="0">
                <a:latin typeface="Times New Roman" pitchFamily="18" charset="0"/>
              </a:rPr>
              <a:t>j</a:t>
            </a:r>
            <a:r>
              <a:rPr lang="sr-Latn-CS" sz="2000" b="1" smtClean="0">
                <a:latin typeface="Times New Roman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Latn-CS" sz="2000" b="1" smtClean="0">
                <a:latin typeface="Times New Roman" pitchFamily="18" charset="0"/>
              </a:rPr>
              <a:t>m</a:t>
            </a:r>
            <a:r>
              <a:rPr lang="sr-Latn-CS" sz="2000" b="1" baseline="-25000" smtClean="0">
                <a:latin typeface="Times New Roman" pitchFamily="18" charset="0"/>
              </a:rPr>
              <a:t>j </a:t>
            </a:r>
            <a:r>
              <a:rPr lang="sr-Latn-CS" sz="2000" b="1" smtClean="0">
                <a:latin typeface="Times New Roman" pitchFamily="18" charset="0"/>
              </a:rPr>
              <a:t>представља масу језгра, m</a:t>
            </a:r>
            <a:r>
              <a:rPr lang="sr-Latn-CS" sz="2000" b="1" baseline="-25000" smtClean="0">
                <a:latin typeface="Times New Roman" pitchFamily="18" charset="0"/>
              </a:rPr>
              <a:t>p </a:t>
            </a:r>
            <a:r>
              <a:rPr lang="sr-Latn-CS" sz="2000" b="1" smtClean="0">
                <a:latin typeface="Times New Roman" pitchFamily="18" charset="0"/>
              </a:rPr>
              <a:t>је маса протона, а m</a:t>
            </a:r>
            <a:r>
              <a:rPr lang="sr-Latn-CS" sz="2000" b="1" baseline="-25000" smtClean="0">
                <a:latin typeface="Times New Roman" pitchFamily="18" charset="0"/>
              </a:rPr>
              <a:t>n </a:t>
            </a:r>
            <a:r>
              <a:rPr lang="sr-Latn-CS" sz="2000" b="1" smtClean="0">
                <a:latin typeface="Times New Roman" pitchFamily="18" charset="0"/>
              </a:rPr>
              <a:t>маса неутрона. Као и код атома, разлика у масама је постала енергија везе нуклеона (E</a:t>
            </a:r>
            <a:r>
              <a:rPr lang="sr-Latn-CS" sz="2000" b="1" baseline="-25000" smtClean="0">
                <a:latin typeface="Times New Roman" pitchFamily="18" charset="0"/>
              </a:rPr>
              <a:t>v</a:t>
            </a:r>
            <a:r>
              <a:rPr lang="sr-Latn-CS" sz="2000" b="1" smtClean="0">
                <a:latin typeface="Times New Roman" pitchFamily="18" charset="0"/>
              </a:rPr>
              <a:t>):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Latn-CS" sz="2000" b="1" smtClean="0">
                <a:latin typeface="Times New Roman" pitchFamily="18" charset="0"/>
              </a:rPr>
              <a:t>E</a:t>
            </a:r>
            <a:r>
              <a:rPr lang="sr-Latn-CS" sz="2000" b="1" baseline="-25000" smtClean="0">
                <a:latin typeface="Times New Roman" pitchFamily="18" charset="0"/>
              </a:rPr>
              <a:t>v</a:t>
            </a:r>
            <a:r>
              <a:rPr lang="sr-Latn-CS" sz="2000" b="1" smtClean="0">
                <a:latin typeface="Times New Roman" pitchFamily="18" charset="0"/>
              </a:rPr>
              <a:t> = Δm·c</a:t>
            </a:r>
            <a:r>
              <a:rPr lang="sr-Latn-CS" sz="2000" b="1" baseline="30000" smtClean="0">
                <a:latin typeface="Times New Roman" pitchFamily="18" charset="0"/>
              </a:rPr>
              <a:t>2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47244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685800" y="6019800"/>
            <a:ext cx="731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Cyrl-CS" altLang="en-US"/>
              <a:t>Слика 9. Нуклеарна електрана</a:t>
            </a: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991600" cy="6477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b="1" smtClean="0">
                <a:latin typeface="Times New Roman" pitchFamily="18" charset="0"/>
              </a:rPr>
              <a:t>ђ)Термоелектрана је постројење у коме се хемијска енергија горива (угаљ, нафта, гас...) претвара у топлотну енергију, затим се топлотна енергија помоћу турбине претвара у механичку која се користи за покретање генератора електричне енергије.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b="1" smtClean="0">
                <a:latin typeface="Times New Roman" pitchFamily="18" charset="0"/>
              </a:rPr>
              <a:t>-Према начину добијања механичке енергије која покреће генераторе, термоелектране се деле на: парне, гасне и дизел термоелектране. Највећу примену у Србији имају термоелектране на угаљ.</a:t>
            </a:r>
            <a:endParaRPr lang="en-US" sz="2000" b="1" smtClean="0">
              <a:latin typeface="Times New Roman" pitchFamily="18" charset="0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47244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143000" y="6096000"/>
            <a:ext cx="678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Cyrl-CS" altLang="en-US"/>
              <a:t>Слика 10. Термоелектрана</a:t>
            </a: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81000"/>
            <a:ext cx="6324600" cy="4757738"/>
          </a:xfrm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762000" y="5638800"/>
            <a:ext cx="754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Cyrl-CS" altLang="en-US"/>
              <a:t>Слика 11. Схематски приказ рада термолелектране</a:t>
            </a: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r-Cyrl-CS" altLang="en-US" sz="2000" b="1" smtClean="0">
                <a:effectLst/>
                <a:latin typeface="Times New Roman" panose="02020603050405020304" pitchFamily="18" charset="0"/>
              </a:rPr>
              <a:t>2. Електрична струја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Cyrl-CS" altLang="en-US" sz="2000" b="1" smtClean="0">
                <a:effectLst/>
                <a:latin typeface="Times New Roman" panose="02020603050405020304" pitchFamily="18" charset="0"/>
              </a:rPr>
              <a:t>2.1. Једносмерна струја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Cyrl-CS" altLang="en-US" sz="2000" b="1" smtClean="0">
                <a:effectLst/>
                <a:latin typeface="Times New Roman" panose="02020603050405020304" pitchFamily="18" charset="0"/>
              </a:rPr>
              <a:t>-Струја представља усмерено кретање наелектрисаних честива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Cyrl-CS" altLang="en-US" sz="2000" b="1" smtClean="0">
                <a:effectLst/>
                <a:latin typeface="Times New Roman" panose="02020603050405020304" pitchFamily="18" charset="0"/>
              </a:rPr>
              <a:t>-У металима струју чини усмерено кретање слободних електрона, у течностима усмерено кретање позитивних и негативних јона, у гасовима усмерено кретање позитивних јона, електрона и негативних тешких јона, у полупроводницима усмерено кретање позитивних шупљина и електрона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Cyrl-CS" altLang="en-US" sz="2000" b="1" smtClean="0">
                <a:effectLst/>
                <a:latin typeface="Times New Roman" panose="02020603050405020304" pitchFamily="18" charset="0"/>
              </a:rPr>
              <a:t>-Јачина сталне једносмерне струје бројно је једнака количини електрицитета која прође кроз попречни пресек проводника у јединици времена </a:t>
            </a:r>
            <a:r>
              <a:rPr lang="sr-Latn-CS" altLang="en-US" sz="2000" b="1" smtClean="0">
                <a:effectLst/>
                <a:latin typeface="Times New Roman" panose="02020603050405020304" pitchFamily="18" charset="0"/>
              </a:rPr>
              <a:t>I=q/t</a:t>
            </a:r>
            <a:r>
              <a:rPr lang="en-US" altLang="en-US" sz="2000" b="1" smtClean="0">
                <a:effectLst/>
                <a:latin typeface="Times New Roman" panose="02020603050405020304" pitchFamily="18" charset="0"/>
              </a:rPr>
              <a:t>. </a:t>
            </a:r>
            <a:r>
              <a:rPr lang="sr-Cyrl-CS" altLang="en-US" sz="2000" b="1" smtClean="0">
                <a:effectLst/>
                <a:latin typeface="Times New Roman" panose="02020603050405020304" pitchFamily="18" charset="0"/>
              </a:rPr>
              <a:t>Једносмерна струја мери се у Амперима. 1А</a:t>
            </a:r>
            <a:r>
              <a:rPr lang="en-US" altLang="en-US" sz="2000" b="1" smtClean="0">
                <a:effectLst/>
                <a:latin typeface="Times New Roman" panose="02020603050405020304" pitchFamily="18" charset="0"/>
              </a:rPr>
              <a:t>=1C/1s</a:t>
            </a:r>
            <a:endParaRPr lang="sr-Latn-CS" altLang="en-US" sz="2000" b="1" smtClean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41725"/>
            <a:ext cx="33528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457200" y="6172200"/>
            <a:ext cx="830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r-Cyrl-CS" altLang="en-US"/>
              <a:t>Слика 12. Настанак струје у металном проводнику</a:t>
            </a: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81000"/>
            <a:ext cx="8229600" cy="4525963"/>
          </a:xfrm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85800" y="5486400"/>
            <a:ext cx="784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r-Cyrl-CS" altLang="en-US"/>
              <a:t>Слика 13. Генератор једносмерне струје</a:t>
            </a: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609600"/>
            <a:ext cx="3429000" cy="3119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533400" y="4191000"/>
            <a:ext cx="792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r-Cyrl-CS" altLang="en-US"/>
              <a:t>Слика 14. Типови једносмерне струје</a:t>
            </a:r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r-Cyrl-CS" altLang="en-US" sz="2000" b="1" smtClean="0">
                <a:effectLst/>
                <a:latin typeface="Times New Roman" panose="02020603050405020304" pitchFamily="18" charset="0"/>
              </a:rPr>
              <a:t>2.2. Наизменична струја</a:t>
            </a:r>
          </a:p>
          <a:p>
            <a:pPr eaLnBrk="1" hangingPunct="1">
              <a:buFontTx/>
              <a:buNone/>
            </a:pPr>
            <a:r>
              <a:rPr lang="sr-Cyrl-CS" altLang="en-US" sz="2000" b="1" smtClean="0">
                <a:effectLst/>
                <a:latin typeface="Times New Roman" panose="02020603050405020304" pitchFamily="18" charset="0"/>
              </a:rPr>
              <a:t>-Електрична струја чија се јачина и смер периодично мењају у времену назива се наизменична струја</a:t>
            </a:r>
          </a:p>
          <a:p>
            <a:pPr eaLnBrk="1" hangingPunct="1">
              <a:buFontTx/>
              <a:buNone/>
            </a:pPr>
            <a:r>
              <a:rPr lang="sr-Cyrl-CS" altLang="en-US" sz="2000" b="1" smtClean="0">
                <a:effectLst/>
                <a:latin typeface="Times New Roman" panose="02020603050405020304" pitchFamily="18" charset="0"/>
              </a:rPr>
              <a:t>                                                   </a:t>
            </a:r>
            <a:r>
              <a:rPr lang="en-US" altLang="en-US" sz="2000" b="1" smtClean="0">
                <a:effectLst/>
                <a:latin typeface="Times New Roman" panose="02020603050405020304" pitchFamily="18" charset="0"/>
              </a:rPr>
              <a:t>i=I</a:t>
            </a:r>
            <a:r>
              <a:rPr lang="en-US" altLang="en-US" sz="2000" b="1" baseline="-25000" smtClean="0">
                <a:effectLst/>
                <a:latin typeface="Times New Roman" panose="02020603050405020304" pitchFamily="18" charset="0"/>
              </a:rPr>
              <a:t>0</a:t>
            </a:r>
            <a:r>
              <a:rPr lang="en-US" altLang="en-US" sz="2000" b="1" smtClean="0">
                <a:effectLst/>
                <a:latin typeface="Times New Roman" panose="02020603050405020304" pitchFamily="18" charset="0"/>
              </a:rPr>
              <a:t>sin 2</a:t>
            </a:r>
            <a:r>
              <a:rPr lang="el-GR" altLang="en-US" sz="2000" b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πν</a:t>
            </a:r>
            <a:r>
              <a:rPr lang="en-US" altLang="en-US" sz="2000" b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eaLnBrk="1" hangingPunct="1">
              <a:buFontTx/>
              <a:buNone/>
            </a:pPr>
            <a:r>
              <a:rPr lang="sr-Cyrl-CS" altLang="en-US" sz="2000" b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-где је </a:t>
            </a:r>
            <a:r>
              <a:rPr lang="en-US" altLang="en-US" sz="2000" b="1" smtClean="0">
                <a:effectLst/>
                <a:latin typeface="Times New Roman" panose="02020603050405020304" pitchFamily="18" charset="0"/>
              </a:rPr>
              <a:t>i</a:t>
            </a:r>
            <a:r>
              <a:rPr lang="sr-Cyrl-CS" altLang="en-US" sz="2000" b="1" smtClean="0">
                <a:effectLst/>
                <a:latin typeface="Times New Roman" panose="02020603050405020304" pitchFamily="18" charset="0"/>
              </a:rPr>
              <a:t>  тренутна вредност наизменичне струје, </a:t>
            </a:r>
            <a:r>
              <a:rPr lang="en-US" altLang="en-US" sz="2000" b="1" smtClean="0">
                <a:effectLst/>
                <a:latin typeface="Times New Roman" panose="02020603050405020304" pitchFamily="18" charset="0"/>
              </a:rPr>
              <a:t>I</a:t>
            </a:r>
            <a:r>
              <a:rPr lang="en-US" altLang="en-US" sz="2000" b="1" baseline="-25000" smtClean="0">
                <a:effectLst/>
                <a:latin typeface="Times New Roman" panose="02020603050405020304" pitchFamily="18" charset="0"/>
              </a:rPr>
              <a:t>0</a:t>
            </a:r>
            <a:r>
              <a:rPr lang="sr-Cyrl-CS" altLang="en-US" sz="2000" b="1" smtClean="0">
                <a:effectLst/>
                <a:latin typeface="Times New Roman" panose="02020603050405020304" pitchFamily="18" charset="0"/>
              </a:rPr>
              <a:t>-максимална вредност наизменичне струје и њена амплитуда, </a:t>
            </a:r>
            <a:r>
              <a:rPr lang="el-GR" altLang="en-US" sz="2000" b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en-US" sz="2000" b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sr-Cyrl-CS" altLang="en-US" sz="2000" b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3.14, </a:t>
            </a:r>
            <a:r>
              <a:rPr lang="el-GR" altLang="en-US" sz="2000" b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sr-Cyrl-CS" altLang="en-US" sz="2000" b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-фреквенца наизменичне струје, </a:t>
            </a:r>
            <a:r>
              <a:rPr lang="en-US" altLang="en-US" sz="2000" b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r-Cyrl-CS" altLang="en-US" sz="2000" b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-је време</a:t>
            </a:r>
            <a:endParaRPr lang="en-US" altLang="en-US" sz="2000" b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l-GR" altLang="en-US" sz="2000" b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44196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14"/>
          <p:cNvSpPr txBox="1">
            <a:spLocks noChangeArrowheads="1"/>
          </p:cNvSpPr>
          <p:nvPr/>
        </p:nvSpPr>
        <p:spPr bwMode="auto">
          <a:xfrm>
            <a:off x="914400" y="6324600"/>
            <a:ext cx="746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r-Cyrl-CS" altLang="en-US"/>
              <a:t>Слика 15. Монофазна наизменична струја</a:t>
            </a:r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3124200"/>
            <a:ext cx="3341688" cy="302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28575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381000" y="2590800"/>
            <a:ext cx="830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r-Cyrl-CS" altLang="en-US"/>
              <a:t>Слика 16. Трофазна наизменична струја</a:t>
            </a:r>
            <a:endParaRPr lang="en-US" altLang="en-US"/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838200" y="6248400"/>
            <a:ext cx="777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r-Cyrl-CS" altLang="en-US"/>
              <a:t>Слика 17. Генератор наизменичне струје</a:t>
            </a: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991600" cy="6400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r-Cyrl-CS" altLang="en-US" sz="2000" b="1" smtClean="0">
                <a:effectLst/>
                <a:latin typeface="Times New Roman" panose="02020603050405020304" pitchFamily="18" charset="0"/>
              </a:rPr>
              <a:t>-Наизменична струја налази огромну примену у домаћинствима, индустрији и уопште у савременом начину живота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Cyrl-CS" altLang="en-US" sz="2000" b="1" smtClean="0">
                <a:effectLst/>
                <a:latin typeface="Times New Roman" panose="02020603050405020304" pitchFamily="18" charset="0"/>
              </a:rPr>
              <a:t>-На велика растојања се транспортује претварањем у струју високог напона, а мале јачине. Тада су губици снаге минимални.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Cyrl-CS" altLang="en-US" sz="2000" b="1" smtClean="0">
                <a:effectLst/>
                <a:latin typeface="Times New Roman" panose="02020603050405020304" pitchFamily="18" charset="0"/>
              </a:rPr>
              <a:t>-Деца предшколског узраста могу само неке апарате користити у домаћинству, односно, оне елекртичне апарате који су безбедни за њих (компјутер, радио, телевизор, фен за косу, искњучени бојлер итд.)</a:t>
            </a:r>
            <a:endParaRPr lang="en-US" altLang="en-US" sz="2000" b="1" smtClean="0"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l">
              <a:defRPr/>
            </a:pPr>
            <a:r>
              <a:rPr lang="sr-Cyrl-CS" sz="2400" dirty="0" smtClean="0">
                <a:latin typeface="Times New Roman" pitchFamily="18" charset="0"/>
              </a:rPr>
              <a:t>3. Струја у гасовима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715000"/>
          </a:xfrm>
        </p:spPr>
        <p:txBody>
          <a:bodyPr/>
          <a:lstStyle/>
          <a:p>
            <a:pPr marL="609600" indent="-609600">
              <a:defRPr/>
            </a:pPr>
            <a:r>
              <a:rPr lang="sr-Cyrl-CS" sz="2000" b="1" dirty="0" smtClean="0">
                <a:latin typeface="Times New Roman" pitchFamily="18" charset="0"/>
              </a:rPr>
              <a:t>Под нормалним условима гасови не проводе електричну струју</a:t>
            </a:r>
          </a:p>
          <a:p>
            <a:pPr marL="609600" indent="-609600">
              <a:defRPr/>
            </a:pPr>
            <a:r>
              <a:rPr lang="sr-Cyrl-CS" sz="2000" b="1" dirty="0" smtClean="0">
                <a:latin typeface="Times New Roman" pitchFamily="18" charset="0"/>
              </a:rPr>
              <a:t>Струју у гасовима (или пражњење) чини усмерено кретање електрона, позитивних јона и негативних тешких јона</a:t>
            </a:r>
          </a:p>
          <a:p>
            <a:pPr marL="609600" indent="-609600">
              <a:defRPr/>
            </a:pPr>
            <a:r>
              <a:rPr lang="sr-Cyrl-CS" sz="2000" b="1" dirty="0" smtClean="0">
                <a:latin typeface="Times New Roman" pitchFamily="18" charset="0"/>
              </a:rPr>
              <a:t>Електрон-јонски парови настају јонизацијом гаса</a:t>
            </a:r>
          </a:p>
          <a:p>
            <a:pPr marL="609600" indent="-609600">
              <a:defRPr/>
            </a:pPr>
            <a:r>
              <a:rPr lang="sr-Cyrl-CS" sz="2000" b="1" dirty="0" smtClean="0">
                <a:latin typeface="Times New Roman" pitchFamily="18" charset="0"/>
              </a:rPr>
              <a:t>Јонизација (стварање наелектрисаних честица) врши се:</a:t>
            </a:r>
          </a:p>
          <a:p>
            <a:pPr marL="609600" indent="-609600">
              <a:buFontTx/>
              <a:buAutoNum type="arabicPeriod"/>
              <a:defRPr/>
            </a:pPr>
            <a:r>
              <a:rPr lang="sr-Cyrl-CS" sz="2000" b="1" dirty="0" smtClean="0">
                <a:latin typeface="Times New Roman" pitchFamily="18" charset="0"/>
              </a:rPr>
              <a:t>Зрачењем</a:t>
            </a:r>
          </a:p>
          <a:p>
            <a:pPr marL="609600" indent="-609600">
              <a:buFontTx/>
              <a:buAutoNum type="arabicPeriod"/>
              <a:defRPr/>
            </a:pPr>
            <a:r>
              <a:rPr lang="sr-Cyrl-CS" sz="2000" b="1" dirty="0" smtClean="0">
                <a:latin typeface="Times New Roman" pitchFamily="18" charset="0"/>
              </a:rPr>
              <a:t>Енергетским наелектрисаним честицама</a:t>
            </a:r>
          </a:p>
          <a:p>
            <a:pPr marL="609600" indent="-609600">
              <a:buFontTx/>
              <a:buAutoNum type="arabicPeriod"/>
              <a:defRPr/>
            </a:pPr>
            <a:r>
              <a:rPr lang="sr-Cyrl-CS" sz="2000" b="1" dirty="0" smtClean="0">
                <a:latin typeface="Times New Roman" pitchFamily="18" charset="0"/>
              </a:rPr>
              <a:t>Термалним путем</a:t>
            </a:r>
          </a:p>
          <a:p>
            <a:pPr marL="609600" indent="-609600">
              <a:buFontTx/>
              <a:buAutoNum type="arabicPeriod"/>
              <a:defRPr/>
            </a:pPr>
            <a:r>
              <a:rPr lang="sr-Cyrl-CS" sz="2000" b="1" dirty="0" smtClean="0">
                <a:latin typeface="Times New Roman" pitchFamily="18" charset="0"/>
              </a:rPr>
              <a:t>Стварањем наелектрисаних честица на електродама</a:t>
            </a:r>
          </a:p>
          <a:p>
            <a:pPr marL="609600" indent="-609600">
              <a:buFontTx/>
              <a:buAutoNum type="arabicPeriod"/>
              <a:defRPr/>
            </a:pPr>
            <a:endParaRPr lang="sr-Cyrl-CS" sz="2000" b="1" dirty="0" smtClean="0">
              <a:latin typeface="Times New Roman" pitchFamily="18" charset="0"/>
            </a:endParaRPr>
          </a:p>
          <a:p>
            <a:pPr marL="609600" indent="-609600">
              <a:defRPr/>
            </a:pPr>
            <a:r>
              <a:rPr lang="sr-Cyrl-CS" sz="2000" b="1" dirty="0" smtClean="0">
                <a:latin typeface="Times New Roman" pitchFamily="18" charset="0"/>
              </a:rPr>
              <a:t>Поред јонизације у гасу истовремено постоји и процес рекомбинације</a:t>
            </a:r>
          </a:p>
          <a:p>
            <a:pPr marL="609600" indent="-609600">
              <a:buFontTx/>
              <a:buNone/>
              <a:defRPr/>
            </a:pPr>
            <a:endParaRPr lang="sr-Cyrl-CS" sz="2000" b="1" dirty="0" smtClean="0">
              <a:latin typeface="Times New Roman" pitchFamily="18" charset="0"/>
            </a:endParaRPr>
          </a:p>
          <a:p>
            <a:pPr marL="609600" indent="-609600">
              <a:defRPr/>
            </a:pPr>
            <a:r>
              <a:rPr lang="sr-Cyrl-CS" sz="2000" b="1" dirty="0" smtClean="0">
                <a:latin typeface="Times New Roman" pitchFamily="18" charset="0"/>
              </a:rPr>
              <a:t>Услед космичког зрачења и природне радиоактивности у атмосферском ваздуху настаје око 10 електрон-јонских парова у кубном центиметру у секунди</a:t>
            </a:r>
            <a:endParaRPr lang="en-US" sz="2000" b="1" dirty="0" smtClean="0">
              <a:latin typeface="Times New Roman" pitchFamily="18" charset="0"/>
            </a:endParaRPr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991600" cy="6553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Cyrl-CS" sz="2000" b="1" smtClean="0">
                <a:latin typeface="Times New Roman" pitchFamily="18" charset="0"/>
              </a:rPr>
              <a:t>1.1. Механичка енергија тела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b="1" smtClean="0">
                <a:latin typeface="Times New Roman" pitchFamily="18" charset="0"/>
              </a:rPr>
              <a:t>                                                     </a:t>
            </a:r>
            <a:r>
              <a:rPr lang="sr-Cyrl-CS" sz="2000" b="1" smtClean="0">
                <a:latin typeface="Times New Roman" pitchFamily="18" charset="0"/>
              </a:rPr>
              <a:t>Е</a:t>
            </a:r>
            <a:r>
              <a:rPr lang="sr-Latn-CS" sz="2000" b="1" smtClean="0">
                <a:latin typeface="Times New Roman" pitchFamily="18" charset="0"/>
              </a:rPr>
              <a:t>=E</a:t>
            </a:r>
            <a:r>
              <a:rPr lang="sr-Latn-CS" sz="2000" b="1" baseline="-25000" smtClean="0">
                <a:latin typeface="Times New Roman" pitchFamily="18" charset="0"/>
              </a:rPr>
              <a:t>k</a:t>
            </a:r>
            <a:r>
              <a:rPr lang="sr-Latn-CS" sz="2000" b="1" smtClean="0">
                <a:latin typeface="Times New Roman" pitchFamily="18" charset="0"/>
              </a:rPr>
              <a:t>+E</a:t>
            </a:r>
            <a:r>
              <a:rPr lang="sr-Latn-CS" sz="2000" b="1" baseline="-25000" smtClean="0">
                <a:latin typeface="Times New Roman" pitchFamily="18" charset="0"/>
              </a:rPr>
              <a:t>p</a:t>
            </a:r>
            <a:endParaRPr lang="en-US" sz="2000" b="1" baseline="-25000" smtClean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Cyrl-CS" sz="2000" b="1" smtClean="0">
                <a:latin typeface="Times New Roman" pitchFamily="18" charset="0"/>
              </a:rPr>
              <a:t>-</a:t>
            </a:r>
            <a:r>
              <a:rPr lang="sr-Latn-CS" sz="2000" b="1" smtClean="0">
                <a:latin typeface="Times New Roman" pitchFamily="18" charset="0"/>
              </a:rPr>
              <a:t>E</a:t>
            </a:r>
            <a:r>
              <a:rPr lang="sr-Latn-CS" sz="2000" b="1" baseline="-25000" smtClean="0">
                <a:latin typeface="Times New Roman" pitchFamily="18" charset="0"/>
              </a:rPr>
              <a:t>k</a:t>
            </a:r>
            <a:r>
              <a:rPr lang="sr-Cyrl-CS" sz="2000" b="1" smtClean="0">
                <a:latin typeface="Times New Roman" pitchFamily="18" charset="0"/>
              </a:rPr>
              <a:t>-представља кинетичку енергију тела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Cyrl-CS" sz="2000" b="1" smtClean="0">
                <a:latin typeface="Times New Roman" pitchFamily="18" charset="0"/>
              </a:rPr>
              <a:t>-</a:t>
            </a:r>
            <a:r>
              <a:rPr lang="sr-Latn-CS" sz="2000" b="1" smtClean="0">
                <a:latin typeface="Times New Roman" pitchFamily="18" charset="0"/>
              </a:rPr>
              <a:t>E</a:t>
            </a:r>
            <a:r>
              <a:rPr lang="sr-Latn-CS" sz="2000" b="1" baseline="-25000" smtClean="0">
                <a:latin typeface="Times New Roman" pitchFamily="18" charset="0"/>
              </a:rPr>
              <a:t>p</a:t>
            </a:r>
            <a:r>
              <a:rPr lang="sr-Cyrl-CS" sz="2000" b="1" smtClean="0">
                <a:latin typeface="Times New Roman" pitchFamily="18" charset="0"/>
              </a:rPr>
              <a:t>-представља потенцијалну енергију тела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Cyrl-CS" sz="2000" b="1" smtClean="0">
                <a:latin typeface="Times New Roman" pitchFamily="18" charset="0"/>
              </a:rPr>
              <a:t>-Ако се тело масе </a:t>
            </a:r>
            <a:r>
              <a:rPr lang="en-US" sz="2000" b="1" smtClean="0">
                <a:latin typeface="Times New Roman" pitchFamily="18" charset="0"/>
              </a:rPr>
              <a:t>m </a:t>
            </a:r>
            <a:r>
              <a:rPr lang="sr-Cyrl-CS" sz="2000" b="1" smtClean="0">
                <a:latin typeface="Times New Roman" pitchFamily="18" charset="0"/>
              </a:rPr>
              <a:t>креће брзином </a:t>
            </a:r>
            <a:r>
              <a:rPr lang="en-US" sz="2000" b="1" smtClean="0">
                <a:latin typeface="Times New Roman" pitchFamily="18" charset="0"/>
              </a:rPr>
              <a:t>v</a:t>
            </a:r>
            <a:r>
              <a:rPr lang="sr-Cyrl-CS" sz="2000" b="1" smtClean="0">
                <a:latin typeface="Times New Roman" pitchFamily="18" charset="0"/>
              </a:rPr>
              <a:t> његова кинетичке енергије је: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Cyrl-CS" sz="2000" b="1" smtClean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Cyrl-CS" sz="2000" b="1" smtClean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Cyrl-CS" sz="2000" b="1" smtClean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Cyrl-CS" sz="2000" b="1" smtClean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Cyrl-CS" sz="2000" b="1" smtClean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Cyrl-CS" sz="2000" b="1" smtClean="0">
                <a:latin typeface="Times New Roman" pitchFamily="18" charset="0"/>
              </a:rPr>
              <a:t>-Ако се тело масе </a:t>
            </a:r>
            <a:r>
              <a:rPr lang="en-US" sz="2000" b="1" smtClean="0">
                <a:latin typeface="Times New Roman" pitchFamily="18" charset="0"/>
              </a:rPr>
              <a:t>m</a:t>
            </a:r>
            <a:r>
              <a:rPr lang="sr-Cyrl-CS" sz="2000" b="1" smtClean="0">
                <a:latin typeface="Times New Roman" pitchFamily="18" charset="0"/>
              </a:rPr>
              <a:t> налази на висини </a:t>
            </a:r>
            <a:r>
              <a:rPr lang="en-US" sz="2000" b="1" smtClean="0">
                <a:latin typeface="Times New Roman" pitchFamily="18" charset="0"/>
              </a:rPr>
              <a:t>h</a:t>
            </a:r>
            <a:r>
              <a:rPr lang="sr-Cyrl-CS" sz="2000" b="1" smtClean="0">
                <a:latin typeface="Times New Roman" pitchFamily="18" charset="0"/>
              </a:rPr>
              <a:t> у односу на референтни ниво његова потенцијална енергија је:</a:t>
            </a:r>
            <a:endParaRPr lang="sr-Latn-CS" sz="2000" b="1" smtClean="0">
              <a:latin typeface="Times New Roman" pitchFamily="18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876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97400"/>
            <a:ext cx="44196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554162"/>
          </a:xfrm>
        </p:spPr>
        <p:txBody>
          <a:bodyPr/>
          <a:lstStyle/>
          <a:p>
            <a:pPr algn="l">
              <a:defRPr/>
            </a:pPr>
            <a:r>
              <a:rPr lang="sr-Cyrl-CS" sz="2000" dirty="0" smtClean="0">
                <a:latin typeface="Times New Roman" pitchFamily="18" charset="0"/>
              </a:rPr>
              <a:t>-Нека имамо гасну цев под ниским притиском са паралелним електродним системом као на слици 7.</a:t>
            </a:r>
            <a:br>
              <a:rPr lang="sr-Cyrl-CS" sz="2000" dirty="0" smtClean="0">
                <a:latin typeface="Times New Roman" pitchFamily="18" charset="0"/>
              </a:rPr>
            </a:br>
            <a:r>
              <a:rPr lang="sr-Cyrl-CS" sz="2000" dirty="0" smtClean="0">
                <a:latin typeface="Times New Roman" pitchFamily="18" charset="0"/>
              </a:rPr>
              <a:t>-Ако се на дати систем прикључи напон </a:t>
            </a:r>
            <a:r>
              <a:rPr lang="en-US" sz="2000" dirty="0" smtClean="0">
                <a:latin typeface="Times New Roman" pitchFamily="18" charset="0"/>
              </a:rPr>
              <a:t>U</a:t>
            </a:r>
            <a:r>
              <a:rPr lang="sr-Cyrl-CS" sz="2000" dirty="0" smtClean="0">
                <a:latin typeface="Times New Roman" pitchFamily="18" charset="0"/>
              </a:rPr>
              <a:t>, услед присуства наелектрисања у гасу, у колу почиње да тече струја</a:t>
            </a:r>
            <a:r>
              <a:rPr lang="en-US" sz="2000" dirty="0" smtClean="0">
                <a:latin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</a:rPr>
            </a:br>
            <a:endParaRPr 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5761038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 rot="10800000" flipV="1">
            <a:off x="1143000" y="5257800"/>
            <a:ext cx="678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r-Cyrl-CS" altLang="en-US"/>
              <a:t>Слика 7. Протицање струје у гасној цеви под ниским притиском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19200"/>
          </a:xfrm>
        </p:spPr>
        <p:txBody>
          <a:bodyPr/>
          <a:lstStyle/>
          <a:p>
            <a:pPr algn="l">
              <a:defRPr/>
            </a:pPr>
            <a:r>
              <a:rPr lang="sr-Cyrl-CS" sz="2000" dirty="0" smtClean="0">
                <a:latin typeface="Times New Roman" pitchFamily="18" charset="0"/>
              </a:rPr>
              <a:t>1. Несамостално пражњење-за протицање струје у гасу неопходно је стварање наелектрисаних честица помоћу спољашњег извора јонизације</a:t>
            </a:r>
            <a:r>
              <a:rPr lang="en-US" dirty="0" smtClean="0">
                <a:latin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</a:rPr>
            </a:b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9055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0" y="4495800"/>
            <a:ext cx="929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r-Cyrl-CS" altLang="en-US" sz="1800"/>
              <a:t>Слика 8. Струјно-напонска карактеристика несамосталног пражњења у гасу</a:t>
            </a:r>
            <a:endParaRPr lang="en-US" altLang="en-US" sz="1800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228600" y="5181600"/>
            <a:ext cx="876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I</a:t>
            </a:r>
            <a:r>
              <a:rPr lang="sr-Cyrl-CS" altLang="en-US" sz="1800"/>
              <a:t>-Линеарна област и засићење</a:t>
            </a:r>
          </a:p>
          <a:p>
            <a:pPr>
              <a:spcBef>
                <a:spcPct val="50000"/>
              </a:spcBef>
            </a:pPr>
            <a:r>
              <a:rPr lang="en-US" altLang="en-US" sz="1800"/>
              <a:t>II</a:t>
            </a:r>
            <a:r>
              <a:rPr lang="sr-Cyrl-CS" altLang="en-US" sz="1800"/>
              <a:t>-Област са појавом јонизације електронским ударом (секундарна јонозација)</a:t>
            </a:r>
            <a:endParaRPr lang="en-US" altLang="en-US" sz="1800"/>
          </a:p>
          <a:p>
            <a:pPr>
              <a:spcBef>
                <a:spcPct val="50000"/>
              </a:spcBef>
            </a:pPr>
            <a:r>
              <a:rPr lang="en-US" altLang="en-US" sz="1800"/>
              <a:t>III</a:t>
            </a:r>
            <a:r>
              <a:rPr lang="sr-Cyrl-CS" altLang="en-US" sz="1800"/>
              <a:t>-Област са учешћем процеса секундарне емисије на катоди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304800" y="381000"/>
            <a:ext cx="86868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r-Cyrl-CS" altLang="en-US"/>
              <a:t>2. Самостално пражњење у гасу-настаје када се електрична струја у гасу може сама од себе одржавати (тада је број секундарних јона и електрона толико велик да се број примарних јона и електрона може практично занемарити, а тиме и утицај спољашњег јонизатора на протицање струје у гасу)</a:t>
            </a:r>
          </a:p>
          <a:p>
            <a:r>
              <a:rPr lang="sr-Cyrl-CS" altLang="en-US"/>
              <a:t>-Прелазак гаса из несамосталног у самостално пражњење назива се пробој гаса</a:t>
            </a:r>
          </a:p>
          <a:p>
            <a:r>
              <a:rPr lang="sr-Cyrl-CS" altLang="en-US"/>
              <a:t>-Напон при коме се врши пробој гаса назива се пробојни напон</a:t>
            </a:r>
          </a:p>
          <a:p>
            <a:r>
              <a:rPr lang="sr-Cyrl-CS" altLang="en-US"/>
              <a:t>-Пробојни напон је релативно висок и зависи од притиска, врсте гаса и растојања међу електродама </a:t>
            </a:r>
          </a:p>
          <a:p>
            <a:r>
              <a:rPr lang="sr-Cyrl-CS" altLang="en-US"/>
              <a:t>-За ваздух под нормалним условима за пробој (појаву електричне варнице) потребно је електрично поље од 30000 </a:t>
            </a:r>
            <a:r>
              <a:rPr lang="en-US" altLang="en-US"/>
              <a:t>V/cm</a:t>
            </a:r>
          </a:p>
          <a:p>
            <a:r>
              <a:rPr lang="sr-Cyrl-CS" altLang="en-US"/>
              <a:t>-Самостално пражњење може бити:</a:t>
            </a:r>
          </a:p>
          <a:p>
            <a:r>
              <a:rPr lang="sr-Cyrl-CS" altLang="en-US"/>
              <a:t>-Тињаво пражњење (на малим притисцима). Реализује се у неонским цевима</a:t>
            </a:r>
          </a:p>
          <a:p>
            <a:r>
              <a:rPr lang="sr-Cyrl-CS" altLang="en-US"/>
              <a:t>-Варнично пражњење (на великим притисцима, на атмосферском и већем притиску). Реализује се у виду варница, муња и громова.</a:t>
            </a:r>
          </a:p>
          <a:p>
            <a:r>
              <a:rPr lang="sr-Cyrl-CS" altLang="en-US"/>
              <a:t>-Лучно пражњење (на великим притисцима). Реализује се у виду електричног лука.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52400" y="304800"/>
            <a:ext cx="89916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r-Cyrl-CS" altLang="en-US"/>
              <a:t>-При електричним пољима од 30000 </a:t>
            </a:r>
            <a:r>
              <a:rPr lang="en-US" altLang="en-US"/>
              <a:t>V/cm</a:t>
            </a:r>
            <a:r>
              <a:rPr lang="sr-Cyrl-CS" altLang="en-US"/>
              <a:t> у ваздуху, који се налази на  нормалном атмосферском притиску, јавља се пражњење у облику варнице</a:t>
            </a:r>
          </a:p>
          <a:p>
            <a:r>
              <a:rPr lang="sr-Cyrl-CS" altLang="en-US"/>
              <a:t>-Варница има облик врло светлог, кривудавог и разгранатог канала</a:t>
            </a:r>
          </a:p>
          <a:p>
            <a:r>
              <a:rPr lang="sr-Cyrl-CS" altLang="en-US"/>
              <a:t>-У току формирања електричне варнице гас у светлом каналу карактерише велика електрична проводност</a:t>
            </a:r>
          </a:p>
          <a:p>
            <a:r>
              <a:rPr lang="sr-Cyrl-CS" altLang="en-US"/>
              <a:t>-Због тога температура у каналу може да нарасте на хиљаду до неколико десетина хиљада степени</a:t>
            </a:r>
          </a:p>
          <a:p>
            <a:r>
              <a:rPr lang="sr-Cyrl-CS" altLang="en-US"/>
              <a:t>-Услед различите температуре у каналу и ван њега гас се нагло шири што изазива пуцкетање или прасак</a:t>
            </a:r>
            <a:endParaRPr lang="en-US" altLang="en-US"/>
          </a:p>
          <a:p>
            <a:endParaRPr lang="sr-Cyrl-C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algn="l">
              <a:defRPr/>
            </a:pPr>
            <a:r>
              <a:rPr lang="sr-Cyrl-CS" sz="2000" dirty="0" smtClean="0">
                <a:latin typeface="Times New Roman" pitchFamily="18" charset="0"/>
              </a:rPr>
              <a:t>3. 1. Електричне појаве у атмосфери Земље-муња и гром</a:t>
            </a:r>
            <a:endParaRPr lang="en-US" sz="2000" dirty="0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457200" y="762000"/>
            <a:ext cx="5638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r-Cyrl-CS" altLang="en-US"/>
              <a:t>-Дужина муње (10-50) </a:t>
            </a:r>
            <a:r>
              <a:rPr lang="en-US" altLang="en-US"/>
              <a:t>km</a:t>
            </a:r>
            <a:endParaRPr lang="sr-Cyrl-CS" altLang="en-US"/>
          </a:p>
          <a:p>
            <a:r>
              <a:rPr lang="sr-Cyrl-CS" altLang="en-US"/>
              <a:t>-Пречник проводне зоне 0.25 </a:t>
            </a:r>
            <a:r>
              <a:rPr lang="en-US" altLang="en-US"/>
              <a:t>m</a:t>
            </a:r>
            <a:endParaRPr lang="sr-Cyrl-CS" altLang="en-US"/>
          </a:p>
          <a:p>
            <a:r>
              <a:rPr lang="sr-Cyrl-CS" altLang="en-US"/>
              <a:t>-Јачина струје </a:t>
            </a:r>
          </a:p>
          <a:p>
            <a:r>
              <a:rPr lang="sr-Cyrl-CS" altLang="en-US"/>
              <a:t>-Трајање муње око </a:t>
            </a:r>
          </a:p>
          <a:p>
            <a:endParaRPr lang="en-US" altLang="en-US"/>
          </a:p>
        </p:txBody>
      </p:sp>
      <p:pic>
        <p:nvPicPr>
          <p:cNvPr id="4" name="Picture 11" descr="Lightning over Zwickau in Germ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52578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2209800" y="5257800"/>
            <a:ext cx="670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r-Cyrl-CS" altLang="en-US"/>
              <a:t>Слика 9. Електрична варница између два облака-муња</a:t>
            </a:r>
            <a:r>
              <a:rPr lang="sr-Cyrl-CS" altLang="en-US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algn="l">
              <a:defRPr/>
            </a:pPr>
            <a:r>
              <a:rPr lang="sr-Cyrl-CS" sz="2000" dirty="0" smtClean="0">
                <a:latin typeface="Times New Roman" pitchFamily="18" charset="0"/>
              </a:rPr>
              <a:t>-Удар грома</a:t>
            </a:r>
            <a:r>
              <a:rPr lang="en-US" sz="2000" dirty="0" smtClean="0">
                <a:latin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</a:rPr>
            </a:br>
            <a:endParaRPr lang="en-US" sz="2000" dirty="0"/>
          </a:p>
        </p:txBody>
      </p:sp>
      <p:pic>
        <p:nvPicPr>
          <p:cNvPr id="3" name="Picture 4" descr="Rocket Lightning, Queanbeyan, Aust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338455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Lightning damage to tree in Maplewood, 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227965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28600" y="5257800"/>
            <a:ext cx="883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r-Cyrl-CS" altLang="en-US"/>
              <a:t>Слика 10.        а) Удар грома              б) Изглед дрвета у које је ударио гром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4. Светлост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None/>
              <a:defRPr/>
            </a:pPr>
            <a:r>
              <a:rPr lang="sr-Cyrl-CS" sz="2400" b="1" dirty="0" smtClean="0">
                <a:latin typeface="Times New Roman" pitchFamily="18" charset="0"/>
              </a:rPr>
              <a:t>4.1. Оптичке појаве у атмосфери Земље</a:t>
            </a:r>
            <a:endParaRPr lang="sr-Cyrl-CS" b="1" dirty="0" smtClean="0">
              <a:latin typeface="Times New Roman" pitchFamily="18" charset="0"/>
            </a:endParaRPr>
          </a:p>
          <a:p>
            <a:pPr marL="609600" indent="-609600">
              <a:buFontTx/>
              <a:buNone/>
              <a:defRPr/>
            </a:pPr>
            <a:endParaRPr lang="sr-Cyrl-CS" b="1" dirty="0" smtClean="0">
              <a:latin typeface="Times New Roman" pitchFamily="18" charset="0"/>
            </a:endParaRPr>
          </a:p>
          <a:p>
            <a:pPr marL="609600" indent="-609600">
              <a:buFontTx/>
              <a:buNone/>
              <a:defRPr/>
            </a:pPr>
            <a:r>
              <a:rPr lang="sr-Cyrl-CS" sz="2000" b="1" dirty="0" smtClean="0">
                <a:latin typeface="Times New Roman" pitchFamily="18" charset="0"/>
              </a:rPr>
              <a:t>а) Таласна природа севтлости</a:t>
            </a:r>
          </a:p>
          <a:p>
            <a:pPr marL="609600" indent="-609600">
              <a:buFontTx/>
              <a:buNone/>
              <a:defRPr/>
            </a:pPr>
            <a:r>
              <a:rPr lang="sr-Cyrl-CS" sz="2000" b="1" dirty="0" smtClean="0">
                <a:latin typeface="Times New Roman" pitchFamily="18" charset="0"/>
              </a:rPr>
              <a:t>    -Мексвел 1865. </a:t>
            </a:r>
          </a:p>
          <a:p>
            <a:pPr marL="609600" indent="-609600">
              <a:buFontTx/>
              <a:buNone/>
              <a:defRPr/>
            </a:pPr>
            <a:r>
              <a:rPr lang="sr-Cyrl-CS" sz="2000" b="1" dirty="0" smtClean="0">
                <a:latin typeface="Times New Roman" pitchFamily="18" charset="0"/>
              </a:rPr>
              <a:t>    -Херц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sr-Cyrl-CS" sz="2000" b="1" dirty="0" smtClean="0">
                <a:latin typeface="Times New Roman" pitchFamily="18" charset="0"/>
              </a:rPr>
              <a:t>1888. </a:t>
            </a:r>
          </a:p>
          <a:p>
            <a:pPr marL="609600" indent="-609600">
              <a:buFontTx/>
              <a:buNone/>
              <a:defRPr/>
            </a:pPr>
            <a:endParaRPr lang="sr-Cyrl-CS" sz="2000" b="1" dirty="0" smtClean="0">
              <a:latin typeface="Times New Roman" pitchFamily="18" charset="0"/>
            </a:endParaRPr>
          </a:p>
          <a:p>
            <a:pPr marL="609600" indent="-609600">
              <a:buFontTx/>
              <a:buNone/>
              <a:defRPr/>
            </a:pPr>
            <a:endParaRPr lang="sr-Cyrl-CS" sz="2000" b="1" dirty="0" smtClean="0">
              <a:latin typeface="Times New Roman" pitchFamily="18" charset="0"/>
            </a:endParaRPr>
          </a:p>
          <a:p>
            <a:pPr marL="609600" indent="-609600">
              <a:buFontTx/>
              <a:buNone/>
              <a:defRPr/>
            </a:pPr>
            <a:r>
              <a:rPr lang="sr-Cyrl-CS" sz="2000" b="1" dirty="0" smtClean="0">
                <a:latin typeface="Times New Roman" pitchFamily="18" charset="0"/>
              </a:rPr>
              <a:t>б) Корпускуларна природа светлости</a:t>
            </a:r>
          </a:p>
          <a:p>
            <a:pPr marL="609600" indent="-609600">
              <a:buFontTx/>
              <a:buNone/>
              <a:defRPr/>
            </a:pPr>
            <a:r>
              <a:rPr lang="sr-Cyrl-CS" sz="2000" b="1" dirty="0" smtClean="0">
                <a:latin typeface="Times New Roman" pitchFamily="18" charset="0"/>
              </a:rPr>
              <a:t>     -Планк 1900.</a:t>
            </a:r>
          </a:p>
          <a:p>
            <a:pPr marL="609600" indent="-609600">
              <a:buFontTx/>
              <a:buNone/>
              <a:defRPr/>
            </a:pPr>
            <a:r>
              <a:rPr lang="sr-Cyrl-CS" sz="2000" b="1" dirty="0" smtClean="0">
                <a:latin typeface="Times New Roman" pitchFamily="18" charset="0"/>
              </a:rPr>
              <a:t>     -Ајнштајн</a:t>
            </a:r>
          </a:p>
          <a:p>
            <a:pPr marL="609600" indent="-609600">
              <a:buFontTx/>
              <a:buNone/>
              <a:defRPr/>
            </a:pPr>
            <a:endParaRPr lang="en-US" b="1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sr-Cyrl-CS" sz="2000" dirty="0" smtClean="0">
                <a:latin typeface="Times New Roman" pitchFamily="18" charset="0"/>
              </a:rPr>
              <a:t>Дисперзија светлости-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Cyrl-CS" sz="1800" b="1" dirty="0" smtClean="0">
                <a:latin typeface="Times New Roman" pitchFamily="18" charset="0"/>
              </a:rPr>
              <a:t>Бела светлост</a:t>
            </a:r>
          </a:p>
          <a:p>
            <a:pPr>
              <a:defRPr/>
            </a:pPr>
            <a:r>
              <a:rPr lang="sr-Cyrl-CS" sz="1800" b="1" dirty="0" smtClean="0">
                <a:latin typeface="Times New Roman" pitchFamily="18" charset="0"/>
              </a:rPr>
              <a:t>Црвена, наранџаста, жута, зелена, индиго, плава, љубичаста</a:t>
            </a:r>
            <a:endParaRPr lang="en-US" sz="18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00400" y="609600"/>
          <a:ext cx="12239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596641" imgH="215806" progId="Equation.3">
                  <p:embed/>
                </p:oleObj>
              </mc:Choice>
              <mc:Fallback>
                <p:oleObj name="Equation" r:id="rId3" imgW="596641" imgH="21580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609600"/>
                        <a:ext cx="12239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6" descr="Призма разлаже белу светлост у спектар јер свака таласна дужина има мало различити индекс преламања па се свака 'боја' прелама под сопственим углом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3395663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143000" y="4953000"/>
            <a:ext cx="632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r-Cyrl-CS" altLang="en-US"/>
              <a:t>Слика 11. Разлагање беле светлости на спектар</a:t>
            </a:r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l">
              <a:defRPr/>
            </a:pPr>
            <a:r>
              <a:rPr lang="sr-Cyrl-CS" sz="2400" dirty="0" smtClean="0">
                <a:latin typeface="Times New Roman" pitchFamily="18" charset="0"/>
              </a:rPr>
              <a:t>-Дисперзија светлости у атмосфери Земље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211763"/>
          </a:xfrm>
        </p:spPr>
        <p:txBody>
          <a:bodyPr/>
          <a:lstStyle/>
          <a:p>
            <a:pPr>
              <a:defRPr/>
            </a:pPr>
            <a:r>
              <a:rPr lang="sr-Cyrl-CS" sz="1800" b="1" dirty="0" smtClean="0">
                <a:latin typeface="Times New Roman" pitchFamily="18" charset="0"/>
              </a:rPr>
              <a:t>Аристотел</a:t>
            </a:r>
          </a:p>
          <a:p>
            <a:pPr>
              <a:defRPr/>
            </a:pPr>
            <a:r>
              <a:rPr lang="sr-Cyrl-CS" sz="1800" b="1" dirty="0" smtClean="0">
                <a:latin typeface="Times New Roman" pitchFamily="18" charset="0"/>
              </a:rPr>
              <a:t>18. век-Арапски физичари Ел Ширази</a:t>
            </a:r>
          </a:p>
          <a:p>
            <a:pPr>
              <a:defRPr/>
            </a:pPr>
            <a:r>
              <a:rPr lang="sr-Cyrl-CS" sz="1800" b="1" dirty="0" smtClean="0">
                <a:latin typeface="Times New Roman" pitchFamily="18" charset="0"/>
              </a:rPr>
              <a:t>Декарт 1637.</a:t>
            </a:r>
          </a:p>
          <a:p>
            <a:pPr>
              <a:defRPr/>
            </a:pPr>
            <a:r>
              <a:rPr lang="sr-Cyrl-CS" sz="1800" b="1" dirty="0" smtClean="0">
                <a:latin typeface="Times New Roman" pitchFamily="18" charset="0"/>
              </a:rPr>
              <a:t>Њутн 1707.</a:t>
            </a:r>
            <a:endParaRPr lang="en-US" sz="1800" dirty="0"/>
          </a:p>
        </p:txBody>
      </p:sp>
      <p:pic>
        <p:nvPicPr>
          <p:cNvPr id="32772" name="Picture 4" descr="Rainbo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4021138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914400" y="5562600"/>
            <a:ext cx="769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r-Cyrl-CS" altLang="en-US"/>
              <a:t>Слика 12. Разлагање беле светлости на спектар у кишној капи</a:t>
            </a:r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mi-circle double rainbow (second one, barely discernible) in Wrangell-St. Elias National Park, Alask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96975"/>
            <a:ext cx="6397625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1219200" y="4876800"/>
            <a:ext cx="701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sr-Cyrl-CS" altLang="en-US"/>
              <a:t>Слика 13. Примарна и секундарна дуга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81000"/>
            <a:ext cx="8001000" cy="5675313"/>
          </a:xfrm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04800" y="6096000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Cyrl-CS" altLang="en-US"/>
              <a:t>Слика 1. Трансформација потенцијалне енергије у кинетичку енергију</a:t>
            </a:r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l">
              <a:defRPr/>
            </a:pPr>
            <a:r>
              <a:rPr lang="sr-Cyrl-CS" sz="2000" dirty="0" smtClean="0">
                <a:latin typeface="Times New Roman" pitchFamily="18" charset="0"/>
              </a:rPr>
              <a:t>-Расејање светлости у атмосфери Земље</a:t>
            </a:r>
            <a:endParaRPr lang="en-US" sz="2000" dirty="0"/>
          </a:p>
        </p:txBody>
      </p:sp>
      <p:pic>
        <p:nvPicPr>
          <p:cNvPr id="34819" name="Content Placeholder 3" descr="Mist illuminated by sunligh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524000"/>
            <a:ext cx="3581400" cy="2392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048000" y="4343400"/>
            <a:ext cx="3641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r-Cyrl-CS" altLang="en-US"/>
              <a:t>Слика 14. Расејање светлости</a:t>
            </a:r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pPr algn="l">
              <a:defRPr/>
            </a:pPr>
            <a:r>
              <a:rPr lang="sr-Cyrl-CS" sz="2000" dirty="0" smtClean="0">
                <a:latin typeface="Times New Roman" pitchFamily="18" charset="0"/>
              </a:rPr>
              <a:t/>
            </a:r>
            <a:br>
              <a:rPr lang="sr-Cyrl-CS" sz="2000" dirty="0" smtClean="0">
                <a:latin typeface="Times New Roman" pitchFamily="18" charset="0"/>
              </a:rPr>
            </a:br>
            <a:r>
              <a:rPr lang="sr-Cyrl-CS" sz="2000" dirty="0" smtClean="0">
                <a:latin typeface="Times New Roman" pitchFamily="18" charset="0"/>
              </a:rPr>
              <a:t/>
            </a:r>
            <a:br>
              <a:rPr lang="sr-Cyrl-CS" sz="2000" dirty="0" smtClean="0">
                <a:latin typeface="Times New Roman" pitchFamily="18" charset="0"/>
              </a:rPr>
            </a:br>
            <a:r>
              <a:rPr lang="sr-Cyrl-CS" sz="2000" dirty="0" smtClean="0">
                <a:latin typeface="Times New Roman" pitchFamily="18" charset="0"/>
              </a:rPr>
              <a:t/>
            </a:r>
            <a:br>
              <a:rPr lang="sr-Cyrl-CS" sz="2000" dirty="0" smtClean="0">
                <a:latin typeface="Times New Roman" pitchFamily="18" charset="0"/>
              </a:rPr>
            </a:br>
            <a:r>
              <a:rPr lang="sr-Cyrl-CS" sz="2000" dirty="0" smtClean="0">
                <a:latin typeface="Times New Roman" pitchFamily="18" charset="0"/>
              </a:rPr>
              <a:t/>
            </a:r>
            <a:br>
              <a:rPr lang="sr-Cyrl-CS" sz="2000" dirty="0" smtClean="0">
                <a:latin typeface="Times New Roman" pitchFamily="18" charset="0"/>
              </a:rPr>
            </a:br>
            <a:r>
              <a:rPr lang="sr-Cyrl-CS" sz="2000" dirty="0" smtClean="0">
                <a:latin typeface="Times New Roman" pitchFamily="18" charset="0"/>
              </a:rPr>
              <a:t>-</a:t>
            </a:r>
            <a:r>
              <a:rPr lang="sr-Cyrl-CS" sz="2400" dirty="0" smtClean="0">
                <a:latin typeface="Times New Roman" pitchFamily="18" charset="0"/>
              </a:rPr>
              <a:t>Плава боја неба</a:t>
            </a:r>
            <a:r>
              <a:rPr lang="sr-Cyrl-CS" sz="2000" dirty="0" smtClean="0">
                <a:latin typeface="Times New Roman" pitchFamily="18" charset="0"/>
              </a:rPr>
              <a:t/>
            </a:r>
            <a:br>
              <a:rPr lang="sr-Cyrl-CS" sz="2000" dirty="0" smtClean="0">
                <a:latin typeface="Times New Roman" pitchFamily="18" charset="0"/>
              </a:rPr>
            </a:br>
            <a:r>
              <a:rPr lang="sr-Cyrl-CS" sz="2000" dirty="0" smtClean="0">
                <a:latin typeface="Times New Roman" pitchFamily="18" charset="0"/>
              </a:rPr>
              <a:t>-Плава боја-(</a:t>
            </a:r>
            <a:r>
              <a:rPr lang="ru-RU" sz="2000" dirty="0" smtClean="0">
                <a:latin typeface="Times New Roman" pitchFamily="18" charset="0"/>
              </a:rPr>
              <a:t>450–495</a:t>
            </a:r>
            <a:r>
              <a:rPr lang="sr-Cyrl-CS" sz="2000" dirty="0" smtClean="0">
                <a:latin typeface="Times New Roman" pitchFamily="18" charset="0"/>
              </a:rPr>
              <a:t>) </a:t>
            </a:r>
            <a:r>
              <a:rPr lang="en-US" sz="2000" dirty="0" smtClean="0">
                <a:latin typeface="Times New Roman" pitchFamily="18" charset="0"/>
              </a:rPr>
              <a:t>nm</a:t>
            </a:r>
            <a:r>
              <a:rPr lang="sr-Cyrl-CS" sz="2000" dirty="0" smtClean="0">
                <a:latin typeface="Times New Roman" pitchFamily="18" charset="0"/>
              </a:rPr>
              <a:t/>
            </a:r>
            <a:br>
              <a:rPr lang="sr-Cyrl-CS" sz="2000" dirty="0" smtClean="0">
                <a:latin typeface="Times New Roman" pitchFamily="18" charset="0"/>
              </a:rPr>
            </a:br>
            <a:r>
              <a:rPr lang="sr-Cyrl-CS" sz="2000" dirty="0" smtClean="0">
                <a:latin typeface="Times New Roman" pitchFamily="18" charset="0"/>
              </a:rPr>
              <a:t/>
            </a:r>
            <a:br>
              <a:rPr lang="sr-Cyrl-CS" sz="2000" dirty="0" smtClean="0">
                <a:latin typeface="Times New Roman" pitchFamily="18" charset="0"/>
              </a:rPr>
            </a:br>
            <a:r>
              <a:rPr lang="sr-Cyrl-CS" sz="2000" dirty="0" smtClean="0">
                <a:latin typeface="Times New Roman" pitchFamily="18" charset="0"/>
              </a:rPr>
              <a:t>-Рејлијево расејање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sr-Cyrl-CS" sz="2000" dirty="0" smtClean="0">
                <a:latin typeface="Times New Roman" pitchFamily="18" charset="0"/>
              </a:rPr>
              <a:t>–</a:t>
            </a:r>
            <a:r>
              <a:rPr lang="sr-Cyrl-CS" dirty="0" smtClean="0">
                <a:latin typeface="Times New Roman" pitchFamily="18" charset="0"/>
              </a:rPr>
              <a:t/>
            </a:r>
            <a:br>
              <a:rPr lang="sr-Cyrl-CS" dirty="0" smtClean="0">
                <a:latin typeface="Times New Roman" pitchFamily="18" charset="0"/>
              </a:rPr>
            </a:br>
            <a:r>
              <a:rPr lang="sr-Cyrl-CS" dirty="0" smtClean="0">
                <a:latin typeface="Times New Roman" pitchFamily="18" charset="0"/>
              </a:rPr>
              <a:t/>
            </a:r>
            <a:br>
              <a:rPr lang="sr-Cyrl-CS" dirty="0" smtClean="0">
                <a:latin typeface="Times New Roman" pitchFamily="18" charset="0"/>
              </a:rPr>
            </a:br>
            <a:r>
              <a:rPr lang="sr-Cyrl-CS" sz="2000" dirty="0" smtClean="0">
                <a:latin typeface="Times New Roman" pitchFamily="18" charset="0"/>
              </a:rPr>
              <a:t>-</a:t>
            </a: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Љубичаста боја-(380–450)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nm </a:t>
            </a: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-Црвена боја-(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620–750</a:t>
            </a: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nm </a:t>
            </a: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-Наранџаста боја-(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590–620)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-Жута боја-(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570–590)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nm </a:t>
            </a:r>
            <a:r>
              <a:rPr lang="en-US" dirty="0" smtClean="0">
                <a:latin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</a:rPr>
            </a:b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048000" y="1143000"/>
          <a:ext cx="9366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571252" imgH="393529" progId="Equation.3">
                  <p:embed/>
                </p:oleObj>
              </mc:Choice>
              <mc:Fallback>
                <p:oleObj name="Equation" r:id="rId3" imgW="571252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43000"/>
                        <a:ext cx="93662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5" descr="A cloud illuminated by sunl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412875"/>
            <a:ext cx="4398962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724400" y="5029200"/>
            <a:ext cx="3546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r-Cyrl-CS" altLang="en-US"/>
              <a:t>Слика 15. Боја неба и облака</a:t>
            </a:r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457200" y="457200"/>
            <a:ext cx="354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r-Cyrl-CS" altLang="en-US"/>
              <a:t>Мијево расејање-</a:t>
            </a:r>
            <a:r>
              <a:rPr lang="sr-Cyrl-CS" altLang="en-US" sz="1800"/>
              <a:t>(1-20) </a:t>
            </a:r>
            <a:endParaRPr lang="en-US" altLang="en-US" sz="180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200400" y="533400"/>
          <a:ext cx="395288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241091" imgH="164957" progId="Equation.3">
                  <p:embed/>
                </p:oleObj>
              </mc:Choice>
              <mc:Fallback>
                <p:oleObj name="Equation" r:id="rId3" imgW="241091" imgH="16495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33400"/>
                        <a:ext cx="395288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5" descr="Слика:Above the Clou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465638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286000" y="4953000"/>
            <a:ext cx="647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r-Cyrl-CS" altLang="en-US"/>
              <a:t>Слика 16. Мијево расејање у атмосфери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6400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Cyrl-CS" sz="2000" b="1" smtClean="0">
                <a:latin typeface="Times New Roman" pitchFamily="18" charset="0"/>
              </a:rPr>
              <a:t>1.2. Претварање енергије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Cyrl-CS" sz="2000" b="1" smtClean="0">
                <a:latin typeface="Times New Roman" pitchFamily="18" charset="0"/>
              </a:rPr>
              <a:t>-</a:t>
            </a:r>
            <a:r>
              <a:rPr lang="ru-RU" sz="2000" b="1" smtClean="0">
                <a:latin typeface="Times New Roman" pitchFamily="18" charset="0"/>
              </a:rPr>
              <a:t>Један облик енергије може се претворити у други облик. Приликом претварања енергије важи закон о одржању енергије.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b="1" smtClean="0">
                <a:latin typeface="Times New Roman" pitchFamily="18" charset="0"/>
              </a:rPr>
              <a:t>а) потенцијална енергија се претвара у кинетичку енергију воде која окреће турбину, која се потом претвара у електричну енергију посредством генератора</a:t>
            </a:r>
            <a:endParaRPr lang="en-US" sz="2000" b="1" smtClean="0">
              <a:latin typeface="Times New Roman" pitchFamily="18" charset="0"/>
            </a:endParaRPr>
          </a:p>
        </p:txBody>
      </p:sp>
      <p:pic>
        <p:nvPicPr>
          <p:cNvPr id="9219" name="Picture 5" descr="ANd9GcThnVnw4XejTv4IkZ7BLxj0Lq9cxf7fJdH07gCxLbG3R31kAE3YSx8ZY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85800" y="6248400"/>
            <a:ext cx="815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Cyrl-CS" altLang="en-US"/>
              <a:t>Слика 2. Претварање потенцијалне енергије воде у електричну</a:t>
            </a:r>
            <a:endParaRPr lang="en-US" altLang="en-US"/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206875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Cyrl-CS" sz="2000" smtClean="0">
                <a:latin typeface="Times New Roman" pitchFamily="18" charset="0"/>
              </a:rPr>
              <a:t>б) </a:t>
            </a:r>
            <a:r>
              <a:rPr lang="ru-RU" sz="2000" smtClean="0">
                <a:latin typeface="Times New Roman" pitchFamily="18" charset="0"/>
              </a:rPr>
              <a:t>Батерија претвара хемијску енергију (Лекланшеовог елемента) у електричну енергију, која се потом може претворити у топлотну (или светлосну - што је електромагнетна енергија)</a:t>
            </a:r>
            <a:endParaRPr lang="en-US" sz="2000" smtClean="0">
              <a:latin typeface="Times New Roman" pitchFamily="18" charset="0"/>
            </a:endParaRPr>
          </a:p>
        </p:txBody>
      </p:sp>
      <p:pic>
        <p:nvPicPr>
          <p:cNvPr id="10243" name="Picture 10" descr="ANd9GcRqdNnwmRwPNvQblBvoONiDdlGdWMuvvjdxNUxQ5VxRi6zZxfZUqYGvDJ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1"/>
          <p:cNvSpPr txBox="1">
            <a:spLocks noChangeArrowheads="1"/>
          </p:cNvSpPr>
          <p:nvPr/>
        </p:nvSpPr>
        <p:spPr bwMode="auto">
          <a:xfrm rot="10800000" flipV="1">
            <a:off x="838200" y="6019800"/>
            <a:ext cx="731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Cyrl-CS" altLang="en-US"/>
              <a:t>Слика 3. Оловни акумулатор</a:t>
            </a:r>
            <a:endParaRPr lang="en-US" altLang="en-US"/>
          </a:p>
        </p:txBody>
      </p:sp>
      <p:pic>
        <p:nvPicPr>
          <p:cNvPr id="1024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32702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4495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57200"/>
            <a:ext cx="3581400" cy="2919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"/>
            <a:ext cx="3582988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228600" y="3810000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Cyrl-CS" altLang="en-US"/>
              <a:t>Слика 4. Лекланшев елемент</a:t>
            </a:r>
            <a:endParaRPr lang="en-US" altLang="en-US"/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4572000" y="4724400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Cyrl-CS" altLang="en-US"/>
              <a:t>Слика 5. Пуњач за батерије</a:t>
            </a: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Cyrl-CS" sz="2000" b="1" smtClean="0">
                <a:latin typeface="Times New Roman" pitchFamily="18" charset="0"/>
              </a:rPr>
              <a:t>в) Претварање механичке енергије ветра у електричну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Cyrl-CS" sz="2000" b="1" smtClean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Cyrl-CS" sz="2000" b="1" smtClean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Cyrl-CS" sz="2000" b="1" smtClean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Cyrl-CS" sz="2000" b="1" smtClean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Cyrl-CS" sz="2000" b="1" smtClean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Cyrl-CS" sz="2000" b="1" smtClean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Cyrl-CS" sz="2000" b="1" smtClean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Cyrl-CS" sz="2000" b="1" smtClean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Cyrl-CS" sz="2000" b="1" smtClean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Cyrl-CS" sz="2000" b="1" smtClean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Cyrl-CS" sz="2000" b="1" smtClean="0">
              <a:latin typeface="Times New Roman" pitchFamily="18" charset="0"/>
            </a:endParaRPr>
          </a:p>
        </p:txBody>
      </p:sp>
      <p:pic>
        <p:nvPicPr>
          <p:cNvPr id="12291" name="Picture 10" descr="ANd9GcRrqO0FZnwCZ8PBurztLxxlMdiItaYHjtVw6hF40mceGRpN_YSYQepw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4800600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1371600" y="4648200"/>
            <a:ext cx="617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Cyrl-CS" altLang="en-US"/>
              <a:t>Слика 6. Ветрењаче</a:t>
            </a: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477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Cyrl-CS" sz="2000" b="1" smtClean="0">
                <a:latin typeface="Times New Roman" pitchFamily="18" charset="0"/>
              </a:rPr>
              <a:t>г) Претварање свелосне енергије у електричну</a:t>
            </a:r>
            <a:endParaRPr lang="en-US" sz="2000" b="1" smtClean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800" b="1" smtClean="0">
              <a:latin typeface="Times New Roman" pitchFamily="18" charset="0"/>
            </a:endParaRPr>
          </a:p>
        </p:txBody>
      </p:sp>
      <p:pic>
        <p:nvPicPr>
          <p:cNvPr id="13315" name="Picture 5" descr="AndaS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4389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609600" y="4419600"/>
            <a:ext cx="739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Cyrl-CS" altLang="en-US"/>
              <a:t>Слика 7. Соларна електрана</a:t>
            </a: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Cyrl-CS" sz="2000" b="1" smtClean="0">
                <a:latin typeface="Times New Roman" pitchFamily="18" charset="0"/>
              </a:rPr>
              <a:t>д) Претварање нуклеарне енергије у електричну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Cyrl-CS" sz="2000" b="1" smtClean="0">
                <a:latin typeface="Times New Roman" pitchFamily="18" charset="0"/>
              </a:rPr>
              <a:t>-У нуклеарним електранама се електрична енергија добија коришћењем топлоте која настаје фисијом језгара у нуклеарном реактору</a:t>
            </a:r>
            <a:r>
              <a:rPr lang="en-US" sz="2000" b="1" smtClean="0">
                <a:latin typeface="Times New Roman" pitchFamily="18" charset="0"/>
              </a:rPr>
              <a:t>. </a:t>
            </a:r>
            <a:r>
              <a:rPr lang="sr-Cyrl-CS" sz="2000" b="1" smtClean="0">
                <a:latin typeface="Times New Roman" pitchFamily="18" charset="0"/>
              </a:rPr>
              <a:t>Нуклеарна реакција у којој долази до</a:t>
            </a:r>
            <a:r>
              <a:rPr lang="en-US" sz="2000" b="1" smtClean="0">
                <a:latin typeface="Times New Roman" pitchFamily="18" charset="0"/>
              </a:rPr>
              <a:t> </a:t>
            </a:r>
            <a:r>
              <a:rPr lang="sr-Cyrl-CS" sz="2000" b="1" smtClean="0">
                <a:latin typeface="Times New Roman" pitchFamily="18" charset="0"/>
              </a:rPr>
              <a:t>цепања језгара атома тешких хемијских еелемената, на два ређе три нова језгра, при чему се емитују два до три неутрона и </a:t>
            </a:r>
            <a:r>
              <a:rPr lang="el-GR" sz="2000" b="1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sr-Cyrl-CS" sz="2000" b="1" smtClean="0">
                <a:latin typeface="Times New Roman" pitchFamily="18" charset="0"/>
                <a:cs typeface="Times New Roman" pitchFamily="18" charset="0"/>
              </a:rPr>
              <a:t> зраци назива се нуклеарна фисија.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Kao </a:t>
            </a:r>
            <a:r>
              <a:rPr lang="sr-Cyrl-CS" sz="2000" b="1" smtClean="0">
                <a:latin typeface="Times New Roman" pitchFamily="18" charset="0"/>
                <a:cs typeface="Times New Roman" pitchFamily="18" charset="0"/>
              </a:rPr>
              <a:t>као гориво користе се </a:t>
            </a:r>
            <a:r>
              <a:rPr lang="sr-Cyrl-CS" sz="2000" b="1" baseline="-25000" smtClean="0">
                <a:latin typeface="Times New Roman" pitchFamily="18" charset="0"/>
                <a:cs typeface="Times New Roman" pitchFamily="18" charset="0"/>
              </a:rPr>
              <a:t>92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b="1" baseline="30000" smtClean="0">
                <a:latin typeface="Times New Roman" pitchFamily="18" charset="0"/>
                <a:cs typeface="Times New Roman" pitchFamily="18" charset="0"/>
              </a:rPr>
              <a:t>238</a:t>
            </a:r>
            <a:r>
              <a:rPr lang="sr-Cyrl-CS" sz="20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CS" sz="2000" b="1" baseline="-25000" smtClean="0">
                <a:latin typeface="Times New Roman" pitchFamily="18" charset="0"/>
                <a:cs typeface="Times New Roman" pitchFamily="18" charset="0"/>
              </a:rPr>
              <a:t>92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b="1" baseline="3000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sr-Cyrl-CS" sz="2000" b="1" baseline="3000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CS" sz="2000" b="1" smtClean="0">
                <a:latin typeface="Times New Roman" pitchFamily="18" charset="0"/>
                <a:cs typeface="Times New Roman" pitchFamily="18" charset="0"/>
              </a:rPr>
              <a:t>При сваком акту фисије издваја се 200 </a:t>
            </a:r>
            <a:r>
              <a:rPr lang="sr-Latn-CS" sz="2000" b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sr-Cyrl-CS" sz="2000" b="1" smtClean="0">
                <a:latin typeface="Times New Roman" pitchFamily="18" charset="0"/>
                <a:cs typeface="Times New Roman" pitchFamily="18" charset="0"/>
              </a:rPr>
              <a:t> енергије по језгру атома урана.</a:t>
            </a:r>
            <a:endParaRPr lang="el-GR" sz="2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71628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33400" y="6324600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Cyrl-CS" altLang="en-US"/>
              <a:t>Слика 8. Схема нуклеарног реактора</a:t>
            </a: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272</TotalTime>
  <Words>1407</Words>
  <Application>Microsoft Office PowerPoint</Application>
  <PresentationFormat>On-screen Show (4:3)</PresentationFormat>
  <Paragraphs>143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Times New Roman</vt:lpstr>
      <vt:lpstr>Arial</vt:lpstr>
      <vt:lpstr>Garamond</vt:lpstr>
      <vt:lpstr>Wingdings</vt:lpstr>
      <vt:lpstr>Calibri</vt:lpstr>
      <vt:lpstr>Stream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Струја у гасовима</vt:lpstr>
      <vt:lpstr>-Нека имамо гасну цев под ниским притиском са паралелним електродним системом као на слици 7. -Ако се на дати систем прикључи напон U, услед присуства наелектрисања у гасу, у колу почиње да тече струја </vt:lpstr>
      <vt:lpstr>1. Несамостално пражњење-за протицање струје у гасу неопходно је стварање наелектрисаних честица помоћу спољашњег извора јонизације </vt:lpstr>
      <vt:lpstr>PowerPoint Presentation</vt:lpstr>
      <vt:lpstr>PowerPoint Presentation</vt:lpstr>
      <vt:lpstr>3. 1. Електричне појаве у атмосфери Земље-муња и гром</vt:lpstr>
      <vt:lpstr>-Удар грома </vt:lpstr>
      <vt:lpstr>4. Светлост</vt:lpstr>
      <vt:lpstr>Дисперзија светлости-</vt:lpstr>
      <vt:lpstr>-Дисперзија светлости у атмосфери Земље</vt:lpstr>
      <vt:lpstr>PowerPoint Presentation</vt:lpstr>
      <vt:lpstr>-Расејање светлости у атмосфери Земље</vt:lpstr>
      <vt:lpstr>    -Плава боја неба -Плава боја-(450–495) nm  -Рејлијево расејање –  -Љубичаста боја-(380–450) nm  -Црвена боја-(620–750) nm  -Наранџаста боја-(590–620) nm -Жута боја-(570–590) nm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igor</cp:lastModifiedBy>
  <cp:revision>19</cp:revision>
  <dcterms:created xsi:type="dcterms:W3CDTF">2013-03-04T16:42:34Z</dcterms:created>
  <dcterms:modified xsi:type="dcterms:W3CDTF">2020-10-16T18:52:41Z</dcterms:modified>
</cp:coreProperties>
</file>