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35" r:id="rId3"/>
    <p:sldId id="336" r:id="rId4"/>
    <p:sldId id="338" r:id="rId5"/>
    <p:sldId id="339" r:id="rId6"/>
    <p:sldId id="340" r:id="rId7"/>
    <p:sldId id="341" r:id="rId8"/>
    <p:sldId id="342" r:id="rId9"/>
    <p:sldId id="343" r:id="rId10"/>
    <p:sldId id="344" r:id="rId11"/>
    <p:sldId id="345" r:id="rId12"/>
    <p:sldId id="346" r:id="rId13"/>
    <p:sldId id="347" r:id="rId14"/>
    <p:sldId id="258" r:id="rId15"/>
    <p:sldId id="259" r:id="rId16"/>
    <p:sldId id="260" r:id="rId17"/>
    <p:sldId id="261" r:id="rId18"/>
    <p:sldId id="263" r:id="rId19"/>
    <p:sldId id="262" r:id="rId20"/>
    <p:sldId id="264" r:id="rId21"/>
    <p:sldId id="348" r:id="rId22"/>
    <p:sldId id="349" r:id="rId23"/>
    <p:sldId id="350" r:id="rId24"/>
  </p:sldIdLst>
  <p:sldSz cx="9144000" cy="6858000" type="screen4x3"/>
  <p:notesSz cx="6858000" cy="9144000"/>
  <p:defaultTextStyle>
    <a:defPPr>
      <a:defRPr lang="en-US"/>
    </a:defPPr>
    <a:lvl1pPr algn="ctr" rtl="0" fontAlgn="base">
      <a:spcBef>
        <a:spcPct val="0"/>
      </a:spcBef>
      <a:spcAft>
        <a:spcPct val="0"/>
      </a:spcAft>
      <a:defRPr sz="2000" b="1" kern="1200">
        <a:solidFill>
          <a:schemeClr val="tx1"/>
        </a:solidFill>
        <a:latin typeface="Times New Roman" panose="02020603050405020304" pitchFamily="18" charset="0"/>
        <a:ea typeface="+mn-ea"/>
        <a:cs typeface="+mn-cs"/>
      </a:defRPr>
    </a:lvl1pPr>
    <a:lvl2pPr marL="457200" algn="ctr" rtl="0" fontAlgn="base">
      <a:spcBef>
        <a:spcPct val="0"/>
      </a:spcBef>
      <a:spcAft>
        <a:spcPct val="0"/>
      </a:spcAft>
      <a:defRPr sz="2000" b="1" kern="1200">
        <a:solidFill>
          <a:schemeClr val="tx1"/>
        </a:solidFill>
        <a:latin typeface="Times New Roman" panose="02020603050405020304" pitchFamily="18" charset="0"/>
        <a:ea typeface="+mn-ea"/>
        <a:cs typeface="+mn-cs"/>
      </a:defRPr>
    </a:lvl2pPr>
    <a:lvl3pPr marL="914400" algn="ctr" rtl="0" fontAlgn="base">
      <a:spcBef>
        <a:spcPct val="0"/>
      </a:spcBef>
      <a:spcAft>
        <a:spcPct val="0"/>
      </a:spcAft>
      <a:defRPr sz="2000" b="1" kern="1200">
        <a:solidFill>
          <a:schemeClr val="tx1"/>
        </a:solidFill>
        <a:latin typeface="Times New Roman" panose="02020603050405020304" pitchFamily="18" charset="0"/>
        <a:ea typeface="+mn-ea"/>
        <a:cs typeface="+mn-cs"/>
      </a:defRPr>
    </a:lvl3pPr>
    <a:lvl4pPr marL="1371600" algn="ctr" rtl="0" fontAlgn="base">
      <a:spcBef>
        <a:spcPct val="0"/>
      </a:spcBef>
      <a:spcAft>
        <a:spcPct val="0"/>
      </a:spcAft>
      <a:defRPr sz="2000" b="1" kern="1200">
        <a:solidFill>
          <a:schemeClr val="tx1"/>
        </a:solidFill>
        <a:latin typeface="Times New Roman" panose="02020603050405020304" pitchFamily="18" charset="0"/>
        <a:ea typeface="+mn-ea"/>
        <a:cs typeface="+mn-cs"/>
      </a:defRPr>
    </a:lvl4pPr>
    <a:lvl5pPr marL="1828800" algn="ctr" rtl="0" fontAlgn="base">
      <a:spcBef>
        <a:spcPct val="0"/>
      </a:spcBef>
      <a:spcAft>
        <a:spcPct val="0"/>
      </a:spcAft>
      <a:defRPr sz="20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0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0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0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0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4587"/>
    <a:srgbClr val="FF3300"/>
    <a:srgbClr val="14B824"/>
    <a:srgbClr val="55D9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81" autoAdjust="0"/>
  </p:normalViewPr>
  <p:slideViewPr>
    <p:cSldViewPr>
      <p:cViewPr varScale="1">
        <p:scale>
          <a:sx n="72" d="100"/>
          <a:sy n="72" d="100"/>
        </p:scale>
        <p:origin x="68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4515B7E-6E9D-4482-AFF7-0748FFC5C9DD}" type="datetimeFigureOut">
              <a:rPr lang="en-US"/>
              <a:pPr>
                <a:defRPr/>
              </a:pPr>
              <a:t>10/16/2020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548B4BB-FD84-4786-BB14-C05A7FEDF965}" type="slidenum">
              <a:rPr lang="en-US" altLang="en-US"/>
              <a:pPr/>
              <a:t>‹#›</a:t>
            </a:fld>
            <a:endParaRPr lang="en-US" altLang="en-US"/>
          </a:p>
        </p:txBody>
      </p:sp>
    </p:spTree>
    <p:extLst>
      <p:ext uri="{BB962C8B-B14F-4D97-AF65-F5344CB8AC3E}">
        <p14:creationId xmlns:p14="http://schemas.microsoft.com/office/powerpoint/2010/main" val="27729495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fld id="{BE8F652C-D584-47DF-BEE8-BB9523FA300F}" type="slidenum">
              <a:rPr lang="en-US" altLang="en-US" sz="1200"/>
              <a:pPr eaLnBrk="1" hangingPunct="1"/>
              <a:t>10</a:t>
            </a:fld>
            <a:endParaRPr lang="en-US" altLang="en-US" sz="1200"/>
          </a:p>
        </p:txBody>
      </p:sp>
    </p:spTree>
    <p:extLst>
      <p:ext uri="{BB962C8B-B14F-4D97-AF65-F5344CB8AC3E}">
        <p14:creationId xmlns:p14="http://schemas.microsoft.com/office/powerpoint/2010/main" val="1716111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19CC03-E893-4F85-A986-423DF4B8BA60}" type="slidenum">
              <a:rPr lang="en-US" altLang="en-US"/>
              <a:pPr/>
              <a:t>‹#›</a:t>
            </a:fld>
            <a:endParaRPr lang="en-US" altLang="en-US"/>
          </a:p>
        </p:txBody>
      </p:sp>
    </p:spTree>
    <p:extLst>
      <p:ext uri="{BB962C8B-B14F-4D97-AF65-F5344CB8AC3E}">
        <p14:creationId xmlns:p14="http://schemas.microsoft.com/office/powerpoint/2010/main" val="75066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E485D95-F827-488D-8C77-E1C15EA5E027}" type="slidenum">
              <a:rPr lang="en-US" altLang="en-US"/>
              <a:pPr/>
              <a:t>‹#›</a:t>
            </a:fld>
            <a:endParaRPr lang="en-US" altLang="en-US"/>
          </a:p>
        </p:txBody>
      </p:sp>
    </p:spTree>
    <p:extLst>
      <p:ext uri="{BB962C8B-B14F-4D97-AF65-F5344CB8AC3E}">
        <p14:creationId xmlns:p14="http://schemas.microsoft.com/office/powerpoint/2010/main" val="651323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E0BE194-22C3-4EB1-B25B-B2DAF1A76A32}" type="slidenum">
              <a:rPr lang="en-US" altLang="en-US"/>
              <a:pPr/>
              <a:t>‹#›</a:t>
            </a:fld>
            <a:endParaRPr lang="en-US" altLang="en-US"/>
          </a:p>
        </p:txBody>
      </p:sp>
    </p:spTree>
    <p:extLst>
      <p:ext uri="{BB962C8B-B14F-4D97-AF65-F5344CB8AC3E}">
        <p14:creationId xmlns:p14="http://schemas.microsoft.com/office/powerpoint/2010/main" val="1084909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B4ED73A-2266-48A6-A968-5F46C3F3570E}" type="slidenum">
              <a:rPr lang="en-US" altLang="en-US"/>
              <a:pPr/>
              <a:t>‹#›</a:t>
            </a:fld>
            <a:endParaRPr lang="en-US" altLang="en-US"/>
          </a:p>
        </p:txBody>
      </p:sp>
    </p:spTree>
    <p:extLst>
      <p:ext uri="{BB962C8B-B14F-4D97-AF65-F5344CB8AC3E}">
        <p14:creationId xmlns:p14="http://schemas.microsoft.com/office/powerpoint/2010/main" val="221444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D3933C1-C14B-4AA8-868C-B2DE1A034466}" type="slidenum">
              <a:rPr lang="en-US" altLang="en-US"/>
              <a:pPr/>
              <a:t>‹#›</a:t>
            </a:fld>
            <a:endParaRPr lang="en-US" altLang="en-US"/>
          </a:p>
        </p:txBody>
      </p:sp>
    </p:spTree>
    <p:extLst>
      <p:ext uri="{BB962C8B-B14F-4D97-AF65-F5344CB8AC3E}">
        <p14:creationId xmlns:p14="http://schemas.microsoft.com/office/powerpoint/2010/main" val="63161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66F1EE1-75C4-4DE3-BADE-B11CA78BC8DF}" type="slidenum">
              <a:rPr lang="en-US" altLang="en-US"/>
              <a:pPr/>
              <a:t>‹#›</a:t>
            </a:fld>
            <a:endParaRPr lang="en-US" altLang="en-US"/>
          </a:p>
        </p:txBody>
      </p:sp>
    </p:spTree>
    <p:extLst>
      <p:ext uri="{BB962C8B-B14F-4D97-AF65-F5344CB8AC3E}">
        <p14:creationId xmlns:p14="http://schemas.microsoft.com/office/powerpoint/2010/main" val="257851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F9786B0-0244-485C-A04B-B1EB308084F2}" type="slidenum">
              <a:rPr lang="en-US" altLang="en-US"/>
              <a:pPr/>
              <a:t>‹#›</a:t>
            </a:fld>
            <a:endParaRPr lang="en-US" altLang="en-US"/>
          </a:p>
        </p:txBody>
      </p:sp>
    </p:spTree>
    <p:extLst>
      <p:ext uri="{BB962C8B-B14F-4D97-AF65-F5344CB8AC3E}">
        <p14:creationId xmlns:p14="http://schemas.microsoft.com/office/powerpoint/2010/main" val="311759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F5F380E-B3B6-4F46-B8CC-8CE2B53E0D4E}" type="slidenum">
              <a:rPr lang="en-US" altLang="en-US"/>
              <a:pPr/>
              <a:t>‹#›</a:t>
            </a:fld>
            <a:endParaRPr lang="en-US" altLang="en-US"/>
          </a:p>
        </p:txBody>
      </p:sp>
    </p:spTree>
    <p:extLst>
      <p:ext uri="{BB962C8B-B14F-4D97-AF65-F5344CB8AC3E}">
        <p14:creationId xmlns:p14="http://schemas.microsoft.com/office/powerpoint/2010/main" val="152866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D30B38-1C4A-4136-A250-3D9B2E9A47CE}" type="slidenum">
              <a:rPr lang="en-US" altLang="en-US"/>
              <a:pPr/>
              <a:t>‹#›</a:t>
            </a:fld>
            <a:endParaRPr lang="en-US" altLang="en-US"/>
          </a:p>
        </p:txBody>
      </p:sp>
    </p:spTree>
    <p:extLst>
      <p:ext uri="{BB962C8B-B14F-4D97-AF65-F5344CB8AC3E}">
        <p14:creationId xmlns:p14="http://schemas.microsoft.com/office/powerpoint/2010/main" val="356735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B40214F-045B-4001-B8A6-F3C94AA4A6E9}" type="slidenum">
              <a:rPr lang="en-US" altLang="en-US"/>
              <a:pPr/>
              <a:t>‹#›</a:t>
            </a:fld>
            <a:endParaRPr lang="en-US" altLang="en-US"/>
          </a:p>
        </p:txBody>
      </p:sp>
    </p:spTree>
    <p:extLst>
      <p:ext uri="{BB962C8B-B14F-4D97-AF65-F5344CB8AC3E}">
        <p14:creationId xmlns:p14="http://schemas.microsoft.com/office/powerpoint/2010/main" val="3835882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60E4C0D-62B3-468E-AD89-48E8E37862E6}" type="slidenum">
              <a:rPr lang="en-US" altLang="en-US"/>
              <a:pPr/>
              <a:t>‹#›</a:t>
            </a:fld>
            <a:endParaRPr lang="en-US" altLang="en-US"/>
          </a:p>
        </p:txBody>
      </p:sp>
    </p:spTree>
    <p:extLst>
      <p:ext uri="{BB962C8B-B14F-4D97-AF65-F5344CB8AC3E}">
        <p14:creationId xmlns:p14="http://schemas.microsoft.com/office/powerpoint/2010/main" val="56887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58C30B-A79C-4AFB-AF1C-D1CB307449AF}" type="slidenum">
              <a:rPr lang="en-US" altLang="en-US"/>
              <a:pPr/>
              <a:t>‹#›</a:t>
            </a:fld>
            <a:endParaRPr lang="en-US" altLang="en-US"/>
          </a:p>
        </p:txBody>
      </p:sp>
    </p:spTree>
    <p:extLst>
      <p:ext uri="{BB962C8B-B14F-4D97-AF65-F5344CB8AC3E}">
        <p14:creationId xmlns:p14="http://schemas.microsoft.com/office/powerpoint/2010/main" val="327856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694587"/>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panose="020B0604020202020204" pitchFamily="34" charset="0"/>
              </a:defRPr>
            </a:lvl1pPr>
          </a:lstStyle>
          <a:p>
            <a:fld id="{36EB0C25-8BE8-4CE5-831B-213F01A6B96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6.jpeg"/><Relationship Id="rId5" Type="http://schemas.openxmlformats.org/officeDocument/2006/relationships/hyperlink" Target="http://hr.wikipedia.org/wiki/Datoteka:Messier59.jpg" TargetMode="External"/><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hr.wikipedia.org/wiki/Datoteka:M101_hires_STScI-PRC2006-10a.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hr.wikipedia.org/wiki/Datoteka:NGC_4449_HST_1280px.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upload.wikimedia.org/wikipedia/commons/3/34/Virgo_cluster.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2239962"/>
          </a:xfrm>
        </p:spPr>
        <p:txBody>
          <a:bodyPr/>
          <a:lstStyle/>
          <a:p>
            <a:pPr eaLnBrk="1" hangingPunct="1"/>
            <a:r>
              <a:rPr lang="sr-Cyrl-CS" altLang="en-US" sz="2800" b="1" smtClean="0">
                <a:solidFill>
                  <a:schemeClr val="tx1"/>
                </a:solidFill>
                <a:latin typeface="Times New Roman" panose="02020603050405020304" pitchFamily="18" charset="0"/>
              </a:rPr>
              <a:t>Истраживање астрономских појава у предшколству</a:t>
            </a:r>
            <a:endParaRPr lang="en-US" altLang="en-US" sz="2800" b="1" smtClean="0">
              <a:solidFill>
                <a:schemeClr val="tx1"/>
              </a:solidFill>
              <a:latin typeface="Times New Roman" panose="02020603050405020304" pitchFamily="18" charset="0"/>
            </a:endParaRPr>
          </a:p>
        </p:txBody>
      </p:sp>
      <p:sp>
        <p:nvSpPr>
          <p:cNvPr id="2053" name="Rectangle 5"/>
          <p:cNvSpPr>
            <a:spLocks noGrp="1" noChangeArrowheads="1"/>
          </p:cNvSpPr>
          <p:nvPr>
            <p:ph type="body" idx="1"/>
          </p:nvPr>
        </p:nvSpPr>
        <p:spPr>
          <a:xfrm>
            <a:off x="152400" y="3048000"/>
            <a:ext cx="8839200" cy="1676400"/>
          </a:xfrm>
        </p:spPr>
        <p:txBody>
          <a:bodyPr/>
          <a:lstStyle/>
          <a:p>
            <a:pPr marL="609600" indent="-609600" algn="ctr" eaLnBrk="1" hangingPunct="1">
              <a:buFontTx/>
              <a:buNone/>
            </a:pPr>
            <a:endParaRPr lang="sr-Cyrl-CS" altLang="en-US" sz="2000" b="1" smtClean="0">
              <a:latin typeface="Times New Roman" panose="02020603050405020304" pitchFamily="18" charset="0"/>
            </a:endParaRPr>
          </a:p>
          <a:p>
            <a:pPr marL="609600" indent="-609600" algn="ctr" eaLnBrk="1" hangingPunct="1">
              <a:buFontTx/>
              <a:buNone/>
            </a:pPr>
            <a:r>
              <a:rPr lang="sr-Cyrl-CS" altLang="en-US" sz="2000" b="1" smtClean="0">
                <a:latin typeface="Times New Roman" panose="02020603050405020304" pitchFamily="18" charset="0"/>
              </a:rPr>
              <a:t>Др Стојан Обрадовић</a:t>
            </a:r>
          </a:p>
          <a:p>
            <a:pPr marL="609600" indent="-609600" eaLnBrk="1" hangingPunct="1">
              <a:buFont typeface="Wingdings" panose="05000000000000000000" pitchFamily="2" charset="2"/>
              <a:buChar char="v"/>
            </a:pPr>
            <a:endParaRPr lang="en-US" altLang="en-US" sz="2000" b="1" smtClean="0">
              <a:latin typeface="Times New Roman" panose="02020603050405020304" pitchFamily="18" charset="0"/>
            </a:endParaRPr>
          </a:p>
        </p:txBody>
      </p:sp>
      <p:sp>
        <p:nvSpPr>
          <p:cNvPr id="307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sp>
        <p:nvSpPr>
          <p:cNvPr id="307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sp>
        <p:nvSpPr>
          <p:cNvPr id="307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2000" fill="hold"/>
                                        <p:tgtEl>
                                          <p:spTgt spid="2052"/>
                                        </p:tgtEl>
                                        <p:attrNameLst>
                                          <p:attrName>ppt_w</p:attrName>
                                        </p:attrNameLst>
                                      </p:cBhvr>
                                      <p:tavLst>
                                        <p:tav tm="0">
                                          <p:val>
                                            <p:fltVal val="0"/>
                                          </p:val>
                                        </p:tav>
                                        <p:tav tm="100000">
                                          <p:val>
                                            <p:strVal val="#ppt_w"/>
                                          </p:val>
                                        </p:tav>
                                      </p:tavLst>
                                    </p:anim>
                                    <p:anim calcmode="lin" valueType="num">
                                      <p:cBhvr>
                                        <p:cTn id="8" dur="2000" fill="hold"/>
                                        <p:tgtEl>
                                          <p:spTgt spid="205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2500"/>
                                  </p:stCondLst>
                                  <p:childTnLst>
                                    <p:set>
                                      <p:cBhvr>
                                        <p:cTn id="10" dur="1" fill="hold">
                                          <p:stCondLst>
                                            <p:cond delay="0"/>
                                          </p:stCondLst>
                                        </p:cTn>
                                        <p:tgtEl>
                                          <p:spTgt spid="2053">
                                            <p:txEl>
                                              <p:pRg st="1" end="1"/>
                                            </p:txEl>
                                          </p:spTgt>
                                        </p:tgtEl>
                                        <p:attrNameLst>
                                          <p:attrName>style.visibility</p:attrName>
                                        </p:attrNameLst>
                                      </p:cBhvr>
                                      <p:to>
                                        <p:strVal val="visible"/>
                                      </p:to>
                                    </p:set>
                                    <p:anim calcmode="lin" valueType="num">
                                      <p:cBhvr>
                                        <p:cTn id="11" dur="2000" fill="hold"/>
                                        <p:tgtEl>
                                          <p:spTgt spid="2053">
                                            <p:txEl>
                                              <p:pRg st="1" end="1"/>
                                            </p:txEl>
                                          </p:spTgt>
                                        </p:tgtEl>
                                        <p:attrNameLst>
                                          <p:attrName>ppt_w</p:attrName>
                                        </p:attrNameLst>
                                      </p:cBhvr>
                                      <p:tavLst>
                                        <p:tav tm="0">
                                          <p:val>
                                            <p:fltVal val="0"/>
                                          </p:val>
                                        </p:tav>
                                        <p:tav tm="100000">
                                          <p:val>
                                            <p:strVal val="#ppt_w"/>
                                          </p:val>
                                        </p:tav>
                                      </p:tavLst>
                                    </p:anim>
                                    <p:anim calcmode="lin" valueType="num">
                                      <p:cBhvr>
                                        <p:cTn id="12" dur="2000" fill="hold"/>
                                        <p:tgtEl>
                                          <p:spTgt spid="205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0" y="0"/>
            <a:ext cx="9144000" cy="6858000"/>
          </a:xfrm>
        </p:spPr>
        <p:txBody>
          <a:bodyPr/>
          <a:lstStyle/>
          <a:p>
            <a:pPr algn="just">
              <a:buFontTx/>
              <a:buAutoNum type="arabicPeriod"/>
            </a:pPr>
            <a:r>
              <a:rPr lang="en-US" altLang="en-US" sz="1800" b="1" smtClean="0">
                <a:latin typeface="Times New Roman" panose="02020603050405020304" pitchFamily="18" charset="0"/>
                <a:cs typeface="Times New Roman" panose="02020603050405020304" pitchFamily="18" charset="0"/>
              </a:rPr>
              <a:t>Звезде малих маса (М &lt; 1,4 М</a:t>
            </a:r>
            <a:r>
              <a:rPr lang="en-US" altLang="en-US" sz="1800" b="1" baseline="-25000" smtClean="0">
                <a:latin typeface="Times New Roman" panose="02020603050405020304" pitchFamily="18" charset="0"/>
                <a:cs typeface="Times New Roman" panose="02020603050405020304" pitchFamily="18" charset="0"/>
              </a:rPr>
              <a:t>0</a:t>
            </a:r>
            <a:r>
              <a:rPr lang="en-US" altLang="en-US" sz="1800" smtClean="0">
                <a:latin typeface="Times New Roman" panose="02020603050405020304" pitchFamily="18" charset="0"/>
                <a:cs typeface="Times New Roman" panose="02020603050405020304" pitchFamily="18" charset="0"/>
              </a:rPr>
              <a:t>)</a:t>
            </a:r>
          </a:p>
          <a:p>
            <a:pPr algn="just">
              <a:buFontTx/>
              <a:buNone/>
            </a:pPr>
            <a:r>
              <a:rPr lang="en-US" altLang="en-US" sz="1800" b="1" smtClean="0">
                <a:latin typeface="Times New Roman" panose="02020603050405020304" pitchFamily="18" charset="0"/>
                <a:cs typeface="Times New Roman" panose="02020603050405020304" pitchFamily="18" charset="0"/>
              </a:rPr>
              <a:t>-Код звезда малих наса после престанка трошења водоника започиње поново гравитационо сажимање, зато што притисци у њима не могу више да га спрече. Звезда колапсира. Прва нађена таква звезда је 40 Eri B, која се налази у доњем делу Х-Р дијаграма. </a:t>
            </a:r>
            <a:r>
              <a:rPr lang="ru-RU" altLang="en-US" sz="1800" b="1" smtClean="0">
                <a:latin typeface="Times New Roman" panose="02020603050405020304" pitchFamily="18" charset="0"/>
                <a:cs typeface="Times New Roman" panose="02020603050405020304" pitchFamily="18" charset="0"/>
              </a:rPr>
              <a:t>Т</a:t>
            </a:r>
            <a:r>
              <a:rPr lang="en-US" altLang="en-US" sz="1800" b="1" smtClean="0">
                <a:latin typeface="Times New Roman" panose="02020603050405020304" pitchFamily="18" charset="0"/>
                <a:cs typeface="Times New Roman" panose="02020603050405020304" pitchFamily="18" charset="0"/>
              </a:rPr>
              <a:t>о је бели патуљак средње густине               и масе нешто мање од масе Сунца. Ове звезде мало зраче енергију.</a:t>
            </a:r>
          </a:p>
          <a:p>
            <a:pPr algn="just">
              <a:buFontTx/>
              <a:buNone/>
            </a:pPr>
            <a:r>
              <a:rPr lang="en-US" altLang="en-US" sz="1800" b="1" smtClean="0">
                <a:latin typeface="Times New Roman" panose="02020603050405020304" pitchFamily="18" charset="0"/>
                <a:cs typeface="Times New Roman" panose="02020603050405020304" pitchFamily="18" charset="0"/>
              </a:rPr>
              <a:t>-Чандрасекар и Ландау су нашли да ове звезде остају стабилне иако не зраче енергију. Непосредно пре почетка колапса оне пролазе кроз етапу планетарне маглине у којој одбацују део омотача. Бели патуљци су величине планета.</a:t>
            </a:r>
          </a:p>
          <a:p>
            <a:pPr algn="just">
              <a:buFontTx/>
              <a:buNone/>
            </a:pPr>
            <a:r>
              <a:rPr lang="en-US" altLang="en-US" sz="1800" b="1" smtClean="0">
                <a:latin typeface="Times New Roman" panose="02020603050405020304" pitchFamily="18" charset="0"/>
                <a:cs typeface="Times New Roman" panose="02020603050405020304" pitchFamily="18" charset="0"/>
              </a:rPr>
              <a:t>2. Звезде средњих маса (1,4 М</a:t>
            </a:r>
            <a:r>
              <a:rPr lang="en-US" altLang="en-US" sz="1800" b="1" baseline="-25000" smtClean="0">
                <a:latin typeface="Times New Roman" panose="02020603050405020304" pitchFamily="18" charset="0"/>
                <a:cs typeface="Times New Roman" panose="02020603050405020304" pitchFamily="18" charset="0"/>
              </a:rPr>
              <a:t>0 </a:t>
            </a:r>
            <a:r>
              <a:rPr lang="en-US" altLang="en-US" sz="1800" b="1" smtClean="0">
                <a:latin typeface="Times New Roman" panose="02020603050405020304" pitchFamily="18" charset="0"/>
                <a:cs typeface="Times New Roman" panose="02020603050405020304" pitchFamily="18" charset="0"/>
              </a:rPr>
              <a:t>&lt; М &lt; 3М</a:t>
            </a:r>
            <a:r>
              <a:rPr lang="en-US" altLang="en-US" sz="1800" b="1" baseline="-25000" smtClean="0">
                <a:latin typeface="Times New Roman" panose="02020603050405020304" pitchFamily="18" charset="0"/>
                <a:cs typeface="Times New Roman" panose="02020603050405020304" pitchFamily="18" charset="0"/>
              </a:rPr>
              <a:t>0</a:t>
            </a:r>
            <a:r>
              <a:rPr lang="en-US" altLang="en-US" sz="1800" b="1" smtClean="0">
                <a:latin typeface="Times New Roman" panose="02020603050405020304" pitchFamily="18" charset="0"/>
                <a:cs typeface="Times New Roman" panose="02020603050405020304" pitchFamily="18" charset="0"/>
              </a:rPr>
              <a:t>)</a:t>
            </a:r>
          </a:p>
          <a:p>
            <a:pPr algn="just">
              <a:buFontTx/>
              <a:buNone/>
            </a:pPr>
            <a:r>
              <a:rPr lang="en-US" altLang="en-US" sz="1800" b="1" smtClean="0">
                <a:latin typeface="Times New Roman" panose="02020603050405020304" pitchFamily="18" charset="0"/>
                <a:cs typeface="Times New Roman" panose="02020603050405020304" pitchFamily="18" charset="0"/>
              </a:rPr>
              <a:t>- Звезде средњих маса се, по престанку трошења водоника, сажимају све док у језгру не почне нова термонуклеарна реакција на бази трошења хелијума при температури 10</a:t>
            </a:r>
            <a:r>
              <a:rPr lang="en-US" altLang="en-US" sz="1800" b="1" baseline="30000" smtClean="0">
                <a:latin typeface="Times New Roman" panose="02020603050405020304" pitchFamily="18" charset="0"/>
                <a:cs typeface="Times New Roman" panose="02020603050405020304" pitchFamily="18" charset="0"/>
              </a:rPr>
              <a:t>8</a:t>
            </a:r>
            <a:r>
              <a:rPr lang="en-US" altLang="en-US" sz="1800" b="1" smtClean="0">
                <a:latin typeface="Times New Roman" panose="02020603050405020304" pitchFamily="18" charset="0"/>
                <a:cs typeface="Times New Roman" panose="02020603050405020304" pitchFamily="18" charset="0"/>
              </a:rPr>
              <a:t> К. Звезда постаје црвени џин компактног језгра и разређеног омотача. Звезда се раздувава. После смањења количине хелијума, испод одређеног нивоа, поново почиње колапс, који се привремено зауставља започињањем нових термонуклеарних реакцијаса тежим елементима. Свака наредна фаза траје све краће и због све веће температуре и густине. У завршној фази долази до експлозије нове, пошто притисак зрачења више не уравнотежава гравитациону силу. При том том колапсу ствара се повратни ударни талас који изазива експлозивно сагоревање преосталог водоника у површинским слојевима, што видимо као нову или супернову звезду (Слика 51.). При томе звезда колапсира док не достигне густину око            . При тој густини електрони и протони се претварају у неутроне, односно:            n+p+e→n+n+𝛎, где је 𝛎 неутрино.</a:t>
            </a:r>
            <a:endParaRPr lang="en-US" altLang="en-US" sz="1800" smtClean="0">
              <a:latin typeface="Times New Roman" panose="02020603050405020304" pitchFamily="18" charset="0"/>
              <a:cs typeface="Times New Roman" panose="02020603050405020304" pitchFamily="18" charset="0"/>
            </a:endParaRPr>
          </a:p>
          <a:p>
            <a:pPr algn="just">
              <a:buFontTx/>
              <a:buNone/>
            </a:pPr>
            <a:endParaRPr lang="en-US" altLang="en-US" sz="1800"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p:txBody>
      </p:sp>
      <p:sp>
        <p:nvSpPr>
          <p:cNvPr id="122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pic>
        <p:nvPicPr>
          <p:cNvPr id="12292"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8400" y="1143000"/>
            <a:ext cx="7334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pic>
        <p:nvPicPr>
          <p:cNvPr id="12294"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76600" y="59436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0" y="0"/>
            <a:ext cx="9144000" cy="6858000"/>
          </a:xfrm>
        </p:spPr>
        <p:txBody>
          <a:bodyPr/>
          <a:lstStyle/>
          <a:p>
            <a:pPr algn="just">
              <a:buFontTx/>
              <a:buNone/>
            </a:pPr>
            <a:r>
              <a:rPr lang="en-US" altLang="en-US" sz="1800" b="1" smtClean="0">
                <a:latin typeface="Times New Roman" panose="02020603050405020304" pitchFamily="18" charset="0"/>
                <a:cs typeface="Times New Roman" panose="02020603050405020304" pitchFamily="18" charset="0"/>
              </a:rPr>
              <a:t>-Формира се дегенерисани неутронски гас, који при критичној маси звезде већој од 1,4 М</a:t>
            </a:r>
            <a:r>
              <a:rPr lang="en-US" altLang="en-US" sz="1800" b="1" baseline="-25000" smtClean="0">
                <a:latin typeface="Times New Roman" panose="02020603050405020304" pitchFamily="18" charset="0"/>
                <a:cs typeface="Times New Roman" panose="02020603050405020304" pitchFamily="18" charset="0"/>
              </a:rPr>
              <a:t>0</a:t>
            </a:r>
            <a:r>
              <a:rPr lang="en-US" altLang="en-US" sz="1800" b="1" smtClean="0">
                <a:latin typeface="Times New Roman" panose="02020603050405020304" pitchFamily="18" charset="0"/>
                <a:cs typeface="Times New Roman" panose="02020603050405020304" pitchFamily="18" charset="0"/>
              </a:rPr>
              <a:t>, зауставља даљи колапс. Неутронске звезде (Слика 52.) зраче знатније уколико су пре колапса имале магнетно поље, које колапсом постаје интензивније. </a:t>
            </a:r>
            <a:r>
              <a:rPr lang="ru-RU" altLang="en-US" sz="1800" b="1" smtClean="0">
                <a:latin typeface="Times New Roman" panose="02020603050405020304" pitchFamily="18" charset="0"/>
                <a:cs typeface="Times New Roman" panose="02020603050405020304" pitchFamily="18" charset="0"/>
              </a:rPr>
              <a:t>Р</a:t>
            </a:r>
            <a:r>
              <a:rPr lang="en-US" altLang="en-US" sz="1800" b="1" smtClean="0">
                <a:latin typeface="Times New Roman" panose="02020603050405020304" pitchFamily="18" charset="0"/>
                <a:cs typeface="Times New Roman" panose="02020603050405020304" pitchFamily="18" charset="0"/>
              </a:rPr>
              <a:t>адијуси неутронских звезда дуги су само десетак километара.</a:t>
            </a:r>
          </a:p>
          <a:p>
            <a:pPr algn="just">
              <a:buFontTx/>
              <a:buNone/>
            </a:pPr>
            <a:r>
              <a:rPr lang="en-US" altLang="en-US" sz="1800" b="1" smtClean="0">
                <a:latin typeface="Times New Roman" panose="02020603050405020304" pitchFamily="18" charset="0"/>
                <a:cs typeface="Times New Roman" panose="02020603050405020304" pitchFamily="18" charset="0"/>
              </a:rPr>
              <a:t>3. Звезде највећих маса (М &gt; 3М</a:t>
            </a:r>
            <a:r>
              <a:rPr lang="en-US" altLang="en-US" sz="1800" b="1" baseline="-25000" smtClean="0">
                <a:latin typeface="Times New Roman" panose="02020603050405020304" pitchFamily="18" charset="0"/>
                <a:cs typeface="Times New Roman" panose="02020603050405020304" pitchFamily="18" charset="0"/>
              </a:rPr>
              <a:t>0</a:t>
            </a:r>
            <a:r>
              <a:rPr lang="en-US" altLang="en-US" sz="1800" b="1" smtClean="0">
                <a:latin typeface="Times New Roman" panose="02020603050405020304" pitchFamily="18" charset="0"/>
                <a:cs typeface="Times New Roman" panose="02020603050405020304" pitchFamily="18" charset="0"/>
              </a:rPr>
              <a:t>) </a:t>
            </a:r>
          </a:p>
          <a:p>
            <a:pPr algn="just">
              <a:buFontTx/>
              <a:buNone/>
            </a:pPr>
            <a:r>
              <a:rPr lang="en-US" altLang="en-US" sz="1800" b="1" smtClean="0">
                <a:latin typeface="Times New Roman" panose="02020603050405020304" pitchFamily="18" charset="0"/>
                <a:cs typeface="Times New Roman" panose="02020603050405020304" pitchFamily="18" charset="0"/>
              </a:rPr>
              <a:t>-Звезде највећих маса једним делом прелазе пут сличан звездама средњих маса. Завршно термонуклеарно синтетизовање водоника у хелијум, сада у слојевима знатно ближим површини звезде услед повратног ударног таласа изазваног гравитационим колапсом, праћено је експлозијом супернове. Међузвездана средина се обогаћује и тешким елементима, са редним бројем после гвожђа, који би без супернових остали заробљени у угашеним звездама. Тако настали масивнији атоми могу да буду грађа и звезда следећих генерација, којима припада и Сунце. Звезда трпи колапс који не може да се заустави у фази дегенерисаног неутронског гаса и она постаје црна рупа са изузетно малим Шварцшилдовским радијусом R</a:t>
            </a:r>
            <a:r>
              <a:rPr lang="en-US" altLang="en-US" sz="1800" b="1" baseline="-25000" smtClean="0">
                <a:latin typeface="Times New Roman" panose="02020603050405020304" pitchFamily="18" charset="0"/>
                <a:cs typeface="Times New Roman" panose="02020603050405020304" pitchFamily="18" charset="0"/>
              </a:rPr>
              <a:t>š</a:t>
            </a:r>
            <a:r>
              <a:rPr lang="en-US" altLang="en-US" sz="1800" b="1" smtClean="0">
                <a:latin typeface="Times New Roman" panose="02020603050405020304" pitchFamily="18" charset="0"/>
                <a:cs typeface="Times New Roman" panose="02020603050405020304" pitchFamily="18" charset="0"/>
              </a:rPr>
              <a:t>. Сву материју унутар сфере радијуса 1,5 R</a:t>
            </a:r>
            <a:r>
              <a:rPr lang="en-US" altLang="en-US" sz="1800" b="1" baseline="-25000" smtClean="0">
                <a:latin typeface="Times New Roman" panose="02020603050405020304" pitchFamily="18" charset="0"/>
                <a:cs typeface="Times New Roman" panose="02020603050405020304" pitchFamily="18" charset="0"/>
              </a:rPr>
              <a:t>š</a:t>
            </a:r>
            <a:r>
              <a:rPr lang="en-US" altLang="en-US" sz="1800" b="1" smtClean="0">
                <a:latin typeface="Times New Roman" panose="02020603050405020304" pitchFamily="18" charset="0"/>
                <a:cs typeface="Times New Roman" panose="02020603050405020304" pitchFamily="18" charset="0"/>
              </a:rPr>
              <a:t> звезда упија.</a:t>
            </a:r>
          </a:p>
          <a:p>
            <a:pPr algn="just">
              <a:buFontTx/>
              <a:buChar char="-"/>
            </a:pPr>
            <a:endParaRPr lang="en-US" altLang="en-US" sz="1800" b="1" smtClean="0">
              <a:latin typeface="Times New Roman" panose="02020603050405020304" pitchFamily="18" charset="0"/>
              <a:cs typeface="Times New Roman" panose="02020603050405020304" pitchFamily="18" charset="0"/>
            </a:endParaRPr>
          </a:p>
          <a:p>
            <a:pPr algn="just">
              <a:buFontTx/>
              <a:buChar char="-"/>
            </a:pPr>
            <a:endParaRPr lang="en-US" altLang="en-US" sz="1800" b="1" smtClean="0">
              <a:latin typeface="Times New Roman" panose="02020603050405020304" pitchFamily="18" charset="0"/>
              <a:cs typeface="Times New Roman" panose="02020603050405020304" pitchFamily="18" charset="0"/>
            </a:endParaRPr>
          </a:p>
          <a:p>
            <a:pPr algn="just">
              <a:buFontTx/>
              <a:buNone/>
            </a:pPr>
            <a:r>
              <a:rPr lang="en-US" altLang="en-US" sz="1800" b="1" smtClean="0">
                <a:latin typeface="Times New Roman" panose="02020603050405020304" pitchFamily="18" charset="0"/>
                <a:cs typeface="Times New Roman" panose="02020603050405020304" pitchFamily="18" charset="0"/>
              </a:rPr>
              <a:t>-где је </a:t>
            </a:r>
            <a:r>
              <a:rPr lang="en-US" altLang="en-US" sz="1800" b="1" smtClean="0">
                <a:latin typeface="Times New Roman" panose="02020603050405020304" pitchFamily="18" charset="0"/>
                <a:ea typeface="Cambria Math" panose="02040503050406030204" pitchFamily="18" charset="0"/>
                <a:cs typeface="Times New Roman" panose="02020603050405020304" pitchFamily="18" charset="0"/>
              </a:rPr>
              <a:t>𝛄-гравитациона константа, c-брзина светлости, М-маса звезде</a:t>
            </a:r>
          </a:p>
          <a:p>
            <a:pPr algn="just">
              <a:buFontTx/>
              <a:buNone/>
            </a:pPr>
            <a:r>
              <a:rPr lang="en-US" altLang="en-US" sz="1800" b="1" smtClean="0">
                <a:latin typeface="Times New Roman" panose="02020603050405020304" pitchFamily="18" charset="0"/>
                <a:ea typeface="Cambria Math" panose="02040503050406030204" pitchFamily="18" charset="0"/>
                <a:cs typeface="Times New Roman" panose="02020603050405020304" pitchFamily="18" charset="0"/>
              </a:rPr>
              <a:t>-Јако гравитационо поље мења сасвим структуру простор-времена.</a:t>
            </a:r>
          </a:p>
          <a:p>
            <a:pPr algn="just">
              <a:buFontTx/>
              <a:buNone/>
            </a:pPr>
            <a:r>
              <a:rPr lang="en-US" altLang="en-US" sz="1800" b="1" smtClean="0">
                <a:latin typeface="Times New Roman" panose="02020603050405020304" pitchFamily="18" charset="0"/>
                <a:ea typeface="Cambria Math" panose="02040503050406030204" pitchFamily="18" charset="0"/>
                <a:cs typeface="Times New Roman" panose="02020603050405020304" pitchFamily="18" charset="0"/>
              </a:rPr>
              <a:t>-Када би Земља могла постати црна рупа њен радијус би био 0,9 cm, а код Сунца 3 km. На небу је нађено више објеката који су кандидати за црне рупе. </a:t>
            </a:r>
            <a:r>
              <a:rPr lang="ru-RU" altLang="en-US" sz="1800" b="1" smtClean="0">
                <a:latin typeface="Times New Roman" panose="02020603050405020304" pitchFamily="18" charset="0"/>
                <a:ea typeface="Cambria Math" panose="02040503050406030204" pitchFamily="18" charset="0"/>
                <a:cs typeface="Times New Roman" panose="02020603050405020304" pitchFamily="18" charset="0"/>
              </a:rPr>
              <a:t>Р</a:t>
            </a:r>
            <a:r>
              <a:rPr lang="en-US" altLang="en-US" sz="1800" b="1" smtClean="0">
                <a:latin typeface="Times New Roman" panose="02020603050405020304" pitchFamily="18" charset="0"/>
                <a:ea typeface="Cambria Math" panose="02040503050406030204" pitchFamily="18" charset="0"/>
                <a:cs typeface="Times New Roman" panose="02020603050405020304" pitchFamily="18" charset="0"/>
              </a:rPr>
              <a:t>на рупа се не може видети, али материја која је окружује одаје њено присуство падањем на њен хоризонт догађаја (сфера чији је полупречник једнак </a:t>
            </a:r>
            <a:r>
              <a:rPr lang="en-US" altLang="en-US" sz="1800" b="1" smtClean="0">
                <a:latin typeface="Times New Roman" panose="02020603050405020304" pitchFamily="18" charset="0"/>
                <a:cs typeface="Times New Roman" panose="02020603050405020304" pitchFamily="18" charset="0"/>
              </a:rPr>
              <a:t>R</a:t>
            </a:r>
            <a:r>
              <a:rPr lang="en-US" altLang="en-US" sz="1800" b="1" baseline="-25000" smtClean="0">
                <a:latin typeface="Times New Roman" panose="02020603050405020304" pitchFamily="18" charset="0"/>
                <a:cs typeface="Times New Roman" panose="02020603050405020304" pitchFamily="18" charset="0"/>
              </a:rPr>
              <a:t>š</a:t>
            </a:r>
            <a:r>
              <a:rPr lang="en-US" altLang="en-US" sz="1800" b="1" smtClean="0">
                <a:latin typeface="Times New Roman" panose="02020603050405020304" pitchFamily="18" charset="0"/>
                <a:cs typeface="Times New Roman" panose="02020603050405020304" pitchFamily="18" charset="0"/>
              </a:rPr>
              <a:t>).</a:t>
            </a:r>
            <a:endParaRPr lang="en-US" altLang="en-US" sz="1800" smtClean="0">
              <a:latin typeface="Times New Roman" panose="02020603050405020304" pitchFamily="18" charset="0"/>
              <a:cs typeface="Times New Roman" panose="02020603050405020304" pitchFamily="18" charset="0"/>
            </a:endParaRPr>
          </a:p>
        </p:txBody>
      </p:sp>
      <p:sp>
        <p:nvSpPr>
          <p:cNvPr id="1331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pic>
        <p:nvPicPr>
          <p:cNvPr id="13316"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33800" y="4267200"/>
            <a:ext cx="12192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stojan\Desktop\crab.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00400" y="381000"/>
            <a:ext cx="2833688" cy="2819400"/>
          </a:xfrm>
          <a:noFill/>
        </p:spPr>
      </p:pic>
      <p:sp>
        <p:nvSpPr>
          <p:cNvPr id="14339" name="TextBox 4"/>
          <p:cNvSpPr txBox="1">
            <a:spLocks noChangeArrowheads="1"/>
          </p:cNvSpPr>
          <p:nvPr/>
        </p:nvSpPr>
        <p:spPr bwMode="auto">
          <a:xfrm>
            <a:off x="609600" y="3276600"/>
            <a:ext cx="838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en-US" altLang="en-US" sz="1800"/>
              <a:t>Слика 51. Маглина Рак. Остатак експлозије супернове из 1054. године</a:t>
            </a:r>
          </a:p>
        </p:txBody>
      </p:sp>
      <p:pic>
        <p:nvPicPr>
          <p:cNvPr id="14340" name="Picture 4" descr="neutronska-zvez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733800"/>
            <a:ext cx="23622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6"/>
          <p:cNvSpPr txBox="1">
            <a:spLocks noChangeArrowheads="1"/>
          </p:cNvSpPr>
          <p:nvPr/>
        </p:nvSpPr>
        <p:spPr bwMode="auto">
          <a:xfrm>
            <a:off x="762000" y="6172200"/>
            <a:ext cx="754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en-US" altLang="en-US" sz="1800"/>
              <a:t>Слика 52. Илустрација неутронске звезде</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C:\Users\stojan\Desktop\Izgled crne rup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3200" y="533400"/>
            <a:ext cx="3810000" cy="2543175"/>
          </a:xfrm>
          <a:noFill/>
        </p:spPr>
      </p:pic>
      <p:sp>
        <p:nvSpPr>
          <p:cNvPr id="15363" name="TextBox 5"/>
          <p:cNvSpPr txBox="1">
            <a:spLocks noChangeArrowheads="1"/>
          </p:cNvSpPr>
          <p:nvPr/>
        </p:nvSpPr>
        <p:spPr bwMode="auto">
          <a:xfrm>
            <a:off x="1447800" y="3276600"/>
            <a:ext cx="609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en-US" altLang="en-US" sz="1800"/>
              <a:t>Слика 53. Црна рупа</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idx="1"/>
          </p:nvPr>
        </p:nvSpPr>
        <p:spPr>
          <a:xfrm>
            <a:off x="0" y="0"/>
            <a:ext cx="9144000" cy="6858000"/>
          </a:xfrm>
        </p:spPr>
        <p:txBody>
          <a:bodyPr/>
          <a:lstStyle/>
          <a:p>
            <a:pPr algn="ctr" eaLnBrk="1" hangingPunct="1">
              <a:buFontTx/>
              <a:buNone/>
            </a:pPr>
            <a:r>
              <a:rPr lang="sr-Cyrl-CS" altLang="en-US" sz="2400" b="1" smtClean="0">
                <a:latin typeface="Times New Roman" panose="02020603050405020304" pitchFamily="18" charset="0"/>
              </a:rPr>
              <a:t>Галаксије</a:t>
            </a:r>
          </a:p>
          <a:p>
            <a:pPr eaLnBrk="1" hangingPunct="1">
              <a:buFont typeface="Wingdings" panose="05000000000000000000" pitchFamily="2" charset="2"/>
              <a:buChar char="v"/>
            </a:pPr>
            <a:endParaRPr lang="sr-Cyrl-CS" altLang="en-US" sz="2000" b="1" smtClean="0">
              <a:latin typeface="Times New Roman" panose="02020603050405020304" pitchFamily="18" charset="0"/>
            </a:endParaRPr>
          </a:p>
          <a:p>
            <a:pPr eaLnBrk="1" hangingPunct="1">
              <a:buFont typeface="Wingdings" panose="05000000000000000000" pitchFamily="2" charset="2"/>
              <a:buChar char="v"/>
            </a:pPr>
            <a:r>
              <a:rPr lang="sr-Cyrl-CS" altLang="en-US" sz="2000" b="1" smtClean="0">
                <a:latin typeface="Times New Roman" panose="02020603050405020304" pitchFamily="18" charset="0"/>
              </a:rPr>
              <a:t>Усамљене и вишеструке звезде, звездана јата, међузвездана материја, гравитационо и електромагнетно поље чине систем који се назива Галаксија</a:t>
            </a:r>
          </a:p>
          <a:p>
            <a:pPr eaLnBrk="1" hangingPunct="1">
              <a:buFont typeface="Wingdings" panose="05000000000000000000" pitchFamily="2" charset="2"/>
              <a:buChar char="v"/>
            </a:pPr>
            <a:r>
              <a:rPr lang="sr-Cyrl-CS" altLang="en-US" sz="2000" b="1" smtClean="0">
                <a:latin typeface="Times New Roman" panose="02020603050405020304" pitchFamily="18" charset="0"/>
              </a:rPr>
              <a:t>Галаксије у себи садрже око 100 милијарди звезда</a:t>
            </a:r>
          </a:p>
          <a:p>
            <a:pPr eaLnBrk="1" hangingPunct="1">
              <a:buFont typeface="Wingdings" panose="05000000000000000000" pitchFamily="2" charset="2"/>
              <a:buChar char="v"/>
            </a:pPr>
            <a:r>
              <a:rPr lang="sr-Cyrl-CS" altLang="en-US" sz="2000" b="1" smtClean="0">
                <a:latin typeface="Times New Roman" panose="02020603050405020304" pitchFamily="18" charset="0"/>
              </a:rPr>
              <a:t>Сматра се да у Васиони постоји око 100 милијарди галаксија</a:t>
            </a:r>
          </a:p>
          <a:p>
            <a:pPr eaLnBrk="1" hangingPunct="1">
              <a:buFont typeface="Wingdings" panose="05000000000000000000" pitchFamily="2" charset="2"/>
              <a:buChar char="v"/>
            </a:pPr>
            <a:r>
              <a:rPr lang="sr-Cyrl-CS" altLang="en-US" sz="2000" b="1" smtClean="0">
                <a:latin typeface="Times New Roman" panose="02020603050405020304" pitchFamily="18" charset="0"/>
              </a:rPr>
              <a:t>Скуп свих галаксија чини само (4-6)% видљиве масе свемира</a:t>
            </a:r>
            <a:endParaRPr lang="en-US" altLang="en-US" sz="2000" b="1" smtClean="0">
              <a:latin typeface="Times New Roman" panose="02020603050405020304" pitchFamily="18" charset="0"/>
            </a:endParaRPr>
          </a:p>
        </p:txBody>
      </p:sp>
      <p:pic>
        <p:nvPicPr>
          <p:cNvPr id="6150" name="Picture 6" descr="Hubble_sequence_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971800"/>
            <a:ext cx="46482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7"/>
          <p:cNvSpPr txBox="1">
            <a:spLocks noChangeArrowheads="1"/>
          </p:cNvSpPr>
          <p:nvPr/>
        </p:nvSpPr>
        <p:spPr bwMode="auto">
          <a:xfrm flipV="1">
            <a:off x="1295400" y="5738813"/>
            <a:ext cx="6934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sr-Cyrl-CS" altLang="en-US"/>
              <a:t>Слика </a:t>
            </a:r>
            <a:r>
              <a:rPr lang="en-US" altLang="en-US"/>
              <a:t>54</a:t>
            </a:r>
            <a:r>
              <a:rPr lang="sr-Cyrl-CS" altLang="en-US"/>
              <a:t>. Хаблова виљушкаста класификација галаксија </a:t>
            </a:r>
            <a:endParaRPr lang="en-US" altLang="en-US"/>
          </a:p>
        </p:txBody>
      </p:sp>
      <p:sp>
        <p:nvSpPr>
          <p:cNvPr id="16389" name="Text Box 8"/>
          <p:cNvSpPr txBox="1">
            <a:spLocks noChangeArrowheads="1"/>
          </p:cNvSpPr>
          <p:nvPr/>
        </p:nvSpPr>
        <p:spPr bwMode="auto">
          <a:xfrm>
            <a:off x="1828800" y="5638800"/>
            <a:ext cx="4511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1" hangingPunct="1"/>
            <a:endParaRPr lang="en-US" altLang="en-US"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500"/>
                                  </p:stCondLst>
                                  <p:childTnLst>
                                    <p:set>
                                      <p:cBhvr>
                                        <p:cTn id="6" dur="1" fill="hold">
                                          <p:stCondLst>
                                            <p:cond delay="0"/>
                                          </p:stCondLst>
                                        </p:cTn>
                                        <p:tgtEl>
                                          <p:spTgt spid="6149">
                                            <p:txEl>
                                              <p:pRg st="2" end="2"/>
                                            </p:txEl>
                                          </p:spTgt>
                                        </p:tgtEl>
                                        <p:attrNameLst>
                                          <p:attrName>style.visibility</p:attrName>
                                        </p:attrNameLst>
                                      </p:cBhvr>
                                      <p:to>
                                        <p:strVal val="visible"/>
                                      </p:to>
                                    </p:set>
                                    <p:anim calcmode="lin" valueType="num">
                                      <p:cBhvr>
                                        <p:cTn id="7" dur="2000" fill="hold"/>
                                        <p:tgtEl>
                                          <p:spTgt spid="6149">
                                            <p:txEl>
                                              <p:pRg st="2" end="2"/>
                                            </p:txEl>
                                          </p:spTgt>
                                        </p:tgtEl>
                                        <p:attrNameLst>
                                          <p:attrName>ppt_w</p:attrName>
                                        </p:attrNameLst>
                                      </p:cBhvr>
                                      <p:tavLst>
                                        <p:tav tm="0">
                                          <p:val>
                                            <p:strVal val="#ppt_w*0.70"/>
                                          </p:val>
                                        </p:tav>
                                        <p:tav tm="100000">
                                          <p:val>
                                            <p:strVal val="#ppt_w"/>
                                          </p:val>
                                        </p:tav>
                                      </p:tavLst>
                                    </p:anim>
                                    <p:anim calcmode="lin" valueType="num">
                                      <p:cBhvr>
                                        <p:cTn id="8" dur="2000" fill="hold"/>
                                        <p:tgtEl>
                                          <p:spTgt spid="6149">
                                            <p:txEl>
                                              <p:pRg st="2" end="2"/>
                                            </p:txEl>
                                          </p:spTgt>
                                        </p:tgtEl>
                                        <p:attrNameLst>
                                          <p:attrName>ppt_h</p:attrName>
                                        </p:attrNameLst>
                                      </p:cBhvr>
                                      <p:tavLst>
                                        <p:tav tm="0">
                                          <p:val>
                                            <p:strVal val="#ppt_h"/>
                                          </p:val>
                                        </p:tav>
                                        <p:tav tm="100000">
                                          <p:val>
                                            <p:strVal val="#ppt_h"/>
                                          </p:val>
                                        </p:tav>
                                      </p:tavLst>
                                    </p:anim>
                                    <p:animEffect transition="in" filter="fade">
                                      <p:cBhvr>
                                        <p:cTn id="9" dur="2000"/>
                                        <p:tgtEl>
                                          <p:spTgt spid="6149">
                                            <p:txEl>
                                              <p:pRg st="2" end="2"/>
                                            </p:txEl>
                                          </p:spTgt>
                                        </p:tgtEl>
                                      </p:cBhvr>
                                    </p:animEffect>
                                  </p:childTnLst>
                                </p:cTn>
                              </p:par>
                              <p:par>
                                <p:cTn id="10" presetID="55" presetClass="entr" presetSubtype="0" fill="hold" nodeType="withEffect">
                                  <p:stCondLst>
                                    <p:cond delay="500"/>
                                  </p:stCondLst>
                                  <p:childTnLst>
                                    <p:set>
                                      <p:cBhvr>
                                        <p:cTn id="11" dur="1" fill="hold">
                                          <p:stCondLst>
                                            <p:cond delay="0"/>
                                          </p:stCondLst>
                                        </p:cTn>
                                        <p:tgtEl>
                                          <p:spTgt spid="6149">
                                            <p:txEl>
                                              <p:pRg st="0" end="0"/>
                                            </p:txEl>
                                          </p:spTgt>
                                        </p:tgtEl>
                                        <p:attrNameLst>
                                          <p:attrName>style.visibility</p:attrName>
                                        </p:attrNameLst>
                                      </p:cBhvr>
                                      <p:to>
                                        <p:strVal val="visible"/>
                                      </p:to>
                                    </p:set>
                                    <p:anim calcmode="lin" valueType="num">
                                      <p:cBhvr>
                                        <p:cTn id="12" dur="2000" fill="hold"/>
                                        <p:tgtEl>
                                          <p:spTgt spid="6149">
                                            <p:txEl>
                                              <p:pRg st="0" end="0"/>
                                            </p:txEl>
                                          </p:spTgt>
                                        </p:tgtEl>
                                        <p:attrNameLst>
                                          <p:attrName>ppt_w</p:attrName>
                                        </p:attrNameLst>
                                      </p:cBhvr>
                                      <p:tavLst>
                                        <p:tav tm="0">
                                          <p:val>
                                            <p:strVal val="#ppt_w*0.70"/>
                                          </p:val>
                                        </p:tav>
                                        <p:tav tm="100000">
                                          <p:val>
                                            <p:strVal val="#ppt_w"/>
                                          </p:val>
                                        </p:tav>
                                      </p:tavLst>
                                    </p:anim>
                                    <p:anim calcmode="lin" valueType="num">
                                      <p:cBhvr>
                                        <p:cTn id="13" dur="2000" fill="hold"/>
                                        <p:tgtEl>
                                          <p:spTgt spid="6149">
                                            <p:txEl>
                                              <p:pRg st="0" end="0"/>
                                            </p:txEl>
                                          </p:spTgt>
                                        </p:tgtEl>
                                        <p:attrNameLst>
                                          <p:attrName>ppt_h</p:attrName>
                                        </p:attrNameLst>
                                      </p:cBhvr>
                                      <p:tavLst>
                                        <p:tav tm="0">
                                          <p:val>
                                            <p:strVal val="#ppt_h"/>
                                          </p:val>
                                        </p:tav>
                                        <p:tav tm="100000">
                                          <p:val>
                                            <p:strVal val="#ppt_h"/>
                                          </p:val>
                                        </p:tav>
                                      </p:tavLst>
                                    </p:anim>
                                    <p:animEffect transition="in" filter="fade">
                                      <p:cBhvr>
                                        <p:cTn id="14" dur="2000"/>
                                        <p:tgtEl>
                                          <p:spTgt spid="6149">
                                            <p:txEl>
                                              <p:pRg st="0" end="0"/>
                                            </p:txEl>
                                          </p:spTgt>
                                        </p:tgtEl>
                                      </p:cBhvr>
                                    </p:animEffect>
                                  </p:childTnLst>
                                </p:cTn>
                              </p:par>
                              <p:par>
                                <p:cTn id="15" presetID="55" presetClass="entr" presetSubtype="0" fill="hold" nodeType="withEffect">
                                  <p:stCondLst>
                                    <p:cond delay="1000"/>
                                  </p:stCondLst>
                                  <p:childTnLst>
                                    <p:set>
                                      <p:cBhvr>
                                        <p:cTn id="16" dur="1" fill="hold">
                                          <p:stCondLst>
                                            <p:cond delay="0"/>
                                          </p:stCondLst>
                                        </p:cTn>
                                        <p:tgtEl>
                                          <p:spTgt spid="6149">
                                            <p:txEl>
                                              <p:pRg st="3" end="3"/>
                                            </p:txEl>
                                          </p:spTgt>
                                        </p:tgtEl>
                                        <p:attrNameLst>
                                          <p:attrName>style.visibility</p:attrName>
                                        </p:attrNameLst>
                                      </p:cBhvr>
                                      <p:to>
                                        <p:strVal val="visible"/>
                                      </p:to>
                                    </p:set>
                                    <p:anim calcmode="lin" valueType="num">
                                      <p:cBhvr>
                                        <p:cTn id="17" dur="2000" fill="hold"/>
                                        <p:tgtEl>
                                          <p:spTgt spid="6149">
                                            <p:txEl>
                                              <p:pRg st="3" end="3"/>
                                            </p:txEl>
                                          </p:spTgt>
                                        </p:tgtEl>
                                        <p:attrNameLst>
                                          <p:attrName>ppt_w</p:attrName>
                                        </p:attrNameLst>
                                      </p:cBhvr>
                                      <p:tavLst>
                                        <p:tav tm="0">
                                          <p:val>
                                            <p:strVal val="#ppt_w*0.70"/>
                                          </p:val>
                                        </p:tav>
                                        <p:tav tm="100000">
                                          <p:val>
                                            <p:strVal val="#ppt_w"/>
                                          </p:val>
                                        </p:tav>
                                      </p:tavLst>
                                    </p:anim>
                                    <p:anim calcmode="lin" valueType="num">
                                      <p:cBhvr>
                                        <p:cTn id="18" dur="2000" fill="hold"/>
                                        <p:tgtEl>
                                          <p:spTgt spid="6149">
                                            <p:txEl>
                                              <p:pRg st="3" end="3"/>
                                            </p:txEl>
                                          </p:spTgt>
                                        </p:tgtEl>
                                        <p:attrNameLst>
                                          <p:attrName>ppt_h</p:attrName>
                                        </p:attrNameLst>
                                      </p:cBhvr>
                                      <p:tavLst>
                                        <p:tav tm="0">
                                          <p:val>
                                            <p:strVal val="#ppt_h"/>
                                          </p:val>
                                        </p:tav>
                                        <p:tav tm="100000">
                                          <p:val>
                                            <p:strVal val="#ppt_h"/>
                                          </p:val>
                                        </p:tav>
                                      </p:tavLst>
                                    </p:anim>
                                    <p:animEffect transition="in" filter="fade">
                                      <p:cBhvr>
                                        <p:cTn id="19" dur="2000"/>
                                        <p:tgtEl>
                                          <p:spTgt spid="6149">
                                            <p:txEl>
                                              <p:pRg st="3" end="3"/>
                                            </p:txEl>
                                          </p:spTgt>
                                        </p:tgtEl>
                                      </p:cBhvr>
                                    </p:animEffect>
                                  </p:childTnLst>
                                </p:cTn>
                              </p:par>
                              <p:par>
                                <p:cTn id="20" presetID="55" presetClass="entr" presetSubtype="0" fill="hold" nodeType="withEffect">
                                  <p:stCondLst>
                                    <p:cond delay="1500"/>
                                  </p:stCondLst>
                                  <p:childTnLst>
                                    <p:set>
                                      <p:cBhvr>
                                        <p:cTn id="21" dur="1" fill="hold">
                                          <p:stCondLst>
                                            <p:cond delay="0"/>
                                          </p:stCondLst>
                                        </p:cTn>
                                        <p:tgtEl>
                                          <p:spTgt spid="6149">
                                            <p:txEl>
                                              <p:pRg st="4" end="4"/>
                                            </p:txEl>
                                          </p:spTgt>
                                        </p:tgtEl>
                                        <p:attrNameLst>
                                          <p:attrName>style.visibility</p:attrName>
                                        </p:attrNameLst>
                                      </p:cBhvr>
                                      <p:to>
                                        <p:strVal val="visible"/>
                                      </p:to>
                                    </p:set>
                                    <p:anim calcmode="lin" valueType="num">
                                      <p:cBhvr>
                                        <p:cTn id="22" dur="2000" fill="hold"/>
                                        <p:tgtEl>
                                          <p:spTgt spid="6149">
                                            <p:txEl>
                                              <p:pRg st="4" end="4"/>
                                            </p:txEl>
                                          </p:spTgt>
                                        </p:tgtEl>
                                        <p:attrNameLst>
                                          <p:attrName>ppt_w</p:attrName>
                                        </p:attrNameLst>
                                      </p:cBhvr>
                                      <p:tavLst>
                                        <p:tav tm="0">
                                          <p:val>
                                            <p:strVal val="#ppt_w*0.70"/>
                                          </p:val>
                                        </p:tav>
                                        <p:tav tm="100000">
                                          <p:val>
                                            <p:strVal val="#ppt_w"/>
                                          </p:val>
                                        </p:tav>
                                      </p:tavLst>
                                    </p:anim>
                                    <p:anim calcmode="lin" valueType="num">
                                      <p:cBhvr>
                                        <p:cTn id="23" dur="2000" fill="hold"/>
                                        <p:tgtEl>
                                          <p:spTgt spid="6149">
                                            <p:txEl>
                                              <p:pRg st="4" end="4"/>
                                            </p:txEl>
                                          </p:spTgt>
                                        </p:tgtEl>
                                        <p:attrNameLst>
                                          <p:attrName>ppt_h</p:attrName>
                                        </p:attrNameLst>
                                      </p:cBhvr>
                                      <p:tavLst>
                                        <p:tav tm="0">
                                          <p:val>
                                            <p:strVal val="#ppt_h"/>
                                          </p:val>
                                        </p:tav>
                                        <p:tav tm="100000">
                                          <p:val>
                                            <p:strVal val="#ppt_h"/>
                                          </p:val>
                                        </p:tav>
                                      </p:tavLst>
                                    </p:anim>
                                    <p:animEffect transition="in" filter="fade">
                                      <p:cBhvr>
                                        <p:cTn id="24" dur="2000"/>
                                        <p:tgtEl>
                                          <p:spTgt spid="6149">
                                            <p:txEl>
                                              <p:pRg st="4" end="4"/>
                                            </p:txEl>
                                          </p:spTgt>
                                        </p:tgtEl>
                                      </p:cBhvr>
                                    </p:animEffect>
                                  </p:childTnLst>
                                </p:cTn>
                              </p:par>
                              <p:par>
                                <p:cTn id="25" presetID="55" presetClass="entr" presetSubtype="0" fill="hold" nodeType="withEffect">
                                  <p:stCondLst>
                                    <p:cond delay="2000"/>
                                  </p:stCondLst>
                                  <p:childTnLst>
                                    <p:set>
                                      <p:cBhvr>
                                        <p:cTn id="26" dur="1" fill="hold">
                                          <p:stCondLst>
                                            <p:cond delay="0"/>
                                          </p:stCondLst>
                                        </p:cTn>
                                        <p:tgtEl>
                                          <p:spTgt spid="6149">
                                            <p:txEl>
                                              <p:pRg st="5" end="5"/>
                                            </p:txEl>
                                          </p:spTgt>
                                        </p:tgtEl>
                                        <p:attrNameLst>
                                          <p:attrName>style.visibility</p:attrName>
                                        </p:attrNameLst>
                                      </p:cBhvr>
                                      <p:to>
                                        <p:strVal val="visible"/>
                                      </p:to>
                                    </p:set>
                                    <p:anim calcmode="lin" valueType="num">
                                      <p:cBhvr>
                                        <p:cTn id="27" dur="2000" fill="hold"/>
                                        <p:tgtEl>
                                          <p:spTgt spid="6149">
                                            <p:txEl>
                                              <p:pRg st="5" end="5"/>
                                            </p:txEl>
                                          </p:spTgt>
                                        </p:tgtEl>
                                        <p:attrNameLst>
                                          <p:attrName>ppt_w</p:attrName>
                                        </p:attrNameLst>
                                      </p:cBhvr>
                                      <p:tavLst>
                                        <p:tav tm="0">
                                          <p:val>
                                            <p:strVal val="#ppt_w*0.70"/>
                                          </p:val>
                                        </p:tav>
                                        <p:tav tm="100000">
                                          <p:val>
                                            <p:strVal val="#ppt_w"/>
                                          </p:val>
                                        </p:tav>
                                      </p:tavLst>
                                    </p:anim>
                                    <p:anim calcmode="lin" valueType="num">
                                      <p:cBhvr>
                                        <p:cTn id="28" dur="2000" fill="hold"/>
                                        <p:tgtEl>
                                          <p:spTgt spid="6149">
                                            <p:txEl>
                                              <p:pRg st="5" end="5"/>
                                            </p:txEl>
                                          </p:spTgt>
                                        </p:tgtEl>
                                        <p:attrNameLst>
                                          <p:attrName>ppt_h</p:attrName>
                                        </p:attrNameLst>
                                      </p:cBhvr>
                                      <p:tavLst>
                                        <p:tav tm="0">
                                          <p:val>
                                            <p:strVal val="#ppt_h"/>
                                          </p:val>
                                        </p:tav>
                                        <p:tav tm="100000">
                                          <p:val>
                                            <p:strVal val="#ppt_h"/>
                                          </p:val>
                                        </p:tav>
                                      </p:tavLst>
                                    </p:anim>
                                    <p:animEffect transition="in" filter="fade">
                                      <p:cBhvr>
                                        <p:cTn id="29" dur="2000"/>
                                        <p:tgtEl>
                                          <p:spTgt spid="6149">
                                            <p:txEl>
                                              <p:pRg st="5" end="5"/>
                                            </p:txEl>
                                          </p:spTgt>
                                        </p:tgtEl>
                                      </p:cBhvr>
                                    </p:animEffect>
                                  </p:childTnLst>
                                </p:cTn>
                              </p:par>
                              <p:par>
                                <p:cTn id="30" presetID="55" presetClass="entr" presetSubtype="0" fill="hold" nodeType="withEffect">
                                  <p:stCondLst>
                                    <p:cond delay="2500"/>
                                  </p:stCondLst>
                                  <p:childTnLst>
                                    <p:set>
                                      <p:cBhvr>
                                        <p:cTn id="31" dur="1" fill="hold">
                                          <p:stCondLst>
                                            <p:cond delay="0"/>
                                          </p:stCondLst>
                                        </p:cTn>
                                        <p:tgtEl>
                                          <p:spTgt spid="6150"/>
                                        </p:tgtEl>
                                        <p:attrNameLst>
                                          <p:attrName>style.visibility</p:attrName>
                                        </p:attrNameLst>
                                      </p:cBhvr>
                                      <p:to>
                                        <p:strVal val="visible"/>
                                      </p:to>
                                    </p:set>
                                    <p:anim calcmode="lin" valueType="num">
                                      <p:cBhvr>
                                        <p:cTn id="32" dur="2000" fill="hold"/>
                                        <p:tgtEl>
                                          <p:spTgt spid="6150"/>
                                        </p:tgtEl>
                                        <p:attrNameLst>
                                          <p:attrName>ppt_w</p:attrName>
                                        </p:attrNameLst>
                                      </p:cBhvr>
                                      <p:tavLst>
                                        <p:tav tm="0">
                                          <p:val>
                                            <p:strVal val="#ppt_w*0.70"/>
                                          </p:val>
                                        </p:tav>
                                        <p:tav tm="100000">
                                          <p:val>
                                            <p:strVal val="#ppt_w"/>
                                          </p:val>
                                        </p:tav>
                                      </p:tavLst>
                                    </p:anim>
                                    <p:anim calcmode="lin" valueType="num">
                                      <p:cBhvr>
                                        <p:cTn id="33" dur="2000" fill="hold"/>
                                        <p:tgtEl>
                                          <p:spTgt spid="6150"/>
                                        </p:tgtEl>
                                        <p:attrNameLst>
                                          <p:attrName>ppt_h</p:attrName>
                                        </p:attrNameLst>
                                      </p:cBhvr>
                                      <p:tavLst>
                                        <p:tav tm="0">
                                          <p:val>
                                            <p:strVal val="#ppt_h"/>
                                          </p:val>
                                        </p:tav>
                                        <p:tav tm="100000">
                                          <p:val>
                                            <p:strVal val="#ppt_h"/>
                                          </p:val>
                                        </p:tav>
                                      </p:tavLst>
                                    </p:anim>
                                    <p:animEffect transition="in" filter="fade">
                                      <p:cBhvr>
                                        <p:cTn id="34" dur="2000"/>
                                        <p:tgtEl>
                                          <p:spTgt spid="6150"/>
                                        </p:tgtEl>
                                      </p:cBhvr>
                                    </p:animEffect>
                                  </p:childTnLst>
                                </p:cTn>
                              </p:par>
                              <p:par>
                                <p:cTn id="35" presetID="55" presetClass="entr" presetSubtype="0" fill="hold" grpId="0" nodeType="withEffect">
                                  <p:stCondLst>
                                    <p:cond delay="3000"/>
                                  </p:stCondLst>
                                  <p:childTnLst>
                                    <p:set>
                                      <p:cBhvr>
                                        <p:cTn id="36" dur="1" fill="hold">
                                          <p:stCondLst>
                                            <p:cond delay="0"/>
                                          </p:stCondLst>
                                        </p:cTn>
                                        <p:tgtEl>
                                          <p:spTgt spid="6151"/>
                                        </p:tgtEl>
                                        <p:attrNameLst>
                                          <p:attrName>style.visibility</p:attrName>
                                        </p:attrNameLst>
                                      </p:cBhvr>
                                      <p:to>
                                        <p:strVal val="visible"/>
                                      </p:to>
                                    </p:set>
                                    <p:anim calcmode="lin" valueType="num">
                                      <p:cBhvr>
                                        <p:cTn id="37" dur="2000" fill="hold"/>
                                        <p:tgtEl>
                                          <p:spTgt spid="6151"/>
                                        </p:tgtEl>
                                        <p:attrNameLst>
                                          <p:attrName>ppt_w</p:attrName>
                                        </p:attrNameLst>
                                      </p:cBhvr>
                                      <p:tavLst>
                                        <p:tav tm="0">
                                          <p:val>
                                            <p:strVal val="#ppt_w*0.70"/>
                                          </p:val>
                                        </p:tav>
                                        <p:tav tm="100000">
                                          <p:val>
                                            <p:strVal val="#ppt_w"/>
                                          </p:val>
                                        </p:tav>
                                      </p:tavLst>
                                    </p:anim>
                                    <p:anim calcmode="lin" valueType="num">
                                      <p:cBhvr>
                                        <p:cTn id="38" dur="2000" fill="hold"/>
                                        <p:tgtEl>
                                          <p:spTgt spid="6151"/>
                                        </p:tgtEl>
                                        <p:attrNameLst>
                                          <p:attrName>ppt_h</p:attrName>
                                        </p:attrNameLst>
                                      </p:cBhvr>
                                      <p:tavLst>
                                        <p:tav tm="0">
                                          <p:val>
                                            <p:strVal val="#ppt_h"/>
                                          </p:val>
                                        </p:tav>
                                        <p:tav tm="100000">
                                          <p:val>
                                            <p:strVal val="#ppt_h"/>
                                          </p:val>
                                        </p:tav>
                                      </p:tavLst>
                                    </p:anim>
                                    <p:animEffect transition="in" filter="fade">
                                      <p:cBhvr>
                                        <p:cTn id="39" dur="2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457200" y="228600"/>
            <a:ext cx="8686800" cy="5897563"/>
          </a:xfrm>
        </p:spPr>
        <p:txBody>
          <a:bodyPr/>
          <a:lstStyle/>
          <a:p>
            <a:pPr marL="609600" indent="-609600" eaLnBrk="1" hangingPunct="1">
              <a:buFont typeface="Wingdings" panose="05000000000000000000" pitchFamily="2" charset="2"/>
              <a:buChar char="v"/>
            </a:pPr>
            <a:r>
              <a:rPr lang="sr-Cyrl-CS" altLang="en-US" sz="2000" b="1" i="1" u="sng" smtClean="0">
                <a:latin typeface="Times New Roman" panose="02020603050405020304" pitchFamily="18" charset="0"/>
              </a:rPr>
              <a:t>Елиптичне галаксије</a:t>
            </a:r>
            <a:r>
              <a:rPr lang="sr-Cyrl-CS" altLang="en-US" sz="2000" b="1" smtClean="0">
                <a:latin typeface="Times New Roman" panose="02020603050405020304" pitchFamily="18" charset="0"/>
              </a:rPr>
              <a:t> су без уочљиве структуре, компактни су системи, чије масе не прелазе         маса Сунца без међузвездане материје</a:t>
            </a:r>
            <a:endParaRPr lang="en-US" altLang="en-US" sz="2000" b="1" smtClean="0">
              <a:latin typeface="Times New Roman" panose="02020603050405020304" pitchFamily="18" charset="0"/>
            </a:endParaRPr>
          </a:p>
        </p:txBody>
      </p:sp>
      <p:graphicFrame>
        <p:nvGraphicFramePr>
          <p:cNvPr id="1026" name="Object 16"/>
          <p:cNvGraphicFramePr>
            <a:graphicFrameLocks noChangeAspect="1"/>
          </p:cNvGraphicFramePr>
          <p:nvPr>
            <p:ph sz="half" idx="2"/>
          </p:nvPr>
        </p:nvGraphicFramePr>
        <p:xfrm>
          <a:off x="4648200" y="533400"/>
          <a:ext cx="457200" cy="331788"/>
        </p:xfrm>
        <a:graphic>
          <a:graphicData uri="http://schemas.openxmlformats.org/presentationml/2006/ole">
            <mc:AlternateContent xmlns:mc="http://schemas.openxmlformats.org/markup-compatibility/2006">
              <mc:Choice xmlns:v="urn:schemas-microsoft-com:vml" Requires="v">
                <p:oleObj spid="_x0000_s1031" name="Equation" r:id="rId3" imgW="279279" imgH="203112" progId="Equation.3">
                  <p:embed/>
                </p:oleObj>
              </mc:Choice>
              <mc:Fallback>
                <p:oleObj name="Equation" r:id="rId3" imgW="279279" imgH="203112"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533400"/>
                        <a:ext cx="4572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87" name="Picture 19" descr="200px-Messier59">
            <a:hlinkClick r:id="rId5" tooltip="&quot;NGC 4621 (M59) Eliptična galaksija tipa E5 u zviježđu Djevice&quo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1447800"/>
            <a:ext cx="381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21"/>
          <p:cNvSpPr txBox="1">
            <a:spLocks noChangeArrowheads="1"/>
          </p:cNvSpPr>
          <p:nvPr/>
        </p:nvSpPr>
        <p:spPr bwMode="auto">
          <a:xfrm>
            <a:off x="3048000" y="5638800"/>
            <a:ext cx="3521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1" hangingPunct="1"/>
            <a:endParaRPr lang="en-US" altLang="en-US" b="0"/>
          </a:p>
        </p:txBody>
      </p:sp>
      <p:sp>
        <p:nvSpPr>
          <p:cNvPr id="7190" name="Text Box 22"/>
          <p:cNvSpPr txBox="1">
            <a:spLocks noChangeArrowheads="1"/>
          </p:cNvSpPr>
          <p:nvPr/>
        </p:nvSpPr>
        <p:spPr bwMode="auto">
          <a:xfrm>
            <a:off x="2514600" y="5562600"/>
            <a:ext cx="403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spcBef>
                <a:spcPct val="50000"/>
              </a:spcBef>
            </a:pPr>
            <a:r>
              <a:rPr lang="sr-Cyrl-CS" altLang="en-US"/>
              <a:t>Слика </a:t>
            </a:r>
            <a:r>
              <a:rPr lang="en-US" altLang="en-US"/>
              <a:t>55</a:t>
            </a:r>
            <a:r>
              <a:rPr lang="sr-Cyrl-CS" altLang="en-US"/>
              <a:t>. Елиптична галаксија</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20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7171">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7171">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7171">
                                            <p:txEl>
                                              <p:pRg st="0" end="0"/>
                                            </p:txEl>
                                          </p:spTgt>
                                        </p:tgtEl>
                                      </p:cBhvr>
                                    </p:animEffect>
                                  </p:childTnLst>
                                </p:cTn>
                              </p:par>
                              <p:par>
                                <p:cTn id="11" presetID="49" presetClass="entr" presetSubtype="0" decel="100000" fill="hold" nodeType="withEffect">
                                  <p:stCondLst>
                                    <p:cond delay="500"/>
                                  </p:stCondLst>
                                  <p:childTnLst>
                                    <p:set>
                                      <p:cBhvr>
                                        <p:cTn id="12" dur="1" fill="hold">
                                          <p:stCondLst>
                                            <p:cond delay="0"/>
                                          </p:stCondLst>
                                        </p:cTn>
                                        <p:tgtEl>
                                          <p:spTgt spid="7187"/>
                                        </p:tgtEl>
                                        <p:attrNameLst>
                                          <p:attrName>style.visibility</p:attrName>
                                        </p:attrNameLst>
                                      </p:cBhvr>
                                      <p:to>
                                        <p:strVal val="visible"/>
                                      </p:to>
                                    </p:set>
                                    <p:anim calcmode="lin" valueType="num">
                                      <p:cBhvr>
                                        <p:cTn id="13" dur="2000" fill="hold"/>
                                        <p:tgtEl>
                                          <p:spTgt spid="7187"/>
                                        </p:tgtEl>
                                        <p:attrNameLst>
                                          <p:attrName>ppt_w</p:attrName>
                                        </p:attrNameLst>
                                      </p:cBhvr>
                                      <p:tavLst>
                                        <p:tav tm="0">
                                          <p:val>
                                            <p:fltVal val="0"/>
                                          </p:val>
                                        </p:tav>
                                        <p:tav tm="100000">
                                          <p:val>
                                            <p:strVal val="#ppt_w"/>
                                          </p:val>
                                        </p:tav>
                                      </p:tavLst>
                                    </p:anim>
                                    <p:anim calcmode="lin" valueType="num">
                                      <p:cBhvr>
                                        <p:cTn id="14" dur="2000" fill="hold"/>
                                        <p:tgtEl>
                                          <p:spTgt spid="7187"/>
                                        </p:tgtEl>
                                        <p:attrNameLst>
                                          <p:attrName>ppt_h</p:attrName>
                                        </p:attrNameLst>
                                      </p:cBhvr>
                                      <p:tavLst>
                                        <p:tav tm="0">
                                          <p:val>
                                            <p:fltVal val="0"/>
                                          </p:val>
                                        </p:tav>
                                        <p:tav tm="100000">
                                          <p:val>
                                            <p:strVal val="#ppt_h"/>
                                          </p:val>
                                        </p:tav>
                                      </p:tavLst>
                                    </p:anim>
                                    <p:anim calcmode="lin" valueType="num">
                                      <p:cBhvr>
                                        <p:cTn id="15" dur="2000" fill="hold"/>
                                        <p:tgtEl>
                                          <p:spTgt spid="7187"/>
                                        </p:tgtEl>
                                        <p:attrNameLst>
                                          <p:attrName>style.rotation</p:attrName>
                                        </p:attrNameLst>
                                      </p:cBhvr>
                                      <p:tavLst>
                                        <p:tav tm="0">
                                          <p:val>
                                            <p:fltVal val="360"/>
                                          </p:val>
                                        </p:tav>
                                        <p:tav tm="100000">
                                          <p:val>
                                            <p:fltVal val="0"/>
                                          </p:val>
                                        </p:tav>
                                      </p:tavLst>
                                    </p:anim>
                                    <p:animEffect transition="in" filter="fade">
                                      <p:cBhvr>
                                        <p:cTn id="16" dur="2000"/>
                                        <p:tgtEl>
                                          <p:spTgt spid="7187"/>
                                        </p:tgtEl>
                                      </p:cBhvr>
                                    </p:animEffect>
                                  </p:childTnLst>
                                </p:cTn>
                              </p:par>
                              <p:par>
                                <p:cTn id="17" presetID="49" presetClass="entr" presetSubtype="0" decel="100000" fill="hold" grpId="0" nodeType="withEffect">
                                  <p:stCondLst>
                                    <p:cond delay="1000"/>
                                  </p:stCondLst>
                                  <p:childTnLst>
                                    <p:set>
                                      <p:cBhvr>
                                        <p:cTn id="18" dur="1" fill="hold">
                                          <p:stCondLst>
                                            <p:cond delay="0"/>
                                          </p:stCondLst>
                                        </p:cTn>
                                        <p:tgtEl>
                                          <p:spTgt spid="7190"/>
                                        </p:tgtEl>
                                        <p:attrNameLst>
                                          <p:attrName>style.visibility</p:attrName>
                                        </p:attrNameLst>
                                      </p:cBhvr>
                                      <p:to>
                                        <p:strVal val="visible"/>
                                      </p:to>
                                    </p:set>
                                    <p:anim calcmode="lin" valueType="num">
                                      <p:cBhvr>
                                        <p:cTn id="19" dur="2000" fill="hold"/>
                                        <p:tgtEl>
                                          <p:spTgt spid="7190"/>
                                        </p:tgtEl>
                                        <p:attrNameLst>
                                          <p:attrName>ppt_w</p:attrName>
                                        </p:attrNameLst>
                                      </p:cBhvr>
                                      <p:tavLst>
                                        <p:tav tm="0">
                                          <p:val>
                                            <p:fltVal val="0"/>
                                          </p:val>
                                        </p:tav>
                                        <p:tav tm="100000">
                                          <p:val>
                                            <p:strVal val="#ppt_w"/>
                                          </p:val>
                                        </p:tav>
                                      </p:tavLst>
                                    </p:anim>
                                    <p:anim calcmode="lin" valueType="num">
                                      <p:cBhvr>
                                        <p:cTn id="20" dur="2000" fill="hold"/>
                                        <p:tgtEl>
                                          <p:spTgt spid="7190"/>
                                        </p:tgtEl>
                                        <p:attrNameLst>
                                          <p:attrName>ppt_h</p:attrName>
                                        </p:attrNameLst>
                                      </p:cBhvr>
                                      <p:tavLst>
                                        <p:tav tm="0">
                                          <p:val>
                                            <p:fltVal val="0"/>
                                          </p:val>
                                        </p:tav>
                                        <p:tav tm="100000">
                                          <p:val>
                                            <p:strVal val="#ppt_h"/>
                                          </p:val>
                                        </p:tav>
                                      </p:tavLst>
                                    </p:anim>
                                    <p:anim calcmode="lin" valueType="num">
                                      <p:cBhvr>
                                        <p:cTn id="21" dur="2000" fill="hold"/>
                                        <p:tgtEl>
                                          <p:spTgt spid="7190"/>
                                        </p:tgtEl>
                                        <p:attrNameLst>
                                          <p:attrName>style.rotation</p:attrName>
                                        </p:attrNameLst>
                                      </p:cBhvr>
                                      <p:tavLst>
                                        <p:tav tm="0">
                                          <p:val>
                                            <p:fltVal val="360"/>
                                          </p:val>
                                        </p:tav>
                                        <p:tav tm="100000">
                                          <p:val>
                                            <p:fltVal val="0"/>
                                          </p:val>
                                        </p:tav>
                                      </p:tavLst>
                                    </p:anim>
                                    <p:animEffect transition="in" filter="fade">
                                      <p:cBhvr>
                                        <p:cTn id="22" dur="2000"/>
                                        <p:tgtEl>
                                          <p:spTgt spid="7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304800"/>
            <a:ext cx="8229600" cy="5821363"/>
          </a:xfrm>
        </p:spPr>
        <p:txBody>
          <a:bodyPr/>
          <a:lstStyle/>
          <a:p>
            <a:pPr marL="609600" indent="-609600" eaLnBrk="1" hangingPunct="1">
              <a:buFont typeface="Wingdings" panose="05000000000000000000" pitchFamily="2" charset="2"/>
              <a:buChar char="v"/>
            </a:pPr>
            <a:r>
              <a:rPr lang="sr-Cyrl-CS" altLang="en-US" sz="2000" b="1" i="1" u="sng" smtClean="0">
                <a:latin typeface="Times New Roman" panose="02020603050405020304" pitchFamily="18" charset="0"/>
              </a:rPr>
              <a:t>Спиралне галаксије</a:t>
            </a:r>
            <a:r>
              <a:rPr lang="sr-Cyrl-CS" altLang="en-US" sz="2000" b="1" smtClean="0">
                <a:latin typeface="Times New Roman" panose="02020603050405020304" pitchFamily="18" charset="0"/>
              </a:rPr>
              <a:t> су најсјајније. Удео у спектрима ових галаксија дају и сјајне маглине. Спиралне гране садрже млађе-беле и плаве звезде, а језгро углавном звезде старијих класа.</a:t>
            </a:r>
            <a:endParaRPr lang="en-US" altLang="en-US" sz="2000" b="1" smtClean="0">
              <a:latin typeface="Times New Roman" panose="02020603050405020304" pitchFamily="18" charset="0"/>
            </a:endParaRPr>
          </a:p>
        </p:txBody>
      </p:sp>
      <p:pic>
        <p:nvPicPr>
          <p:cNvPr id="13316" name="Picture 4" descr="180px-M101_hires_STScI-PRC2006-10a">
            <a:hlinkClick r:id="rId2" tooltip="&quot;Primjer spiralne galaksije - Messier 101&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828800"/>
            <a:ext cx="4648200" cy="364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p:cNvSpPr txBox="1">
            <a:spLocks noChangeArrowheads="1"/>
          </p:cNvSpPr>
          <p:nvPr/>
        </p:nvSpPr>
        <p:spPr bwMode="auto">
          <a:xfrm>
            <a:off x="2362200" y="5562600"/>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spcBef>
                <a:spcPct val="50000"/>
              </a:spcBef>
            </a:pPr>
            <a:r>
              <a:rPr lang="sr-Cyrl-CS" altLang="en-US"/>
              <a:t>Слика </a:t>
            </a:r>
            <a:r>
              <a:rPr lang="en-US" altLang="en-US"/>
              <a:t>56</a:t>
            </a:r>
            <a:r>
              <a:rPr lang="sr-Cyrl-CS" altLang="en-US"/>
              <a:t>. Спирална галаксија</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3315">
                                            <p:txEl>
                                              <p:pRg st="0" end="0"/>
                                            </p:txEl>
                                          </p:spTgt>
                                        </p:tgtEl>
                                        <p:attrNameLst>
                                          <p:attrName>style.visibility</p:attrName>
                                        </p:attrNameLst>
                                      </p:cBhvr>
                                      <p:to>
                                        <p:strVal val="visible"/>
                                      </p:to>
                                    </p:set>
                                    <p:anim by="(-#ppt_w*2)" calcmode="lin" valueType="num">
                                      <p:cBhvr rctx="PPT">
                                        <p:cTn id="7" dur="1000" autoRev="1" fill="hold">
                                          <p:stCondLst>
                                            <p:cond delay="0"/>
                                          </p:stCondLst>
                                        </p:cTn>
                                        <p:tgtEl>
                                          <p:spTgt spid="13315">
                                            <p:txEl>
                                              <p:pRg st="0" end="0"/>
                                            </p:txEl>
                                          </p:spTgt>
                                        </p:tgtEl>
                                        <p:attrNameLst>
                                          <p:attrName>ppt_w</p:attrName>
                                        </p:attrNameLst>
                                      </p:cBhvr>
                                    </p:anim>
                                    <p:anim by="(#ppt_w*0.50)" calcmode="lin" valueType="num">
                                      <p:cBhvr>
                                        <p:cTn id="8" dur="1000" decel="50000" autoRev="1" fill="hold">
                                          <p:stCondLst>
                                            <p:cond delay="0"/>
                                          </p:stCondLst>
                                        </p:cTn>
                                        <p:tgtEl>
                                          <p:spTgt spid="13315">
                                            <p:txEl>
                                              <p:pRg st="0" end="0"/>
                                            </p:txEl>
                                          </p:spTgt>
                                        </p:tgtEl>
                                        <p:attrNameLst>
                                          <p:attrName>ppt_x</p:attrName>
                                        </p:attrNameLst>
                                      </p:cBhvr>
                                    </p:anim>
                                    <p:anim from="(-#ppt_h/2)" to="(#ppt_y)" calcmode="lin" valueType="num">
                                      <p:cBhvr>
                                        <p:cTn id="9" dur="2000" fill="hold">
                                          <p:stCondLst>
                                            <p:cond delay="0"/>
                                          </p:stCondLst>
                                        </p:cTn>
                                        <p:tgtEl>
                                          <p:spTgt spid="13315">
                                            <p:txEl>
                                              <p:pRg st="0" end="0"/>
                                            </p:txEl>
                                          </p:spTgt>
                                        </p:tgtEl>
                                        <p:attrNameLst>
                                          <p:attrName>ppt_y</p:attrName>
                                        </p:attrNameLst>
                                      </p:cBhvr>
                                    </p:anim>
                                    <p:animRot by="21600000">
                                      <p:cBhvr>
                                        <p:cTn id="10" dur="2000" fill="hold">
                                          <p:stCondLst>
                                            <p:cond delay="0"/>
                                          </p:stCondLst>
                                        </p:cTn>
                                        <p:tgtEl>
                                          <p:spTgt spid="13315">
                                            <p:txEl>
                                              <p:pRg st="0" end="0"/>
                                            </p:txEl>
                                          </p:spTgt>
                                        </p:tgtEl>
                                        <p:attrNameLst>
                                          <p:attrName>r</p:attrName>
                                        </p:attrNameLst>
                                      </p:cBhvr>
                                    </p:animRot>
                                  </p:childTnLst>
                                </p:cTn>
                              </p:par>
                              <p:par>
                                <p:cTn id="11" presetID="35" presetClass="entr" presetSubtype="0" fill="hold" nodeType="withEffect">
                                  <p:stCondLst>
                                    <p:cond delay="500"/>
                                  </p:stCondLst>
                                  <p:childTnLst>
                                    <p:set>
                                      <p:cBhvr>
                                        <p:cTn id="12" dur="1" fill="hold">
                                          <p:stCondLst>
                                            <p:cond delay="0"/>
                                          </p:stCondLst>
                                        </p:cTn>
                                        <p:tgtEl>
                                          <p:spTgt spid="13316"/>
                                        </p:tgtEl>
                                        <p:attrNameLst>
                                          <p:attrName>style.visibility</p:attrName>
                                        </p:attrNameLst>
                                      </p:cBhvr>
                                      <p:to>
                                        <p:strVal val="visible"/>
                                      </p:to>
                                    </p:set>
                                    <p:animEffect transition="in" filter="fade">
                                      <p:cBhvr>
                                        <p:cTn id="13" dur="2000"/>
                                        <p:tgtEl>
                                          <p:spTgt spid="13316"/>
                                        </p:tgtEl>
                                      </p:cBhvr>
                                    </p:animEffect>
                                    <p:anim calcmode="lin" valueType="num">
                                      <p:cBhvr>
                                        <p:cTn id="14" dur="2000" fill="hold"/>
                                        <p:tgtEl>
                                          <p:spTgt spid="13316"/>
                                        </p:tgtEl>
                                        <p:attrNameLst>
                                          <p:attrName>style.rotation</p:attrName>
                                        </p:attrNameLst>
                                      </p:cBhvr>
                                      <p:tavLst>
                                        <p:tav tm="0">
                                          <p:val>
                                            <p:fltVal val="720"/>
                                          </p:val>
                                        </p:tav>
                                        <p:tav tm="100000">
                                          <p:val>
                                            <p:fltVal val="0"/>
                                          </p:val>
                                        </p:tav>
                                      </p:tavLst>
                                    </p:anim>
                                    <p:anim calcmode="lin" valueType="num">
                                      <p:cBhvr>
                                        <p:cTn id="15" dur="2000" fill="hold"/>
                                        <p:tgtEl>
                                          <p:spTgt spid="13316"/>
                                        </p:tgtEl>
                                        <p:attrNameLst>
                                          <p:attrName>ppt_h</p:attrName>
                                        </p:attrNameLst>
                                      </p:cBhvr>
                                      <p:tavLst>
                                        <p:tav tm="0">
                                          <p:val>
                                            <p:fltVal val="0"/>
                                          </p:val>
                                        </p:tav>
                                        <p:tav tm="100000">
                                          <p:val>
                                            <p:strVal val="#ppt_h"/>
                                          </p:val>
                                        </p:tav>
                                      </p:tavLst>
                                    </p:anim>
                                    <p:anim calcmode="lin" valueType="num">
                                      <p:cBhvr>
                                        <p:cTn id="16" dur="2000" fill="hold"/>
                                        <p:tgtEl>
                                          <p:spTgt spid="13316"/>
                                        </p:tgtEl>
                                        <p:attrNameLst>
                                          <p:attrName>ppt_w</p:attrName>
                                        </p:attrNameLst>
                                      </p:cBhvr>
                                      <p:tavLst>
                                        <p:tav tm="0">
                                          <p:val>
                                            <p:fltVal val="0"/>
                                          </p:val>
                                        </p:tav>
                                        <p:tav tm="100000">
                                          <p:val>
                                            <p:strVal val="#ppt_w"/>
                                          </p:val>
                                        </p:tav>
                                      </p:tavLst>
                                    </p:anim>
                                  </p:childTnLst>
                                </p:cTn>
                              </p:par>
                              <p:par>
                                <p:cTn id="17" presetID="15" presetClass="entr" presetSubtype="0" fill="hold" grpId="0" nodeType="withEffect">
                                  <p:stCondLst>
                                    <p:cond delay="1000"/>
                                  </p:stCondLst>
                                  <p:childTnLst>
                                    <p:set>
                                      <p:cBhvr>
                                        <p:cTn id="18" dur="1" fill="hold">
                                          <p:stCondLst>
                                            <p:cond delay="0"/>
                                          </p:stCondLst>
                                        </p:cTn>
                                        <p:tgtEl>
                                          <p:spTgt spid="13317"/>
                                        </p:tgtEl>
                                        <p:attrNameLst>
                                          <p:attrName>style.visibility</p:attrName>
                                        </p:attrNameLst>
                                      </p:cBhvr>
                                      <p:to>
                                        <p:strVal val="visible"/>
                                      </p:to>
                                    </p:set>
                                    <p:anim calcmode="lin" valueType="num">
                                      <p:cBhvr>
                                        <p:cTn id="19" dur="2000" fill="hold"/>
                                        <p:tgtEl>
                                          <p:spTgt spid="13317"/>
                                        </p:tgtEl>
                                        <p:attrNameLst>
                                          <p:attrName>ppt_w</p:attrName>
                                        </p:attrNameLst>
                                      </p:cBhvr>
                                      <p:tavLst>
                                        <p:tav tm="0">
                                          <p:val>
                                            <p:fltVal val="0"/>
                                          </p:val>
                                        </p:tav>
                                        <p:tav tm="100000">
                                          <p:val>
                                            <p:strVal val="#ppt_w"/>
                                          </p:val>
                                        </p:tav>
                                      </p:tavLst>
                                    </p:anim>
                                    <p:anim calcmode="lin" valueType="num">
                                      <p:cBhvr>
                                        <p:cTn id="20" dur="2000" fill="hold"/>
                                        <p:tgtEl>
                                          <p:spTgt spid="13317"/>
                                        </p:tgtEl>
                                        <p:attrNameLst>
                                          <p:attrName>ppt_h</p:attrName>
                                        </p:attrNameLst>
                                      </p:cBhvr>
                                      <p:tavLst>
                                        <p:tav tm="0">
                                          <p:val>
                                            <p:fltVal val="0"/>
                                          </p:val>
                                        </p:tav>
                                        <p:tav tm="100000">
                                          <p:val>
                                            <p:strVal val="#ppt_h"/>
                                          </p:val>
                                        </p:tav>
                                      </p:tavLst>
                                    </p:anim>
                                    <p:anim calcmode="lin" valueType="num">
                                      <p:cBhvr>
                                        <p:cTn id="21" dur="2000" fill="hold"/>
                                        <p:tgtEl>
                                          <p:spTgt spid="13317"/>
                                        </p:tgtEl>
                                        <p:attrNameLst>
                                          <p:attrName>ppt_x</p:attrName>
                                        </p:attrNameLst>
                                      </p:cBhvr>
                                      <p:tavLst>
                                        <p:tav tm="0" fmla="#ppt_x+(cos(-2*pi*(1-$))*-#ppt_x-sin(-2*pi*(1-$))*(1-#ppt_y))*(1-$)">
                                          <p:val>
                                            <p:fltVal val="0"/>
                                          </p:val>
                                        </p:tav>
                                        <p:tav tm="100000">
                                          <p:val>
                                            <p:fltVal val="1"/>
                                          </p:val>
                                        </p:tav>
                                      </p:tavLst>
                                    </p:anim>
                                    <p:anim calcmode="lin" valueType="num">
                                      <p:cBhvr>
                                        <p:cTn id="22" dur="2000" fill="hold"/>
                                        <p:tgtEl>
                                          <p:spTgt spid="1331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228600"/>
            <a:ext cx="9144000" cy="6629400"/>
          </a:xfrm>
        </p:spPr>
        <p:txBody>
          <a:bodyPr/>
          <a:lstStyle/>
          <a:p>
            <a:pPr marL="609600" indent="-609600" eaLnBrk="1" hangingPunct="1">
              <a:buFont typeface="Wingdings" panose="05000000000000000000" pitchFamily="2" charset="2"/>
              <a:buChar char="v"/>
            </a:pPr>
            <a:r>
              <a:rPr lang="sr-Cyrl-CS" altLang="en-US" sz="2000" b="1" i="1" u="sng" smtClean="0">
                <a:latin typeface="Times New Roman" panose="02020603050405020304" pitchFamily="18" charset="0"/>
              </a:rPr>
              <a:t>Неправилне галаксије</a:t>
            </a:r>
            <a:r>
              <a:rPr lang="sr-Cyrl-CS" altLang="en-US" sz="2000" b="1" smtClean="0">
                <a:latin typeface="Times New Roman" panose="02020603050405020304" pitchFamily="18" charset="0"/>
              </a:rPr>
              <a:t> имају некарактеристичне форме и величине. Око младих звезда у овим галаксијама налази се обиље међузвездане материје</a:t>
            </a:r>
            <a:endParaRPr lang="en-US" altLang="en-US" sz="2000" b="1" i="1" u="sng" smtClean="0">
              <a:latin typeface="Times New Roman" panose="02020603050405020304" pitchFamily="18" charset="0"/>
            </a:endParaRPr>
          </a:p>
        </p:txBody>
      </p:sp>
      <p:pic>
        <p:nvPicPr>
          <p:cNvPr id="14340" name="Picture 4" descr="200px-NGC_4449_HST_1280px">
            <a:hlinkClick r:id="rId2" tooltip="&quot;NGC 4449 - Nepravilna galaksija u zviježđu Lovačkih pasa, tipa Am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05000"/>
            <a:ext cx="5105400" cy="32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5"/>
          <p:cNvSpPr txBox="1">
            <a:spLocks noChangeArrowheads="1"/>
          </p:cNvSpPr>
          <p:nvPr/>
        </p:nvSpPr>
        <p:spPr bwMode="auto">
          <a:xfrm>
            <a:off x="1752600" y="5334000"/>
            <a:ext cx="495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spcBef>
                <a:spcPct val="50000"/>
              </a:spcBef>
            </a:pPr>
            <a:r>
              <a:rPr lang="sr-Cyrl-CS" altLang="en-US"/>
              <a:t>Слика </a:t>
            </a:r>
            <a:r>
              <a:rPr lang="en-US" altLang="en-US"/>
              <a:t>57</a:t>
            </a:r>
            <a:r>
              <a:rPr lang="sr-Cyrl-CS" altLang="en-US"/>
              <a:t>. Неправилна галаксија</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down)">
                                      <p:cBhvr>
                                        <p:cTn id="7" dur="580">
                                          <p:stCondLst>
                                            <p:cond delay="0"/>
                                          </p:stCondLst>
                                        </p:cTn>
                                        <p:tgtEl>
                                          <p:spTgt spid="14339">
                                            <p:txEl>
                                              <p:pRg st="0" end="0"/>
                                            </p:txEl>
                                          </p:spTgt>
                                        </p:tgtEl>
                                      </p:cBhvr>
                                    </p:animEffect>
                                    <p:anim calcmode="lin" valueType="num">
                                      <p:cBhvr>
                                        <p:cTn id="8" dur="1822" tmFilter="0,0; 0.14,0.36; 0.43,0.73; 0.71,0.91; 1.0,1.0">
                                          <p:stCondLst>
                                            <p:cond delay="0"/>
                                          </p:stCondLst>
                                        </p:cTn>
                                        <p:tgtEl>
                                          <p:spTgt spid="1433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33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33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33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33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4339">
                                            <p:txEl>
                                              <p:pRg st="0" end="0"/>
                                            </p:txEl>
                                          </p:spTgt>
                                        </p:tgtEl>
                                      </p:cBhvr>
                                      <p:to x="100000" y="60000"/>
                                    </p:animScale>
                                    <p:animScale>
                                      <p:cBhvr>
                                        <p:cTn id="14" dur="166" decel="50000">
                                          <p:stCondLst>
                                            <p:cond delay="676"/>
                                          </p:stCondLst>
                                        </p:cTn>
                                        <p:tgtEl>
                                          <p:spTgt spid="14339">
                                            <p:txEl>
                                              <p:pRg st="0" end="0"/>
                                            </p:txEl>
                                          </p:spTgt>
                                        </p:tgtEl>
                                      </p:cBhvr>
                                      <p:to x="100000" y="100000"/>
                                    </p:animScale>
                                    <p:animScale>
                                      <p:cBhvr>
                                        <p:cTn id="15" dur="26">
                                          <p:stCondLst>
                                            <p:cond delay="1312"/>
                                          </p:stCondLst>
                                        </p:cTn>
                                        <p:tgtEl>
                                          <p:spTgt spid="14339">
                                            <p:txEl>
                                              <p:pRg st="0" end="0"/>
                                            </p:txEl>
                                          </p:spTgt>
                                        </p:tgtEl>
                                      </p:cBhvr>
                                      <p:to x="100000" y="80000"/>
                                    </p:animScale>
                                    <p:animScale>
                                      <p:cBhvr>
                                        <p:cTn id="16" dur="166" decel="50000">
                                          <p:stCondLst>
                                            <p:cond delay="1338"/>
                                          </p:stCondLst>
                                        </p:cTn>
                                        <p:tgtEl>
                                          <p:spTgt spid="14339">
                                            <p:txEl>
                                              <p:pRg st="0" end="0"/>
                                            </p:txEl>
                                          </p:spTgt>
                                        </p:tgtEl>
                                      </p:cBhvr>
                                      <p:to x="100000" y="100000"/>
                                    </p:animScale>
                                    <p:animScale>
                                      <p:cBhvr>
                                        <p:cTn id="17" dur="26">
                                          <p:stCondLst>
                                            <p:cond delay="1642"/>
                                          </p:stCondLst>
                                        </p:cTn>
                                        <p:tgtEl>
                                          <p:spTgt spid="14339">
                                            <p:txEl>
                                              <p:pRg st="0" end="0"/>
                                            </p:txEl>
                                          </p:spTgt>
                                        </p:tgtEl>
                                      </p:cBhvr>
                                      <p:to x="100000" y="90000"/>
                                    </p:animScale>
                                    <p:animScale>
                                      <p:cBhvr>
                                        <p:cTn id="18" dur="166" decel="50000">
                                          <p:stCondLst>
                                            <p:cond delay="1668"/>
                                          </p:stCondLst>
                                        </p:cTn>
                                        <p:tgtEl>
                                          <p:spTgt spid="14339">
                                            <p:txEl>
                                              <p:pRg st="0" end="0"/>
                                            </p:txEl>
                                          </p:spTgt>
                                        </p:tgtEl>
                                      </p:cBhvr>
                                      <p:to x="100000" y="100000"/>
                                    </p:animScale>
                                    <p:animScale>
                                      <p:cBhvr>
                                        <p:cTn id="19" dur="26">
                                          <p:stCondLst>
                                            <p:cond delay="1808"/>
                                          </p:stCondLst>
                                        </p:cTn>
                                        <p:tgtEl>
                                          <p:spTgt spid="14339">
                                            <p:txEl>
                                              <p:pRg st="0" end="0"/>
                                            </p:txEl>
                                          </p:spTgt>
                                        </p:tgtEl>
                                      </p:cBhvr>
                                      <p:to x="100000" y="95000"/>
                                    </p:animScale>
                                    <p:animScale>
                                      <p:cBhvr>
                                        <p:cTn id="20" dur="166" decel="50000">
                                          <p:stCondLst>
                                            <p:cond delay="1834"/>
                                          </p:stCondLst>
                                        </p:cTn>
                                        <p:tgtEl>
                                          <p:spTgt spid="14339">
                                            <p:txEl>
                                              <p:pRg st="0" end="0"/>
                                            </p:txEl>
                                          </p:spTgt>
                                        </p:tgtEl>
                                      </p:cBhvr>
                                      <p:to x="100000" y="100000"/>
                                    </p:animScale>
                                  </p:childTnLst>
                                </p:cTn>
                              </p:par>
                              <p:par>
                                <p:cTn id="21" presetID="25" presetClass="entr" presetSubtype="0" fill="hold" nodeType="withEffect">
                                  <p:stCondLst>
                                    <p:cond delay="500"/>
                                  </p:stCondLst>
                                  <p:childTnLst>
                                    <p:set>
                                      <p:cBhvr>
                                        <p:cTn id="22" dur="1" fill="hold">
                                          <p:stCondLst>
                                            <p:cond delay="0"/>
                                          </p:stCondLst>
                                        </p:cTn>
                                        <p:tgtEl>
                                          <p:spTgt spid="14340"/>
                                        </p:tgtEl>
                                        <p:attrNameLst>
                                          <p:attrName>style.visibility</p:attrName>
                                        </p:attrNameLst>
                                      </p:cBhvr>
                                      <p:to>
                                        <p:strVal val="visible"/>
                                      </p:to>
                                    </p:set>
                                    <p:anim calcmode="lin" valueType="num">
                                      <p:cBhvr>
                                        <p:cTn id="23" dur="1000" decel="50000" fill="hold">
                                          <p:stCondLst>
                                            <p:cond delay="0"/>
                                          </p:stCondLst>
                                        </p:cTn>
                                        <p:tgtEl>
                                          <p:spTgt spid="14340"/>
                                        </p:tgtEl>
                                        <p:attrNameLst>
                                          <p:attrName>style.rotation</p:attrName>
                                        </p:attrNameLst>
                                      </p:cBhvr>
                                      <p:tavLst>
                                        <p:tav tm="0">
                                          <p:val>
                                            <p:fltVal val="-90"/>
                                          </p:val>
                                        </p:tav>
                                        <p:tav tm="100000">
                                          <p:val>
                                            <p:fltVal val="0"/>
                                          </p:val>
                                        </p:tav>
                                      </p:tavLst>
                                    </p:anim>
                                    <p:anim calcmode="lin" valueType="num">
                                      <p:cBhvr>
                                        <p:cTn id="24" dur="1000" decel="50000" fill="hold">
                                          <p:stCondLst>
                                            <p:cond delay="0"/>
                                          </p:stCondLst>
                                        </p:cTn>
                                        <p:tgtEl>
                                          <p:spTgt spid="14340"/>
                                        </p:tgtEl>
                                        <p:attrNameLst>
                                          <p:attrName>ppt_w</p:attrName>
                                        </p:attrNameLst>
                                      </p:cBhvr>
                                      <p:tavLst>
                                        <p:tav tm="0">
                                          <p:val>
                                            <p:strVal val="#ppt_w"/>
                                          </p:val>
                                        </p:tav>
                                        <p:tav tm="100000">
                                          <p:val>
                                            <p:strVal val="#ppt_w*.05"/>
                                          </p:val>
                                        </p:tav>
                                      </p:tavLst>
                                    </p:anim>
                                    <p:anim calcmode="lin" valueType="num">
                                      <p:cBhvr>
                                        <p:cTn id="25" dur="1000" accel="50000" fill="hold">
                                          <p:stCondLst>
                                            <p:cond delay="1000"/>
                                          </p:stCondLst>
                                        </p:cTn>
                                        <p:tgtEl>
                                          <p:spTgt spid="14340"/>
                                        </p:tgtEl>
                                        <p:attrNameLst>
                                          <p:attrName>ppt_w</p:attrName>
                                        </p:attrNameLst>
                                      </p:cBhvr>
                                      <p:tavLst>
                                        <p:tav tm="0">
                                          <p:val>
                                            <p:strVal val="#ppt_w*.05"/>
                                          </p:val>
                                        </p:tav>
                                        <p:tav tm="100000">
                                          <p:val>
                                            <p:strVal val="#ppt_w"/>
                                          </p:val>
                                        </p:tav>
                                      </p:tavLst>
                                    </p:anim>
                                    <p:anim calcmode="lin" valueType="num">
                                      <p:cBhvr>
                                        <p:cTn id="26" dur="2000" fill="hold"/>
                                        <p:tgtEl>
                                          <p:spTgt spid="14340"/>
                                        </p:tgtEl>
                                        <p:attrNameLst>
                                          <p:attrName>ppt_h</p:attrName>
                                        </p:attrNameLst>
                                      </p:cBhvr>
                                      <p:tavLst>
                                        <p:tav tm="0">
                                          <p:val>
                                            <p:strVal val="#ppt_h"/>
                                          </p:val>
                                        </p:tav>
                                        <p:tav tm="100000">
                                          <p:val>
                                            <p:strVal val="#ppt_h"/>
                                          </p:val>
                                        </p:tav>
                                      </p:tavLst>
                                    </p:anim>
                                    <p:anim calcmode="lin" valueType="num">
                                      <p:cBhvr>
                                        <p:cTn id="27" dur="1000" decel="50000" fill="hold">
                                          <p:stCondLst>
                                            <p:cond delay="0"/>
                                          </p:stCondLst>
                                        </p:cTn>
                                        <p:tgtEl>
                                          <p:spTgt spid="14340"/>
                                        </p:tgtEl>
                                        <p:attrNameLst>
                                          <p:attrName>ppt_x</p:attrName>
                                        </p:attrNameLst>
                                      </p:cBhvr>
                                      <p:tavLst>
                                        <p:tav tm="0">
                                          <p:val>
                                            <p:strVal val="#ppt_x+.4"/>
                                          </p:val>
                                        </p:tav>
                                        <p:tav tm="100000">
                                          <p:val>
                                            <p:strVal val="#ppt_x"/>
                                          </p:val>
                                        </p:tav>
                                      </p:tavLst>
                                    </p:anim>
                                    <p:anim calcmode="lin" valueType="num">
                                      <p:cBhvr>
                                        <p:cTn id="28" dur="1000" decel="50000" fill="hold">
                                          <p:stCondLst>
                                            <p:cond delay="0"/>
                                          </p:stCondLst>
                                        </p:cTn>
                                        <p:tgtEl>
                                          <p:spTgt spid="14340"/>
                                        </p:tgtEl>
                                        <p:attrNameLst>
                                          <p:attrName>ppt_y</p:attrName>
                                        </p:attrNameLst>
                                      </p:cBhvr>
                                      <p:tavLst>
                                        <p:tav tm="0">
                                          <p:val>
                                            <p:strVal val="#ppt_y-.2"/>
                                          </p:val>
                                        </p:tav>
                                        <p:tav tm="100000">
                                          <p:val>
                                            <p:strVal val="#ppt_y+.1"/>
                                          </p:val>
                                        </p:tav>
                                      </p:tavLst>
                                    </p:anim>
                                    <p:anim calcmode="lin" valueType="num">
                                      <p:cBhvr>
                                        <p:cTn id="29" dur="1000" accel="50000" fill="hold">
                                          <p:stCondLst>
                                            <p:cond delay="1000"/>
                                          </p:stCondLst>
                                        </p:cTn>
                                        <p:tgtEl>
                                          <p:spTgt spid="14340"/>
                                        </p:tgtEl>
                                        <p:attrNameLst>
                                          <p:attrName>ppt_y</p:attrName>
                                        </p:attrNameLst>
                                      </p:cBhvr>
                                      <p:tavLst>
                                        <p:tav tm="0">
                                          <p:val>
                                            <p:strVal val="#ppt_y+.1"/>
                                          </p:val>
                                        </p:tav>
                                        <p:tav tm="100000">
                                          <p:val>
                                            <p:strVal val="#ppt_y"/>
                                          </p:val>
                                        </p:tav>
                                      </p:tavLst>
                                    </p:anim>
                                    <p:animEffect transition="in" filter="fade">
                                      <p:cBhvr>
                                        <p:cTn id="30" dur="2000" decel="50000">
                                          <p:stCondLst>
                                            <p:cond delay="0"/>
                                          </p:stCondLst>
                                        </p:cTn>
                                        <p:tgtEl>
                                          <p:spTgt spid="14340"/>
                                        </p:tgtEl>
                                      </p:cBhvr>
                                    </p:animEffect>
                                  </p:childTnLst>
                                </p:cTn>
                              </p:par>
                              <p:par>
                                <p:cTn id="31" presetID="31" presetClass="entr" presetSubtype="0" fill="hold" grpId="0" nodeType="withEffect">
                                  <p:stCondLst>
                                    <p:cond delay="1000"/>
                                  </p:stCondLst>
                                  <p:iterate type="lt">
                                    <p:tmPct val="5000"/>
                                  </p:iterate>
                                  <p:childTnLst>
                                    <p:set>
                                      <p:cBhvr>
                                        <p:cTn id="32" dur="1" fill="hold">
                                          <p:stCondLst>
                                            <p:cond delay="0"/>
                                          </p:stCondLst>
                                        </p:cTn>
                                        <p:tgtEl>
                                          <p:spTgt spid="14341"/>
                                        </p:tgtEl>
                                        <p:attrNameLst>
                                          <p:attrName>style.visibility</p:attrName>
                                        </p:attrNameLst>
                                      </p:cBhvr>
                                      <p:to>
                                        <p:strVal val="visible"/>
                                      </p:to>
                                    </p:set>
                                    <p:anim calcmode="lin" valueType="num">
                                      <p:cBhvr>
                                        <p:cTn id="33" dur="2000" fill="hold"/>
                                        <p:tgtEl>
                                          <p:spTgt spid="14341"/>
                                        </p:tgtEl>
                                        <p:attrNameLst>
                                          <p:attrName>ppt_w</p:attrName>
                                        </p:attrNameLst>
                                      </p:cBhvr>
                                      <p:tavLst>
                                        <p:tav tm="0">
                                          <p:val>
                                            <p:fltVal val="0"/>
                                          </p:val>
                                        </p:tav>
                                        <p:tav tm="100000">
                                          <p:val>
                                            <p:strVal val="#ppt_w"/>
                                          </p:val>
                                        </p:tav>
                                      </p:tavLst>
                                    </p:anim>
                                    <p:anim calcmode="lin" valueType="num">
                                      <p:cBhvr>
                                        <p:cTn id="34" dur="2000" fill="hold"/>
                                        <p:tgtEl>
                                          <p:spTgt spid="14341"/>
                                        </p:tgtEl>
                                        <p:attrNameLst>
                                          <p:attrName>ppt_h</p:attrName>
                                        </p:attrNameLst>
                                      </p:cBhvr>
                                      <p:tavLst>
                                        <p:tav tm="0">
                                          <p:val>
                                            <p:fltVal val="0"/>
                                          </p:val>
                                        </p:tav>
                                        <p:tav tm="100000">
                                          <p:val>
                                            <p:strVal val="#ppt_h"/>
                                          </p:val>
                                        </p:tav>
                                      </p:tavLst>
                                    </p:anim>
                                    <p:anim calcmode="lin" valueType="num">
                                      <p:cBhvr>
                                        <p:cTn id="35" dur="2000" fill="hold"/>
                                        <p:tgtEl>
                                          <p:spTgt spid="14341"/>
                                        </p:tgtEl>
                                        <p:attrNameLst>
                                          <p:attrName>style.rotation</p:attrName>
                                        </p:attrNameLst>
                                      </p:cBhvr>
                                      <p:tavLst>
                                        <p:tav tm="0">
                                          <p:val>
                                            <p:fltVal val="90"/>
                                          </p:val>
                                        </p:tav>
                                        <p:tav tm="100000">
                                          <p:val>
                                            <p:fltVal val="0"/>
                                          </p:val>
                                        </p:tav>
                                      </p:tavLst>
                                    </p:anim>
                                    <p:animEffect transition="in" filter="fade">
                                      <p:cBhvr>
                                        <p:cTn id="36" dur="2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152400"/>
            <a:ext cx="8991600" cy="6553200"/>
          </a:xfrm>
        </p:spPr>
        <p:txBody>
          <a:bodyPr/>
          <a:lstStyle/>
          <a:p>
            <a:pPr marL="609600" indent="-609600" eaLnBrk="1" hangingPunct="1">
              <a:buFont typeface="Wingdings" panose="05000000000000000000" pitchFamily="2" charset="2"/>
              <a:buChar char="v"/>
            </a:pPr>
            <a:r>
              <a:rPr lang="sr-Cyrl-CS" altLang="en-US" sz="2000" b="1" i="1" u="sng" smtClean="0">
                <a:latin typeface="Times New Roman" panose="02020603050405020304" pitchFamily="18" charset="0"/>
              </a:rPr>
              <a:t>Скупови и суперскупови галаксија- </a:t>
            </a:r>
            <a:r>
              <a:rPr lang="sr-Cyrl-CS" altLang="en-US" sz="2000" b="1" smtClean="0">
                <a:latin typeface="Times New Roman" panose="02020603050405020304" pitchFamily="18" charset="0"/>
              </a:rPr>
              <a:t>Галаксије образују јата, скупове и суперскупове који могу да садрже и до 35000 галаксија</a:t>
            </a:r>
            <a:endParaRPr lang="en-US" altLang="en-US" sz="2000" b="1" smtClean="0">
              <a:latin typeface="Times New Roman" panose="02020603050405020304" pitchFamily="18" charset="0"/>
            </a:endParaRPr>
          </a:p>
        </p:txBody>
      </p:sp>
      <p:pic>
        <p:nvPicPr>
          <p:cNvPr id="16388" name="Picture 4" descr="Datoteka:Virgo cluste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447800"/>
            <a:ext cx="579120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381000" y="56388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spcBef>
                <a:spcPct val="50000"/>
              </a:spcBef>
            </a:pPr>
            <a:r>
              <a:rPr lang="sr-Cyrl-CS" altLang="en-US"/>
              <a:t>Слика 5</a:t>
            </a:r>
            <a:r>
              <a:rPr lang="en-US" altLang="en-US"/>
              <a:t>8</a:t>
            </a:r>
            <a:r>
              <a:rPr lang="sr-Cyrl-CS" altLang="en-US"/>
              <a:t>. Средиште скупа Вирго-грозд се састоји од 1300-2000 галаксија</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to="" calcmode="lin" valueType="num">
                                      <p:cBhvr>
                                        <p:cTn id="7" dur="1" fill="hold"/>
                                        <p:tgtEl>
                                          <p:spTgt spid="16387">
                                            <p:txEl>
                                              <p:pRg st="0" end="0"/>
                                            </p:txEl>
                                          </p:spTgt>
                                        </p:tgtEl>
                                        <p:attrNameLst>
                                          <p:attrName/>
                                        </p:attrNameLst>
                                      </p:cBhvr>
                                    </p:anim>
                                  </p:childTnLst>
                                </p:cTn>
                              </p:par>
                              <p:par>
                                <p:cTn id="8" presetID="8" presetClass="entr" presetSubtype="16" fill="hold" nodeType="withEffect">
                                  <p:stCondLst>
                                    <p:cond delay="500"/>
                                  </p:stCondLst>
                                  <p:childTnLst>
                                    <p:set>
                                      <p:cBhvr>
                                        <p:cTn id="9" dur="1" fill="hold">
                                          <p:stCondLst>
                                            <p:cond delay="0"/>
                                          </p:stCondLst>
                                        </p:cTn>
                                        <p:tgtEl>
                                          <p:spTgt spid="16388"/>
                                        </p:tgtEl>
                                        <p:attrNameLst>
                                          <p:attrName>style.visibility</p:attrName>
                                        </p:attrNameLst>
                                      </p:cBhvr>
                                      <p:to>
                                        <p:strVal val="visible"/>
                                      </p:to>
                                    </p:set>
                                    <p:animEffect transition="in" filter="diamond(in)">
                                      <p:cBhvr>
                                        <p:cTn id="10" dur="2000"/>
                                        <p:tgtEl>
                                          <p:spTgt spid="16388"/>
                                        </p:tgtEl>
                                      </p:cBhvr>
                                    </p:animEffect>
                                  </p:childTnLst>
                                </p:cTn>
                              </p:par>
                              <p:par>
                                <p:cTn id="11" presetID="24" presetClass="entr" presetSubtype="0" fill="hold" grpId="0" nodeType="withEffect">
                                  <p:stCondLst>
                                    <p:cond delay="1000"/>
                                  </p:stCondLst>
                                  <p:childTnLst>
                                    <p:set>
                                      <p:cBhvr>
                                        <p:cTn id="12" dur="1" fill="hold">
                                          <p:stCondLst>
                                            <p:cond delay="0"/>
                                          </p:stCondLst>
                                        </p:cTn>
                                        <p:tgtEl>
                                          <p:spTgt spid="16389"/>
                                        </p:tgtEl>
                                        <p:attrNameLst>
                                          <p:attrName>style.visibility</p:attrName>
                                        </p:attrNameLst>
                                      </p:cBhvr>
                                      <p:to>
                                        <p:strVal val="visible"/>
                                      </p:to>
                                    </p:set>
                                    <p:anim to="" calcmode="lin" valueType="num">
                                      <p:cBhvr>
                                        <p:cTn id="13" dur="1" fill="hold"/>
                                        <p:tgtEl>
                                          <p:spTgt spid="1638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0"/>
            <a:ext cx="9144000" cy="6705600"/>
          </a:xfrm>
        </p:spPr>
        <p:txBody>
          <a:bodyPr/>
          <a:lstStyle/>
          <a:p>
            <a:pPr marL="609600" indent="-609600" algn="ctr" eaLnBrk="1" hangingPunct="1">
              <a:buFontTx/>
              <a:buNone/>
            </a:pPr>
            <a:r>
              <a:rPr lang="en-US" altLang="en-US" sz="2400" b="1" smtClean="0">
                <a:latin typeface="Times New Roman" panose="02020603050405020304" pitchFamily="18" charset="0"/>
              </a:rPr>
              <a:t>Млечни пут или Кумова слама</a:t>
            </a:r>
          </a:p>
          <a:p>
            <a:pPr marL="609600" indent="-609600" eaLnBrk="1" hangingPunct="1">
              <a:buFont typeface="Wingdings" panose="05000000000000000000" pitchFamily="2" charset="2"/>
              <a:buChar char="v"/>
            </a:pPr>
            <a:endParaRPr lang="en-US" altLang="en-US" sz="2000" b="1" smtClean="0">
              <a:latin typeface="Times New Roman" panose="02020603050405020304" pitchFamily="18" charset="0"/>
            </a:endParaRPr>
          </a:p>
          <a:p>
            <a:pPr marL="609600" indent="-609600" eaLnBrk="1" hangingPunct="1">
              <a:buFont typeface="Wingdings" panose="05000000000000000000" pitchFamily="2" charset="2"/>
              <a:buChar char="v"/>
            </a:pPr>
            <a:r>
              <a:rPr lang="en-US" altLang="en-US" sz="2000" b="1" smtClean="0">
                <a:latin typeface="Times New Roman" panose="02020603050405020304" pitchFamily="18" charset="0"/>
              </a:rPr>
              <a:t>M</a:t>
            </a:r>
            <a:r>
              <a:rPr lang="sr-Cyrl-CS" altLang="en-US" sz="2000" b="1" smtClean="0">
                <a:latin typeface="Times New Roman" panose="02020603050405020304" pitchFamily="18" charset="0"/>
              </a:rPr>
              <a:t>лечни пут је беличасти појас на небу састављен од огромног броја звезда (око 100 милијарди)</a:t>
            </a:r>
          </a:p>
          <a:p>
            <a:pPr marL="609600" indent="-609600" eaLnBrk="1" hangingPunct="1">
              <a:buFont typeface="Wingdings" panose="05000000000000000000" pitchFamily="2" charset="2"/>
              <a:buChar char="v"/>
            </a:pPr>
            <a:r>
              <a:rPr lang="sr-Cyrl-CS" altLang="en-US" sz="2000" b="1" smtClean="0">
                <a:latin typeface="Times New Roman" panose="02020603050405020304" pitchFamily="18" charset="0"/>
              </a:rPr>
              <a:t>Галактичка раван која лежи у Млечном путу дели симетрично наш звездани систем, тако да личи на два приљубљена тањира, пречника око 30000 рс или око 100000 светлосних година</a:t>
            </a:r>
          </a:p>
          <a:p>
            <a:pPr marL="609600" indent="-609600" eaLnBrk="1" hangingPunct="1">
              <a:buFont typeface="Wingdings" panose="05000000000000000000" pitchFamily="2" charset="2"/>
              <a:buChar char="v"/>
            </a:pPr>
            <a:r>
              <a:rPr lang="sr-Cyrl-CS" altLang="en-US" sz="2000" b="1" smtClean="0">
                <a:latin typeface="Times New Roman" panose="02020603050405020304" pitchFamily="18" charset="0"/>
              </a:rPr>
              <a:t>Дуж спирала осим звезда, звезданих јата, маглина, налазе се и облаци неутралног и јонизованог водоника</a:t>
            </a:r>
          </a:p>
          <a:p>
            <a:pPr marL="609600" indent="-609600" eaLnBrk="1" hangingPunct="1">
              <a:buFont typeface="Wingdings" panose="05000000000000000000" pitchFamily="2" charset="2"/>
              <a:buChar char="v"/>
            </a:pPr>
            <a:r>
              <a:rPr lang="sr-Cyrl-CS" altLang="en-US" sz="2000" b="1" smtClean="0">
                <a:latin typeface="Times New Roman" panose="02020603050405020304" pitchFamily="18" charset="0"/>
              </a:rPr>
              <a:t>Облик Млечног пута указује на постојање ротацију целог система</a:t>
            </a:r>
          </a:p>
          <a:p>
            <a:pPr marL="609600" indent="-609600" eaLnBrk="1" hangingPunct="1">
              <a:buFont typeface="Wingdings" panose="05000000000000000000" pitchFamily="2" charset="2"/>
              <a:buChar char="v"/>
            </a:pPr>
            <a:r>
              <a:rPr lang="sr-Cyrl-CS" altLang="en-US" sz="2000" b="1" smtClean="0">
                <a:latin typeface="Times New Roman" panose="02020603050405020304" pitchFamily="18" charset="0"/>
              </a:rPr>
              <a:t>Сунце се налази на периферији Млечног пута, на удаљености 10000 рс од центра галаксије</a:t>
            </a:r>
            <a:endParaRPr lang="en-US" altLang="en-US" sz="2000" b="1" smtClean="0">
              <a:latin typeface="Times New Roman" panose="02020603050405020304" pitchFamily="18" charset="0"/>
            </a:endParaRPr>
          </a:p>
        </p:txBody>
      </p:sp>
      <p:pic>
        <p:nvPicPr>
          <p:cNvPr id="15364" name="Picture 4" descr="Milkyway_pa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191000"/>
            <a:ext cx="7086600"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5"/>
          <p:cNvSpPr txBox="1">
            <a:spLocks noChangeArrowheads="1"/>
          </p:cNvSpPr>
          <p:nvPr/>
        </p:nvSpPr>
        <p:spPr bwMode="auto">
          <a:xfrm>
            <a:off x="2286000" y="5867400"/>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eaLnBrk="1" hangingPunct="1"/>
            <a:endParaRPr lang="en-US" altLang="en-US" b="0"/>
          </a:p>
        </p:txBody>
      </p:sp>
      <p:sp>
        <p:nvSpPr>
          <p:cNvPr id="15366" name="Text Box 6"/>
          <p:cNvSpPr txBox="1">
            <a:spLocks noChangeArrowheads="1"/>
          </p:cNvSpPr>
          <p:nvPr/>
        </p:nvSpPr>
        <p:spPr bwMode="auto">
          <a:xfrm>
            <a:off x="2286000" y="5943600"/>
            <a:ext cx="403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spcBef>
                <a:spcPct val="50000"/>
              </a:spcBef>
            </a:pPr>
            <a:r>
              <a:rPr lang="sr-Cyrl-CS" altLang="en-US" b="0"/>
              <a:t>       </a:t>
            </a:r>
            <a:r>
              <a:rPr lang="sr-Cyrl-CS" altLang="en-US"/>
              <a:t>Слика </a:t>
            </a:r>
            <a:r>
              <a:rPr lang="en-US" altLang="en-US"/>
              <a:t>59</a:t>
            </a:r>
            <a:r>
              <a:rPr lang="sr-Cyrl-CS" altLang="en-US"/>
              <a:t>. Млечни пут</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50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wheel(4)">
                                      <p:cBhvr>
                                        <p:cTn id="7" dur="2000"/>
                                        <p:tgtEl>
                                          <p:spTgt spid="15363">
                                            <p:txEl>
                                              <p:pRg st="2" end="2"/>
                                            </p:txEl>
                                          </p:spTgt>
                                        </p:tgtEl>
                                      </p:cBhvr>
                                    </p:animEffect>
                                  </p:childTnLst>
                                </p:cTn>
                              </p:par>
                              <p:par>
                                <p:cTn id="8" presetID="21" presetClass="entr" presetSubtype="4" fill="hold" nodeType="withEffect">
                                  <p:stCondLst>
                                    <p:cond delay="500"/>
                                  </p:stCondLst>
                                  <p:childTnLst>
                                    <p:set>
                                      <p:cBhvr>
                                        <p:cTn id="9" dur="1" fill="hold">
                                          <p:stCondLst>
                                            <p:cond delay="0"/>
                                          </p:stCondLst>
                                        </p:cTn>
                                        <p:tgtEl>
                                          <p:spTgt spid="15363">
                                            <p:txEl>
                                              <p:pRg st="0" end="0"/>
                                            </p:txEl>
                                          </p:spTgt>
                                        </p:tgtEl>
                                        <p:attrNameLst>
                                          <p:attrName>style.visibility</p:attrName>
                                        </p:attrNameLst>
                                      </p:cBhvr>
                                      <p:to>
                                        <p:strVal val="visible"/>
                                      </p:to>
                                    </p:set>
                                    <p:animEffect transition="in" filter="wheel(4)">
                                      <p:cBhvr>
                                        <p:cTn id="10" dur="2000"/>
                                        <p:tgtEl>
                                          <p:spTgt spid="15363">
                                            <p:txEl>
                                              <p:pRg st="0" end="0"/>
                                            </p:txEl>
                                          </p:spTgt>
                                        </p:tgtEl>
                                      </p:cBhvr>
                                    </p:animEffect>
                                  </p:childTnLst>
                                </p:cTn>
                              </p:par>
                              <p:par>
                                <p:cTn id="11" presetID="21" presetClass="entr" presetSubtype="4" fill="hold" grpId="0" nodeType="withEffect">
                                  <p:stCondLst>
                                    <p:cond delay="1000"/>
                                  </p:stCondLst>
                                  <p:childTnLst>
                                    <p:set>
                                      <p:cBhvr>
                                        <p:cTn id="12" dur="1" fill="hold">
                                          <p:stCondLst>
                                            <p:cond delay="0"/>
                                          </p:stCondLst>
                                        </p:cTn>
                                        <p:tgtEl>
                                          <p:spTgt spid="15363">
                                            <p:txEl>
                                              <p:pRg st="0" end="0"/>
                                            </p:txEl>
                                          </p:spTgt>
                                        </p:tgtEl>
                                        <p:attrNameLst>
                                          <p:attrName>style.visibility</p:attrName>
                                        </p:attrNameLst>
                                      </p:cBhvr>
                                      <p:to>
                                        <p:strVal val="visible"/>
                                      </p:to>
                                    </p:set>
                                    <p:animEffect transition="in" filter="wheel(4)">
                                      <p:cBhvr>
                                        <p:cTn id="13" dur="2000"/>
                                        <p:tgtEl>
                                          <p:spTgt spid="153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15363">
                                            <p:txEl>
                                              <p:pRg st="2" end="2"/>
                                            </p:txEl>
                                          </p:spTgt>
                                        </p:tgtEl>
                                        <p:attrNameLst>
                                          <p:attrName>style.visibility</p:attrName>
                                        </p:attrNameLst>
                                      </p:cBhvr>
                                      <p:to>
                                        <p:strVal val="visible"/>
                                      </p:to>
                                    </p:set>
                                    <p:animEffect transition="in" filter="wheel(4)">
                                      <p:cBhvr>
                                        <p:cTn id="18" dur="2000"/>
                                        <p:tgtEl>
                                          <p:spTgt spid="15363">
                                            <p:txEl>
                                              <p:pRg st="2" end="2"/>
                                            </p:txEl>
                                          </p:spTgt>
                                        </p:tgtEl>
                                      </p:cBhvr>
                                    </p:animEffect>
                                  </p:childTnLst>
                                </p:cTn>
                              </p:par>
                              <p:par>
                                <p:cTn id="19" presetID="21" presetClass="entr" presetSubtype="4" fill="hold" grpId="0" nodeType="withEffect">
                                  <p:stCondLst>
                                    <p:cond delay="1000"/>
                                  </p:stCondLst>
                                  <p:childTnLst>
                                    <p:set>
                                      <p:cBhvr>
                                        <p:cTn id="20" dur="1" fill="hold">
                                          <p:stCondLst>
                                            <p:cond delay="0"/>
                                          </p:stCondLst>
                                        </p:cTn>
                                        <p:tgtEl>
                                          <p:spTgt spid="15363">
                                            <p:txEl>
                                              <p:pRg st="3" end="3"/>
                                            </p:txEl>
                                          </p:spTgt>
                                        </p:tgtEl>
                                        <p:attrNameLst>
                                          <p:attrName>style.visibility</p:attrName>
                                        </p:attrNameLst>
                                      </p:cBhvr>
                                      <p:to>
                                        <p:strVal val="visible"/>
                                      </p:to>
                                    </p:set>
                                    <p:animEffect transition="in" filter="wheel(4)">
                                      <p:cBhvr>
                                        <p:cTn id="21" dur="2000"/>
                                        <p:tgtEl>
                                          <p:spTgt spid="15363">
                                            <p:txEl>
                                              <p:pRg st="3" end="3"/>
                                            </p:txEl>
                                          </p:spTgt>
                                        </p:tgtEl>
                                      </p:cBhvr>
                                    </p:animEffect>
                                  </p:childTnLst>
                                </p:cTn>
                              </p:par>
                              <p:par>
                                <p:cTn id="22" presetID="21" presetClass="entr" presetSubtype="4" fill="hold" grpId="0" nodeType="withEffect">
                                  <p:stCondLst>
                                    <p:cond delay="1500"/>
                                  </p:stCondLst>
                                  <p:childTnLst>
                                    <p:set>
                                      <p:cBhvr>
                                        <p:cTn id="23" dur="1" fill="hold">
                                          <p:stCondLst>
                                            <p:cond delay="0"/>
                                          </p:stCondLst>
                                        </p:cTn>
                                        <p:tgtEl>
                                          <p:spTgt spid="15363">
                                            <p:txEl>
                                              <p:pRg st="4" end="4"/>
                                            </p:txEl>
                                          </p:spTgt>
                                        </p:tgtEl>
                                        <p:attrNameLst>
                                          <p:attrName>style.visibility</p:attrName>
                                        </p:attrNameLst>
                                      </p:cBhvr>
                                      <p:to>
                                        <p:strVal val="visible"/>
                                      </p:to>
                                    </p:set>
                                    <p:animEffect transition="in" filter="wheel(4)">
                                      <p:cBhvr>
                                        <p:cTn id="24" dur="2000"/>
                                        <p:tgtEl>
                                          <p:spTgt spid="15363">
                                            <p:txEl>
                                              <p:pRg st="4" end="4"/>
                                            </p:txEl>
                                          </p:spTgt>
                                        </p:tgtEl>
                                      </p:cBhvr>
                                    </p:animEffect>
                                  </p:childTnLst>
                                </p:cTn>
                              </p:par>
                              <p:par>
                                <p:cTn id="25" presetID="21" presetClass="entr" presetSubtype="4" fill="hold" grpId="0" nodeType="withEffect">
                                  <p:stCondLst>
                                    <p:cond delay="2000"/>
                                  </p:stCondLst>
                                  <p:childTnLst>
                                    <p:set>
                                      <p:cBhvr>
                                        <p:cTn id="26" dur="1" fill="hold">
                                          <p:stCondLst>
                                            <p:cond delay="0"/>
                                          </p:stCondLst>
                                        </p:cTn>
                                        <p:tgtEl>
                                          <p:spTgt spid="15363">
                                            <p:txEl>
                                              <p:pRg st="5" end="5"/>
                                            </p:txEl>
                                          </p:spTgt>
                                        </p:tgtEl>
                                        <p:attrNameLst>
                                          <p:attrName>style.visibility</p:attrName>
                                        </p:attrNameLst>
                                      </p:cBhvr>
                                      <p:to>
                                        <p:strVal val="visible"/>
                                      </p:to>
                                    </p:set>
                                    <p:animEffect transition="in" filter="wheel(4)">
                                      <p:cBhvr>
                                        <p:cTn id="27" dur="2000"/>
                                        <p:tgtEl>
                                          <p:spTgt spid="15363">
                                            <p:txEl>
                                              <p:pRg st="5" end="5"/>
                                            </p:txEl>
                                          </p:spTgt>
                                        </p:tgtEl>
                                      </p:cBhvr>
                                    </p:animEffect>
                                  </p:childTnLst>
                                </p:cTn>
                              </p:par>
                              <p:par>
                                <p:cTn id="28" presetID="21" presetClass="entr" presetSubtype="4" fill="hold" grpId="0" nodeType="withEffect">
                                  <p:stCondLst>
                                    <p:cond delay="2500"/>
                                  </p:stCondLst>
                                  <p:childTnLst>
                                    <p:set>
                                      <p:cBhvr>
                                        <p:cTn id="29" dur="1" fill="hold">
                                          <p:stCondLst>
                                            <p:cond delay="0"/>
                                          </p:stCondLst>
                                        </p:cTn>
                                        <p:tgtEl>
                                          <p:spTgt spid="15363">
                                            <p:txEl>
                                              <p:pRg st="6" end="6"/>
                                            </p:txEl>
                                          </p:spTgt>
                                        </p:tgtEl>
                                        <p:attrNameLst>
                                          <p:attrName>style.visibility</p:attrName>
                                        </p:attrNameLst>
                                      </p:cBhvr>
                                      <p:to>
                                        <p:strVal val="visible"/>
                                      </p:to>
                                    </p:set>
                                    <p:animEffect transition="in" filter="wheel(4)">
                                      <p:cBhvr>
                                        <p:cTn id="30" dur="2000"/>
                                        <p:tgtEl>
                                          <p:spTgt spid="15363">
                                            <p:txEl>
                                              <p:pRg st="6" end="6"/>
                                            </p:txEl>
                                          </p:spTgt>
                                        </p:tgtEl>
                                      </p:cBhvr>
                                    </p:animEffect>
                                  </p:childTnLst>
                                </p:cTn>
                              </p:par>
                              <p:par>
                                <p:cTn id="31" presetID="21" presetClass="entr" presetSubtype="4" fill="hold" grpId="0" nodeType="withEffect">
                                  <p:stCondLst>
                                    <p:cond delay="3500"/>
                                  </p:stCondLst>
                                  <p:childTnLst>
                                    <p:set>
                                      <p:cBhvr>
                                        <p:cTn id="32" dur="1" fill="hold">
                                          <p:stCondLst>
                                            <p:cond delay="0"/>
                                          </p:stCondLst>
                                        </p:cTn>
                                        <p:tgtEl>
                                          <p:spTgt spid="15366"/>
                                        </p:tgtEl>
                                        <p:attrNameLst>
                                          <p:attrName>style.visibility</p:attrName>
                                        </p:attrNameLst>
                                      </p:cBhvr>
                                      <p:to>
                                        <p:strVal val="visible"/>
                                      </p:to>
                                    </p:set>
                                    <p:animEffect transition="in" filter="wheel(4)">
                                      <p:cBhvr>
                                        <p:cTn id="33" dur="2000"/>
                                        <p:tgtEl>
                                          <p:spTgt spid="15366"/>
                                        </p:tgtEl>
                                      </p:cBhvr>
                                    </p:animEffect>
                                  </p:childTnLst>
                                </p:cTn>
                              </p:par>
                              <p:par>
                                <p:cTn id="34" presetID="31" presetClass="entr" presetSubtype="0" fill="hold" nodeType="withEffect">
                                  <p:stCondLst>
                                    <p:cond delay="3000"/>
                                  </p:stCondLst>
                                  <p:iterate type="lt">
                                    <p:tmPct val="5000"/>
                                  </p:iterate>
                                  <p:childTnLst>
                                    <p:set>
                                      <p:cBhvr>
                                        <p:cTn id="35" dur="1" fill="hold">
                                          <p:stCondLst>
                                            <p:cond delay="0"/>
                                          </p:stCondLst>
                                        </p:cTn>
                                        <p:tgtEl>
                                          <p:spTgt spid="15364"/>
                                        </p:tgtEl>
                                        <p:attrNameLst>
                                          <p:attrName>style.visibility</p:attrName>
                                        </p:attrNameLst>
                                      </p:cBhvr>
                                      <p:to>
                                        <p:strVal val="visible"/>
                                      </p:to>
                                    </p:set>
                                    <p:anim calcmode="lin" valueType="num">
                                      <p:cBhvr>
                                        <p:cTn id="36" dur="1000" fill="hold"/>
                                        <p:tgtEl>
                                          <p:spTgt spid="15364"/>
                                        </p:tgtEl>
                                        <p:attrNameLst>
                                          <p:attrName>ppt_w</p:attrName>
                                        </p:attrNameLst>
                                      </p:cBhvr>
                                      <p:tavLst>
                                        <p:tav tm="0">
                                          <p:val>
                                            <p:fltVal val="0"/>
                                          </p:val>
                                        </p:tav>
                                        <p:tav tm="100000">
                                          <p:val>
                                            <p:strVal val="#ppt_w"/>
                                          </p:val>
                                        </p:tav>
                                      </p:tavLst>
                                    </p:anim>
                                    <p:anim calcmode="lin" valueType="num">
                                      <p:cBhvr>
                                        <p:cTn id="37" dur="1000" fill="hold"/>
                                        <p:tgtEl>
                                          <p:spTgt spid="15364"/>
                                        </p:tgtEl>
                                        <p:attrNameLst>
                                          <p:attrName>ppt_h</p:attrName>
                                        </p:attrNameLst>
                                      </p:cBhvr>
                                      <p:tavLst>
                                        <p:tav tm="0">
                                          <p:val>
                                            <p:fltVal val="0"/>
                                          </p:val>
                                        </p:tav>
                                        <p:tav tm="100000">
                                          <p:val>
                                            <p:strVal val="#ppt_h"/>
                                          </p:val>
                                        </p:tav>
                                      </p:tavLst>
                                    </p:anim>
                                    <p:anim calcmode="lin" valueType="num">
                                      <p:cBhvr>
                                        <p:cTn id="38" dur="1000" fill="hold"/>
                                        <p:tgtEl>
                                          <p:spTgt spid="15364"/>
                                        </p:tgtEl>
                                        <p:attrNameLst>
                                          <p:attrName>style.rotation</p:attrName>
                                        </p:attrNameLst>
                                      </p:cBhvr>
                                      <p:tavLst>
                                        <p:tav tm="0">
                                          <p:val>
                                            <p:fltVal val="90"/>
                                          </p:val>
                                        </p:tav>
                                        <p:tav tm="100000">
                                          <p:val>
                                            <p:fltVal val="0"/>
                                          </p:val>
                                        </p:tav>
                                      </p:tavLst>
                                    </p:anim>
                                    <p:animEffect transition="in" filter="fade">
                                      <p:cBhvr>
                                        <p:cTn id="39" dur="1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0" y="0"/>
            <a:ext cx="9144000" cy="6858000"/>
          </a:xfrm>
        </p:spPr>
        <p:txBody>
          <a:bodyPr/>
          <a:lstStyle/>
          <a:p>
            <a:pPr algn="ctr">
              <a:buFontTx/>
              <a:buNone/>
            </a:pPr>
            <a:r>
              <a:rPr lang="en-US" altLang="en-US" sz="2400" b="1" smtClean="0">
                <a:latin typeface="Times New Roman" panose="02020603050405020304" pitchFamily="18" charset="0"/>
                <a:cs typeface="Times New Roman" panose="02020603050405020304" pitchFamily="18" charset="0"/>
              </a:rPr>
              <a:t>Међузвездана материја</a:t>
            </a:r>
          </a:p>
          <a:p>
            <a:pPr algn="just">
              <a:buFontTx/>
              <a:buNone/>
            </a:pPr>
            <a:r>
              <a:rPr lang="en-US" altLang="en-US" sz="1800" b="1" smtClean="0">
                <a:latin typeface="Times New Roman" panose="02020603050405020304" pitchFamily="18" charset="0"/>
                <a:cs typeface="Times New Roman" panose="02020603050405020304" pitchFamily="18" charset="0"/>
              </a:rPr>
              <a:t>-Међузвездани простор није празан. Њега испуњава гравитационо и магнетно поље и међузвездана материја, која се састоји од честица прашине, кпсмичког зрачења и гаса. Густина међузвездане материје је веома различита, а у просеку износи </a:t>
            </a: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r>
              <a:rPr lang="en-US" altLang="en-US" sz="1800" b="1" smtClean="0">
                <a:latin typeface="Times New Roman" panose="02020603050405020304" pitchFamily="18" charset="0"/>
                <a:cs typeface="Times New Roman" panose="02020603050405020304" pitchFamily="18" charset="0"/>
              </a:rPr>
              <a:t>-Тако ретка материја на Земљи још није добијена, али због огромних димензија простора она ипак чини једну десетину масе галаксије.</a:t>
            </a:r>
          </a:p>
          <a:p>
            <a:pPr algn="just">
              <a:buFontTx/>
              <a:buNone/>
            </a:pPr>
            <a:r>
              <a:rPr lang="en-US" altLang="en-US" sz="1800" b="1" smtClean="0">
                <a:latin typeface="Times New Roman" panose="02020603050405020304" pitchFamily="18" charset="0"/>
                <a:cs typeface="Times New Roman" panose="02020603050405020304" pitchFamily="18" charset="0"/>
              </a:rPr>
              <a:t>-Међузвездана прашина се састоји од честица пречника око 10</a:t>
            </a:r>
            <a:r>
              <a:rPr lang="en-US" altLang="en-US" sz="1800" b="1" baseline="30000" smtClean="0">
                <a:latin typeface="Times New Roman" panose="02020603050405020304" pitchFamily="18" charset="0"/>
                <a:cs typeface="Times New Roman" panose="02020603050405020304" pitchFamily="18" charset="0"/>
              </a:rPr>
              <a:t>-5</a:t>
            </a:r>
            <a:r>
              <a:rPr lang="en-US" altLang="en-US" sz="1800" b="1" smtClean="0">
                <a:latin typeface="Times New Roman" panose="02020603050405020304" pitchFamily="18" charset="0"/>
                <a:cs typeface="Times New Roman" panose="02020603050405020304" pitchFamily="18" charset="0"/>
              </a:rPr>
              <a:t> m и масе око 10</a:t>
            </a:r>
            <a:r>
              <a:rPr lang="en-US" altLang="en-US" sz="1800" b="1" baseline="30000" smtClean="0">
                <a:latin typeface="Times New Roman" panose="02020603050405020304" pitchFamily="18" charset="0"/>
                <a:cs typeface="Times New Roman" panose="02020603050405020304" pitchFamily="18" charset="0"/>
              </a:rPr>
              <a:t>-16</a:t>
            </a:r>
            <a:r>
              <a:rPr lang="en-US" altLang="en-US" sz="1800" b="1" smtClean="0">
                <a:latin typeface="Times New Roman" panose="02020603050405020304" pitchFamily="18" charset="0"/>
                <a:cs typeface="Times New Roman" panose="02020603050405020304" pitchFamily="18" charset="0"/>
              </a:rPr>
              <a:t> kg. На њима се врши апсорпција, расејање и поларизација светлости звезда. Ови ефекти представљају извор података о међузвезданој материји. Међузвездане прашине највише у нашој галаксији у равни Млечног пута.</a:t>
            </a:r>
          </a:p>
          <a:p>
            <a:pPr algn="just">
              <a:buFontTx/>
              <a:buNone/>
            </a:pPr>
            <a:r>
              <a:rPr lang="en-US" altLang="en-US" sz="1800" b="1" smtClean="0">
                <a:latin typeface="Times New Roman" panose="02020603050405020304" pitchFamily="18" charset="0"/>
                <a:cs typeface="Times New Roman" panose="02020603050405020304" pitchFamily="18" charset="0"/>
              </a:rPr>
              <a:t>-Међузвездани гас се састији првенствено од водоника, али и од дргих молекула (NH</a:t>
            </a:r>
            <a:r>
              <a:rPr lang="en-US" altLang="en-US" sz="1800" b="1" baseline="-25000" smtClean="0">
                <a:latin typeface="Times New Roman" panose="02020603050405020304" pitchFamily="18" charset="0"/>
                <a:cs typeface="Times New Roman" panose="02020603050405020304" pitchFamily="18" charset="0"/>
              </a:rPr>
              <a:t>3</a:t>
            </a:r>
            <a:r>
              <a:rPr lang="en-US" altLang="en-US" sz="1800" b="1" smtClean="0">
                <a:latin typeface="Times New Roman" panose="02020603050405020304" pitchFamily="18" charset="0"/>
                <a:cs typeface="Times New Roman" panose="02020603050405020304" pitchFamily="18" charset="0"/>
              </a:rPr>
              <a:t>, H</a:t>
            </a:r>
            <a:r>
              <a:rPr lang="en-US" altLang="en-US" sz="1800" b="1" baseline="-25000" smtClean="0">
                <a:latin typeface="Times New Roman" panose="02020603050405020304" pitchFamily="18" charset="0"/>
                <a:cs typeface="Times New Roman" panose="02020603050405020304" pitchFamily="18" charset="0"/>
              </a:rPr>
              <a:t>2</a:t>
            </a:r>
            <a:r>
              <a:rPr lang="en-US" altLang="en-US" sz="1800" b="1" smtClean="0">
                <a:latin typeface="Times New Roman" panose="02020603050405020304" pitchFamily="18" charset="0"/>
                <a:cs typeface="Times New Roman" panose="02020603050405020304" pitchFamily="18" charset="0"/>
              </a:rPr>
              <a:t>CO, H</a:t>
            </a:r>
            <a:r>
              <a:rPr lang="en-US" altLang="en-US" sz="1800" b="1" baseline="-25000" smtClean="0">
                <a:latin typeface="Times New Roman" panose="02020603050405020304" pitchFamily="18" charset="0"/>
                <a:cs typeface="Times New Roman" panose="02020603050405020304" pitchFamily="18" charset="0"/>
              </a:rPr>
              <a:t>2</a:t>
            </a:r>
            <a:r>
              <a:rPr lang="en-US" altLang="en-US" sz="1800" b="1" smtClean="0">
                <a:latin typeface="Times New Roman" panose="02020603050405020304" pitchFamily="18" charset="0"/>
                <a:cs typeface="Times New Roman" panose="02020603050405020304" pitchFamily="18" charset="0"/>
              </a:rPr>
              <a:t>O, CH</a:t>
            </a:r>
            <a:r>
              <a:rPr lang="en-US" altLang="en-US" sz="1800" b="1" baseline="-25000" smtClean="0">
                <a:latin typeface="Times New Roman" panose="02020603050405020304" pitchFamily="18" charset="0"/>
                <a:cs typeface="Times New Roman" panose="02020603050405020304" pitchFamily="18" charset="0"/>
              </a:rPr>
              <a:t>3</a:t>
            </a:r>
            <a:r>
              <a:rPr lang="en-US" altLang="en-US" sz="1800" b="1" smtClean="0">
                <a:latin typeface="Times New Roman" panose="02020603050405020304" pitchFamily="18" charset="0"/>
                <a:cs typeface="Times New Roman" panose="02020603050405020304" pitchFamily="18" charset="0"/>
              </a:rPr>
              <a:t>OH, итд.). Неутрални водоник је откривен у Васиони тек 1951. године, јер његова израчена енергија много мања него у јонизованом стању. Средња кинетичка температура честица међузвезданог гаса је од 10 до 100 К.</a:t>
            </a:r>
          </a:p>
          <a:p>
            <a:pPr algn="just">
              <a:buFontTx/>
              <a:buNone/>
            </a:pPr>
            <a:r>
              <a:rPr lang="en-US" altLang="en-US" sz="1800" b="1" smtClean="0">
                <a:latin typeface="Times New Roman" panose="02020603050405020304" pitchFamily="18" charset="0"/>
                <a:cs typeface="Times New Roman" panose="02020603050405020304" pitchFamily="18" charset="0"/>
              </a:rPr>
              <a:t>-Космичко зрачење чине релативистичке честице. Кинетичке енергије протона и језгара хелијума достижу</a:t>
            </a:r>
            <a:r>
              <a:rPr lang="en-US" altLang="en-US" sz="1800" smtClean="0">
                <a:latin typeface="Times New Roman" panose="02020603050405020304" pitchFamily="18" charset="0"/>
                <a:cs typeface="Times New Roman" panose="02020603050405020304" pitchFamily="18" charset="0"/>
              </a:rPr>
              <a:t> </a:t>
            </a:r>
            <a:r>
              <a:rPr lang="en-US" altLang="en-US" sz="1800" b="1" smtClean="0">
                <a:latin typeface="Times New Roman" panose="02020603050405020304" pitchFamily="18" charset="0"/>
                <a:cs typeface="Times New Roman" panose="02020603050405020304" pitchFamily="18" charset="0"/>
              </a:rPr>
              <a:t>10</a:t>
            </a:r>
            <a:r>
              <a:rPr lang="en-US" altLang="en-US" sz="1800" b="1" baseline="30000" smtClean="0">
                <a:latin typeface="Times New Roman" panose="02020603050405020304" pitchFamily="18" charset="0"/>
                <a:cs typeface="Times New Roman" panose="02020603050405020304" pitchFamily="18" charset="0"/>
              </a:rPr>
              <a:t>11  </a:t>
            </a:r>
            <a:r>
              <a:rPr lang="en-US" altLang="en-US" sz="1800" b="1" smtClean="0">
                <a:latin typeface="Times New Roman" panose="02020603050405020304" pitchFamily="18" charset="0"/>
                <a:cs typeface="Times New Roman" panose="02020603050405020304" pitchFamily="18" charset="0"/>
              </a:rPr>
              <a:t>GeV. Просечна енергија ових честица је знатно мања и износи од 10 до 1000 GeV. Експлозије супернових су главни извор ових честица. Релативистички електрони имају најчешће брзине до 0,4 c. </a:t>
            </a:r>
          </a:p>
          <a:p>
            <a:pPr algn="just">
              <a:buFontTx/>
              <a:buNone/>
            </a:pPr>
            <a:r>
              <a:rPr lang="en-US" altLang="en-US" sz="1800" b="1" smtClean="0">
                <a:latin typeface="Times New Roman" panose="02020603050405020304" pitchFamily="18" charset="0"/>
                <a:cs typeface="Times New Roman" panose="02020603050405020304" pitchFamily="18" charset="0"/>
              </a:rPr>
              <a:t>-Међузвездани гас и прашина су најгушћи око екваторијалне равни галаксијеи у областима које се називају маглине. Облаци међузвездане материје могу формирати планетарне и дифузне маглине. </a:t>
            </a:r>
          </a:p>
          <a:p>
            <a:pPr algn="just">
              <a:buFontTx/>
              <a:buNone/>
            </a:pPr>
            <a:endParaRPr lang="en-US" altLang="en-US" sz="1800" b="1" baseline="30000" smtClean="0">
              <a:latin typeface="Times New Roman" panose="02020603050405020304" pitchFamily="18" charset="0"/>
              <a:cs typeface="Times New Roman" panose="02020603050405020304" pitchFamily="18" charset="0"/>
            </a:endParaRPr>
          </a:p>
        </p:txBody>
      </p:sp>
      <p:sp>
        <p:nvSpPr>
          <p:cNvPr id="4099"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pic>
        <p:nvPicPr>
          <p:cNvPr id="4100"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1219200"/>
            <a:ext cx="9620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52400" y="228600"/>
            <a:ext cx="8991600" cy="6629400"/>
          </a:xfrm>
        </p:spPr>
        <p:txBody>
          <a:bodyPr/>
          <a:lstStyle/>
          <a:p>
            <a:pPr marL="609600" indent="-609600" eaLnBrk="1" hangingPunct="1">
              <a:buFont typeface="Wingdings" panose="05000000000000000000" pitchFamily="2" charset="2"/>
              <a:buChar char="v"/>
            </a:pPr>
            <a:r>
              <a:rPr lang="sr-Cyrl-CS" altLang="en-US" sz="2000" b="1" smtClean="0">
                <a:latin typeface="Times New Roman" panose="02020603050405020304" pitchFamily="18" charset="0"/>
              </a:rPr>
              <a:t>Сунце обиђе своју путању око галактичког центра за 220 милиона година</a:t>
            </a:r>
          </a:p>
          <a:p>
            <a:pPr marL="609600" indent="-609600" eaLnBrk="1" hangingPunct="1">
              <a:buFont typeface="Wingdings" panose="05000000000000000000" pitchFamily="2" charset="2"/>
              <a:buChar char="v"/>
            </a:pPr>
            <a:r>
              <a:rPr lang="sr-Cyrl-CS" altLang="en-US" sz="2000" b="1" smtClean="0">
                <a:latin typeface="Times New Roman" panose="02020603050405020304" pitchFamily="18" charset="0"/>
              </a:rPr>
              <a:t>Највећа концентрација звезда је око галактичког центра</a:t>
            </a:r>
            <a:endParaRPr lang="en-US" altLang="en-US" sz="2000" b="1" smtClean="0">
              <a:latin typeface="Times New Roman" panose="02020603050405020304" pitchFamily="18" charset="0"/>
            </a:endParaRPr>
          </a:p>
        </p:txBody>
      </p:sp>
      <p:pic>
        <p:nvPicPr>
          <p:cNvPr id="17412" name="Picture 4" descr="Messier_object_1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447800"/>
            <a:ext cx="4191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1828800" y="5943600"/>
            <a:ext cx="556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spcBef>
                <a:spcPct val="50000"/>
              </a:spcBef>
            </a:pPr>
            <a:r>
              <a:rPr lang="sr-Cyrl-CS" altLang="en-US"/>
              <a:t>Слика </a:t>
            </a:r>
            <a:r>
              <a:rPr lang="en-US" altLang="en-US"/>
              <a:t>60</a:t>
            </a:r>
            <a:r>
              <a:rPr lang="sr-Cyrl-CS" altLang="en-US"/>
              <a:t>. Спирална структура Млечног пута</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20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7411">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17411">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17411">
                                            <p:txEl>
                                              <p:pRg st="0" end="0"/>
                                            </p:txEl>
                                          </p:spTgt>
                                        </p:tgtEl>
                                      </p:cBhvr>
                                    </p:animEffect>
                                  </p:childTnLst>
                                </p:cTn>
                              </p:par>
                              <p:par>
                                <p:cTn id="11" presetID="49" presetClass="entr" presetSubtype="0" decel="100000" fill="hold" grpId="0" nodeType="withEffect">
                                  <p:stCondLst>
                                    <p:cond delay="50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p:cTn id="13" dur="20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17411">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17411">
                                            <p:txEl>
                                              <p:pRg st="1" end="1"/>
                                            </p:txEl>
                                          </p:spTgt>
                                        </p:tgtEl>
                                        <p:attrNameLst>
                                          <p:attrName>style.rotation</p:attrName>
                                        </p:attrNameLst>
                                      </p:cBhvr>
                                      <p:tavLst>
                                        <p:tav tm="0">
                                          <p:val>
                                            <p:fltVal val="360"/>
                                          </p:val>
                                        </p:tav>
                                        <p:tav tm="100000">
                                          <p:val>
                                            <p:fltVal val="0"/>
                                          </p:val>
                                        </p:tav>
                                      </p:tavLst>
                                    </p:anim>
                                    <p:animEffect transition="in" filter="fade">
                                      <p:cBhvr>
                                        <p:cTn id="16" dur="2000"/>
                                        <p:tgtEl>
                                          <p:spTgt spid="17411">
                                            <p:txEl>
                                              <p:pRg st="1" end="1"/>
                                            </p:txEl>
                                          </p:spTgt>
                                        </p:tgtEl>
                                      </p:cBhvr>
                                    </p:animEffect>
                                  </p:childTnLst>
                                </p:cTn>
                              </p:par>
                              <p:par>
                                <p:cTn id="17" presetID="49" presetClass="entr" presetSubtype="0" decel="100000" fill="hold" nodeType="withEffect">
                                  <p:stCondLst>
                                    <p:cond delay="1000"/>
                                  </p:stCondLst>
                                  <p:childTnLst>
                                    <p:set>
                                      <p:cBhvr>
                                        <p:cTn id="18" dur="1" fill="hold">
                                          <p:stCondLst>
                                            <p:cond delay="0"/>
                                          </p:stCondLst>
                                        </p:cTn>
                                        <p:tgtEl>
                                          <p:spTgt spid="17412"/>
                                        </p:tgtEl>
                                        <p:attrNameLst>
                                          <p:attrName>style.visibility</p:attrName>
                                        </p:attrNameLst>
                                      </p:cBhvr>
                                      <p:to>
                                        <p:strVal val="visible"/>
                                      </p:to>
                                    </p:set>
                                    <p:anim calcmode="lin" valueType="num">
                                      <p:cBhvr>
                                        <p:cTn id="19" dur="2000" fill="hold"/>
                                        <p:tgtEl>
                                          <p:spTgt spid="17412"/>
                                        </p:tgtEl>
                                        <p:attrNameLst>
                                          <p:attrName>ppt_w</p:attrName>
                                        </p:attrNameLst>
                                      </p:cBhvr>
                                      <p:tavLst>
                                        <p:tav tm="0">
                                          <p:val>
                                            <p:fltVal val="0"/>
                                          </p:val>
                                        </p:tav>
                                        <p:tav tm="100000">
                                          <p:val>
                                            <p:strVal val="#ppt_w"/>
                                          </p:val>
                                        </p:tav>
                                      </p:tavLst>
                                    </p:anim>
                                    <p:anim calcmode="lin" valueType="num">
                                      <p:cBhvr>
                                        <p:cTn id="20" dur="2000" fill="hold"/>
                                        <p:tgtEl>
                                          <p:spTgt spid="17412"/>
                                        </p:tgtEl>
                                        <p:attrNameLst>
                                          <p:attrName>ppt_h</p:attrName>
                                        </p:attrNameLst>
                                      </p:cBhvr>
                                      <p:tavLst>
                                        <p:tav tm="0">
                                          <p:val>
                                            <p:fltVal val="0"/>
                                          </p:val>
                                        </p:tav>
                                        <p:tav tm="100000">
                                          <p:val>
                                            <p:strVal val="#ppt_h"/>
                                          </p:val>
                                        </p:tav>
                                      </p:tavLst>
                                    </p:anim>
                                    <p:anim calcmode="lin" valueType="num">
                                      <p:cBhvr>
                                        <p:cTn id="21" dur="2000" fill="hold"/>
                                        <p:tgtEl>
                                          <p:spTgt spid="17412"/>
                                        </p:tgtEl>
                                        <p:attrNameLst>
                                          <p:attrName>style.rotation</p:attrName>
                                        </p:attrNameLst>
                                      </p:cBhvr>
                                      <p:tavLst>
                                        <p:tav tm="0">
                                          <p:val>
                                            <p:fltVal val="360"/>
                                          </p:val>
                                        </p:tav>
                                        <p:tav tm="100000">
                                          <p:val>
                                            <p:fltVal val="0"/>
                                          </p:val>
                                        </p:tav>
                                      </p:tavLst>
                                    </p:anim>
                                    <p:animEffect transition="in" filter="fade">
                                      <p:cBhvr>
                                        <p:cTn id="22" dur="2000"/>
                                        <p:tgtEl>
                                          <p:spTgt spid="17412"/>
                                        </p:tgtEl>
                                      </p:cBhvr>
                                    </p:animEffect>
                                  </p:childTnLst>
                                </p:cTn>
                              </p:par>
                              <p:par>
                                <p:cTn id="23" presetID="49" presetClass="entr" presetSubtype="0" decel="100000" fill="hold" grpId="0" nodeType="withEffect">
                                  <p:stCondLst>
                                    <p:cond delay="1500"/>
                                  </p:stCondLst>
                                  <p:childTnLst>
                                    <p:set>
                                      <p:cBhvr>
                                        <p:cTn id="24" dur="1" fill="hold">
                                          <p:stCondLst>
                                            <p:cond delay="0"/>
                                          </p:stCondLst>
                                        </p:cTn>
                                        <p:tgtEl>
                                          <p:spTgt spid="17413"/>
                                        </p:tgtEl>
                                        <p:attrNameLst>
                                          <p:attrName>style.visibility</p:attrName>
                                        </p:attrNameLst>
                                      </p:cBhvr>
                                      <p:to>
                                        <p:strVal val="visible"/>
                                      </p:to>
                                    </p:set>
                                    <p:anim calcmode="lin" valueType="num">
                                      <p:cBhvr>
                                        <p:cTn id="25" dur="2000" fill="hold"/>
                                        <p:tgtEl>
                                          <p:spTgt spid="17413"/>
                                        </p:tgtEl>
                                        <p:attrNameLst>
                                          <p:attrName>ppt_w</p:attrName>
                                        </p:attrNameLst>
                                      </p:cBhvr>
                                      <p:tavLst>
                                        <p:tav tm="0">
                                          <p:val>
                                            <p:fltVal val="0"/>
                                          </p:val>
                                        </p:tav>
                                        <p:tav tm="100000">
                                          <p:val>
                                            <p:strVal val="#ppt_w"/>
                                          </p:val>
                                        </p:tav>
                                      </p:tavLst>
                                    </p:anim>
                                    <p:anim calcmode="lin" valueType="num">
                                      <p:cBhvr>
                                        <p:cTn id="26" dur="2000" fill="hold"/>
                                        <p:tgtEl>
                                          <p:spTgt spid="17413"/>
                                        </p:tgtEl>
                                        <p:attrNameLst>
                                          <p:attrName>ppt_h</p:attrName>
                                        </p:attrNameLst>
                                      </p:cBhvr>
                                      <p:tavLst>
                                        <p:tav tm="0">
                                          <p:val>
                                            <p:fltVal val="0"/>
                                          </p:val>
                                        </p:tav>
                                        <p:tav tm="100000">
                                          <p:val>
                                            <p:strVal val="#ppt_h"/>
                                          </p:val>
                                        </p:tav>
                                      </p:tavLst>
                                    </p:anim>
                                    <p:anim calcmode="lin" valueType="num">
                                      <p:cBhvr>
                                        <p:cTn id="27" dur="2000" fill="hold"/>
                                        <p:tgtEl>
                                          <p:spTgt spid="17413"/>
                                        </p:tgtEl>
                                        <p:attrNameLst>
                                          <p:attrName>style.rotation</p:attrName>
                                        </p:attrNameLst>
                                      </p:cBhvr>
                                      <p:tavLst>
                                        <p:tav tm="0">
                                          <p:val>
                                            <p:fltVal val="360"/>
                                          </p:val>
                                        </p:tav>
                                        <p:tav tm="100000">
                                          <p:val>
                                            <p:fltVal val="0"/>
                                          </p:val>
                                        </p:tav>
                                      </p:tavLst>
                                    </p:anim>
                                    <p:animEffect transition="in" filter="fade">
                                      <p:cBhvr>
                                        <p:cTn id="28" dur="20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0" y="0"/>
            <a:ext cx="9144000" cy="6858000"/>
          </a:xfrm>
        </p:spPr>
        <p:txBody>
          <a:bodyPr/>
          <a:lstStyle/>
          <a:p>
            <a:pPr algn="ctr">
              <a:buFontTx/>
              <a:buNone/>
            </a:pPr>
            <a:r>
              <a:rPr lang="sr-Cyrl-RS" altLang="en-US" sz="2400" b="1" smtClean="0">
                <a:latin typeface="Times New Roman" panose="02020603050405020304" pitchFamily="18" charset="0"/>
                <a:cs typeface="Times New Roman" panose="02020603050405020304" pitchFamily="18" charset="0"/>
              </a:rPr>
              <a:t>Хаблов закон и Квазари</a:t>
            </a:r>
          </a:p>
          <a:p>
            <a:pPr algn="just">
              <a:buFontTx/>
              <a:buNone/>
            </a:pPr>
            <a:r>
              <a:rPr lang="sr-Cyrl-RS" altLang="en-US" sz="1800" b="1" smtClean="0">
                <a:latin typeface="Times New Roman" panose="02020603050405020304" pitchFamily="18" charset="0"/>
                <a:cs typeface="Times New Roman" panose="02020603050405020304" pitchFamily="18" charset="0"/>
              </a:rPr>
              <a:t>Удаљености галаксија се тешко могу одређивати због веома великих даљина. Због тога се не могу примењивати геометријске методе, које се користе за блиске објекте.</a:t>
            </a:r>
          </a:p>
          <a:p>
            <a:pPr algn="just">
              <a:buFontTx/>
              <a:buNone/>
            </a:pPr>
            <a:r>
              <a:rPr lang="sr-Cyrl-RS" altLang="en-US" sz="1800" b="1" smtClean="0">
                <a:latin typeface="Times New Roman" panose="02020603050405020304" pitchFamily="18" charset="0"/>
                <a:cs typeface="Times New Roman" panose="02020603050405020304" pitchFamily="18" charset="0"/>
              </a:rPr>
              <a:t>-Амерички астроном Е. Хабл је 1929. године утврдио да се све галаксије удаљавају од наше, уз линеарну зависност радијалне брзине од растојања, односно: </a:t>
            </a:r>
            <a:r>
              <a:rPr lang="en-US" altLang="en-US" sz="1800" b="1" smtClean="0">
                <a:latin typeface="Times New Roman" panose="02020603050405020304" pitchFamily="18" charset="0"/>
                <a:cs typeface="Times New Roman" panose="02020603050405020304" pitchFamily="18" charset="0"/>
              </a:rPr>
              <a:t>V</a:t>
            </a:r>
            <a:r>
              <a:rPr lang="en-US" altLang="en-US" sz="1800" b="1" baseline="-25000" smtClean="0">
                <a:latin typeface="Times New Roman" panose="02020603050405020304" pitchFamily="18" charset="0"/>
                <a:cs typeface="Times New Roman" panose="02020603050405020304" pitchFamily="18" charset="0"/>
              </a:rPr>
              <a:t>r</a:t>
            </a:r>
            <a:r>
              <a:rPr lang="ru-RU" altLang="en-US" sz="1800" b="1" smtClean="0">
                <a:latin typeface="Times New Roman" panose="02020603050405020304" pitchFamily="18" charset="0"/>
                <a:cs typeface="Times New Roman" panose="02020603050405020304" pitchFamily="18" charset="0"/>
              </a:rPr>
              <a:t>=</a:t>
            </a:r>
            <a:r>
              <a:rPr lang="en-US" altLang="en-US" sz="1800" b="1" smtClean="0">
                <a:latin typeface="Times New Roman" panose="02020603050405020304" pitchFamily="18" charset="0"/>
                <a:cs typeface="Times New Roman" panose="02020603050405020304" pitchFamily="18" charset="0"/>
              </a:rPr>
              <a:t>H</a:t>
            </a:r>
            <a:r>
              <a:rPr lang="ru-RU" altLang="en-US" sz="1800" b="1" smtClean="0">
                <a:latin typeface="Times New Roman" panose="02020603050405020304" pitchFamily="18" charset="0"/>
                <a:cs typeface="Times New Roman" panose="02020603050405020304" pitchFamily="18" charset="0"/>
              </a:rPr>
              <a:t>·</a:t>
            </a:r>
            <a:r>
              <a:rPr lang="en-US" altLang="en-US" sz="1800" b="1" smtClean="0">
                <a:latin typeface="Times New Roman" panose="02020603050405020304" pitchFamily="18" charset="0"/>
                <a:cs typeface="Times New Roman" panose="02020603050405020304" pitchFamily="18" charset="0"/>
              </a:rPr>
              <a:t>r, </a:t>
            </a:r>
            <a:r>
              <a:rPr lang="sr-Cyrl-RS" altLang="en-US" sz="1800" b="1" smtClean="0">
                <a:latin typeface="Times New Roman" panose="02020603050405020304" pitchFamily="18" charset="0"/>
                <a:cs typeface="Times New Roman" panose="02020603050405020304" pitchFamily="18" charset="0"/>
              </a:rPr>
              <a:t>где је </a:t>
            </a:r>
            <a:r>
              <a:rPr lang="en-US" altLang="en-US" sz="1800" b="1" smtClean="0">
                <a:latin typeface="Times New Roman" panose="02020603050405020304" pitchFamily="18" charset="0"/>
                <a:cs typeface="Times New Roman" panose="02020603050405020304" pitchFamily="18" charset="0"/>
              </a:rPr>
              <a:t>V</a:t>
            </a:r>
            <a:r>
              <a:rPr lang="en-US" altLang="en-US" sz="1800" b="1" baseline="-25000" smtClean="0">
                <a:latin typeface="Times New Roman" panose="02020603050405020304" pitchFamily="18" charset="0"/>
                <a:cs typeface="Times New Roman" panose="02020603050405020304" pitchFamily="18" charset="0"/>
              </a:rPr>
              <a:t>r</a:t>
            </a:r>
            <a:r>
              <a:rPr lang="sr-Cyrl-RS" altLang="en-US" sz="1800" b="1" baseline="-25000" smtClean="0">
                <a:latin typeface="Times New Roman" panose="02020603050405020304" pitchFamily="18" charset="0"/>
                <a:cs typeface="Times New Roman" panose="02020603050405020304" pitchFamily="18" charset="0"/>
              </a:rPr>
              <a:t> </a:t>
            </a:r>
            <a:r>
              <a:rPr lang="sr-Cyrl-RS" altLang="en-US" sz="1800" b="1" smtClean="0">
                <a:latin typeface="Times New Roman" panose="02020603050405020304" pitchFamily="18" charset="0"/>
                <a:cs typeface="Times New Roman" panose="02020603050405020304" pitchFamily="18" charset="0"/>
              </a:rPr>
              <a:t> -брзина галаксије, </a:t>
            </a:r>
            <a:r>
              <a:rPr lang="en-US" altLang="en-US" sz="1800" b="1" smtClean="0">
                <a:latin typeface="Times New Roman" panose="02020603050405020304" pitchFamily="18" charset="0"/>
                <a:cs typeface="Times New Roman" panose="02020603050405020304" pitchFamily="18" charset="0"/>
              </a:rPr>
              <a:t>r-</a:t>
            </a:r>
            <a:r>
              <a:rPr lang="sr-Cyrl-RS" altLang="en-US" sz="1800" b="1" smtClean="0">
                <a:latin typeface="Times New Roman" panose="02020603050405020304" pitchFamily="18" charset="0"/>
                <a:cs typeface="Times New Roman" panose="02020603050405020304" pitchFamily="18" charset="0"/>
              </a:rPr>
              <a:t>удаљеност галаксије, а </a:t>
            </a:r>
            <a:r>
              <a:rPr lang="en-US" altLang="en-US" sz="1800" b="1" smtClean="0">
                <a:latin typeface="Times New Roman" panose="02020603050405020304" pitchFamily="18" charset="0"/>
                <a:cs typeface="Times New Roman" panose="02020603050405020304" pitchFamily="18" charset="0"/>
              </a:rPr>
              <a:t>H</a:t>
            </a:r>
            <a:r>
              <a:rPr lang="sr-Cyrl-RS" altLang="en-US" sz="1800" b="1" smtClean="0">
                <a:latin typeface="Times New Roman" panose="02020603050405020304" pitchFamily="18" charset="0"/>
                <a:cs typeface="Times New Roman" panose="02020603050405020304" pitchFamily="18" charset="0"/>
              </a:rPr>
              <a:t>-Хаблова константа.</a:t>
            </a:r>
          </a:p>
          <a:p>
            <a:pPr algn="just">
              <a:buFontTx/>
              <a:buNone/>
            </a:pPr>
            <a:r>
              <a:rPr lang="sr-Cyrl-RS" altLang="en-US" sz="1800" b="1" smtClean="0">
                <a:latin typeface="Times New Roman" panose="02020603050405020304" pitchFamily="18" charset="0"/>
                <a:cs typeface="Times New Roman" panose="02020603050405020304" pitchFamily="18" charset="0"/>
              </a:rPr>
              <a:t>-Мерење даљина галаксија своди се на мерење помераја линија њихових спектара ка црвеном делу спектра, уз коришћење релативистичке формуле за Доплеров ефекат. Брзине удаљавања галаксија су самерљиве са брзином свтлости. Свемир се све брже шири. Најновије теорије показују да ће се због ширења, после 10</a:t>
            </a:r>
            <a:r>
              <a:rPr lang="sr-Cyrl-RS" altLang="en-US" sz="1800" b="1" baseline="30000" smtClean="0">
                <a:latin typeface="Times New Roman" panose="02020603050405020304" pitchFamily="18" charset="0"/>
                <a:cs typeface="Times New Roman" panose="02020603050405020304" pitchFamily="18" charset="0"/>
              </a:rPr>
              <a:t>101   </a:t>
            </a:r>
            <a:r>
              <a:rPr lang="sr-Cyrl-RS" altLang="en-US" sz="1800" b="1" smtClean="0">
                <a:latin typeface="Times New Roman" panose="02020603050405020304" pitchFamily="18" charset="0"/>
                <a:cs typeface="Times New Roman" panose="02020603050405020304" pitchFamily="18" charset="0"/>
              </a:rPr>
              <a:t>година, све у свемиру распасти до нивоа кваркова.</a:t>
            </a:r>
          </a:p>
          <a:p>
            <a:pPr algn="just">
              <a:buFontTx/>
              <a:buNone/>
            </a:pPr>
            <a:r>
              <a:rPr lang="sr-Cyrl-RS" altLang="en-US" sz="1800" b="1" smtClean="0">
                <a:latin typeface="Times New Roman" panose="02020603050405020304" pitchFamily="18" charset="0"/>
                <a:cs typeface="Times New Roman" panose="02020603050405020304" pitchFamily="18" charset="0"/>
              </a:rPr>
              <a:t>-Квазари су објекти готово на хоризонту доступне Васионе. Открили су их 1963. године Метјус и Сендиџ као изузетно јаке радио-изворе променљивог интрнзитета и померања линија у спектру ка црвеном већег него за било који познати извор. Зрачење је интензивно у свим областима спектра, са енергијама које обично зраче целе галаксије. Зрачење углавном истиче из области пречника само неколико парсека. Језгро квазара је 10000 пута сјајније од језгра обичних галаксија. Они су такође изузетно снажни извори и рендгенског зрачења. Претпоставља се да се у средишњем делу квазара налази веома масивна црна рупа, а око ње акрециони диск. </a:t>
            </a:r>
          </a:p>
          <a:p>
            <a:pPr algn="just">
              <a:buFontTx/>
              <a:buNone/>
            </a:pPr>
            <a:r>
              <a:rPr lang="sr-Cyrl-RS" altLang="en-US" sz="1800" b="1" smtClean="0">
                <a:latin typeface="Times New Roman" panose="02020603050405020304" pitchFamily="18" charset="0"/>
                <a:cs typeface="Times New Roman" panose="02020603050405020304" pitchFamily="18" charset="0"/>
              </a:rPr>
              <a:t>-Већина квазара је удаљена приближно 7 милијарди светлосних година, а неки и 10 милијарди светлосних година и крећу се брзином од 250000 </a:t>
            </a:r>
          </a:p>
        </p:txBody>
      </p:sp>
      <p:sp>
        <p:nvSpPr>
          <p:cNvPr id="22531"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pic>
        <p:nvPicPr>
          <p:cNvPr id="22532"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5600" y="6296025"/>
            <a:ext cx="3143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3"/>
          <p:cNvSpPr>
            <a:spLocks noChangeArrowheads="1"/>
          </p:cNvSpPr>
          <p:nvPr/>
        </p:nvSpPr>
        <p:spPr bwMode="auto">
          <a:xfrm>
            <a:off x="0" y="1019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0" y="0"/>
            <a:ext cx="9144000" cy="6126163"/>
          </a:xfrm>
        </p:spPr>
        <p:txBody>
          <a:bodyPr/>
          <a:lstStyle/>
          <a:p>
            <a:pPr algn="just">
              <a:buFontTx/>
              <a:buNone/>
            </a:pPr>
            <a:r>
              <a:rPr lang="sr-Cyrl-RS" altLang="en-US" sz="1800" b="1" smtClean="0">
                <a:latin typeface="Times New Roman" panose="02020603050405020304" pitchFamily="18" charset="0"/>
                <a:cs typeface="Times New Roman" panose="02020603050405020304" pitchFamily="18" charset="0"/>
              </a:rPr>
              <a:t>-Мали број пронађених квазара указује да су они вероватно само једна од етапа у развоју сваке галаксије. </a:t>
            </a: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stojan\Desktop\300px-Quasar_viewed_from_Hubbl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3352800"/>
            <a:ext cx="3810000" cy="2319338"/>
          </a:xfrm>
          <a:noFill/>
        </p:spPr>
      </p:pic>
      <p:sp>
        <p:nvSpPr>
          <p:cNvPr id="24579" name="TextBox 4"/>
          <p:cNvSpPr txBox="1">
            <a:spLocks noChangeArrowheads="1"/>
          </p:cNvSpPr>
          <p:nvPr/>
        </p:nvSpPr>
        <p:spPr bwMode="auto">
          <a:xfrm>
            <a:off x="0" y="5791200"/>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sr-Cyrl-RS" altLang="en-US" sz="1800"/>
              <a:t>Слика 62. Квазар</a:t>
            </a:r>
            <a:r>
              <a:rPr lang="en-US" altLang="en-US" sz="1800"/>
              <a:t> 3C 273 </a:t>
            </a:r>
            <a:r>
              <a:rPr lang="sr-Cyrl-RS" altLang="en-US" sz="1800"/>
              <a:t>снимљен Хабловим телескопом. Са десне стране, коронограф се користи за блокирање светлости квазара, олакшавајући откривање околине галаксије</a:t>
            </a:r>
            <a:endParaRPr lang="en-US" altLang="en-US" sz="1800"/>
          </a:p>
        </p:txBody>
      </p:sp>
      <p:pic>
        <p:nvPicPr>
          <p:cNvPr id="24580" name="Picture 3" descr="C:\Users\stojan\Desktop\SDSS_image_of_quasar_3C27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52400"/>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6"/>
          <p:cNvSpPr txBox="1">
            <a:spLocks noChangeArrowheads="1"/>
          </p:cNvSpPr>
          <p:nvPr/>
        </p:nvSpPr>
        <p:spPr bwMode="auto">
          <a:xfrm>
            <a:off x="1219200" y="2590800"/>
            <a:ext cx="670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sr-Cyrl-RS" altLang="en-US" sz="1800"/>
              <a:t>Слика 61. Квазар</a:t>
            </a:r>
            <a:r>
              <a:rPr lang="en-US" altLang="en-US" sz="1800"/>
              <a:t> 3C 273</a:t>
            </a:r>
            <a:r>
              <a:rPr lang="sr-Cyrl-RS" altLang="en-US" sz="1800"/>
              <a:t> </a:t>
            </a:r>
            <a:endParaRPr lang="en-US" alt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0"/>
            <a:ext cx="9144000" cy="6858000"/>
          </a:xfrm>
        </p:spPr>
        <p:txBody>
          <a:bodyPr/>
          <a:lstStyle/>
          <a:p>
            <a:pPr algn="just">
              <a:buFontTx/>
              <a:buNone/>
            </a:pPr>
            <a:r>
              <a:rPr lang="en-US" altLang="en-US" sz="1800" b="1" smtClean="0">
                <a:latin typeface="Times New Roman" panose="02020603050405020304" pitchFamily="18" charset="0"/>
                <a:cs typeface="Times New Roman" panose="02020603050405020304" pitchFamily="18" charset="0"/>
              </a:rPr>
              <a:t>-Дифузне маглине могу бити светле и тамне.</a:t>
            </a:r>
          </a:p>
          <a:p>
            <a:pPr algn="just">
              <a:buFontTx/>
              <a:buNone/>
            </a:pPr>
            <a:r>
              <a:rPr lang="en-US" altLang="en-US" sz="1800" b="1" smtClean="0">
                <a:latin typeface="Times New Roman" panose="02020603050405020304" pitchFamily="18" charset="0"/>
                <a:cs typeface="Times New Roman" panose="02020603050405020304" pitchFamily="18" charset="0"/>
              </a:rPr>
              <a:t>-Светле маглине се налазе у близини топлих звезда и јонизоване су. Оне светле или због јонизације или због расипања светлости звезде на честицама прашине. Као пример може се навести Велика Орионова маглина на Слика 47. Њена густина није хомогена и већа је у просеку хиљаду пута од међузвездане материје.</a:t>
            </a: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r>
              <a:rPr lang="en-US" altLang="en-US" sz="1800" b="1" smtClean="0">
                <a:latin typeface="Times New Roman" panose="02020603050405020304" pitchFamily="18" charset="0"/>
                <a:cs typeface="Times New Roman" panose="02020603050405020304" pitchFamily="18" charset="0"/>
              </a:rPr>
              <a:t>-Тамне маглине углавном се састоје од прашине, па своје присуство показују апсорпцијом светлости. Изгледају као области без звезда. Једна од најпознатијих маглина је маглина Коњска Глава дата на Слици 48.</a:t>
            </a:r>
          </a:p>
        </p:txBody>
      </p:sp>
      <p:pic>
        <p:nvPicPr>
          <p:cNvPr id="5123" name="Picture 5" descr="https://upload.wikimedia.org/wikipedia/commons/thumb/4/44/Greeat_Nebula_in_Orion_core.jpg/120px-Greeat_Nebula_in_Orion_c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90500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6"/>
          <p:cNvSpPr txBox="1">
            <a:spLocks noChangeArrowheads="1"/>
          </p:cNvSpPr>
          <p:nvPr/>
        </p:nvSpPr>
        <p:spPr bwMode="auto">
          <a:xfrm>
            <a:off x="1905000" y="4572000"/>
            <a:ext cx="502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en-US" altLang="en-US" sz="1800"/>
              <a:t>Слика 47. Велика Орионова маглина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C:\Users\stojan\Desktop\250px-A_reproduction_of_a_composite_colour_image_of_the_Horsehead_Nebula_and_its_immediate_surroundings_-_Eso0202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914400"/>
            <a:ext cx="3886200" cy="3995738"/>
          </a:xfrm>
          <a:noFill/>
        </p:spPr>
      </p:pic>
      <p:sp>
        <p:nvSpPr>
          <p:cNvPr id="6147" name="TextBox 4"/>
          <p:cNvSpPr txBox="1">
            <a:spLocks noChangeArrowheads="1"/>
          </p:cNvSpPr>
          <p:nvPr/>
        </p:nvSpPr>
        <p:spPr bwMode="auto">
          <a:xfrm>
            <a:off x="1828800" y="51054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en-US" altLang="en-US" sz="1800"/>
              <a:t>Слика 48. Маглина Коњска глава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152400"/>
            <a:ext cx="9144000" cy="6553200"/>
          </a:xfrm>
        </p:spPr>
        <p:txBody>
          <a:bodyPr/>
          <a:lstStyle/>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r>
              <a:rPr lang="en-US" altLang="en-US" sz="1800" b="1" smtClean="0">
                <a:latin typeface="Times New Roman" panose="02020603050405020304" pitchFamily="18" charset="0"/>
                <a:cs typeface="Times New Roman" panose="02020603050405020304" pitchFamily="18" charset="0"/>
              </a:rPr>
              <a:t>-Планетарне маглине имају облик елиптичне плочице или прстена са звездом у средини као на Слици 49. Име су добиле због сличности са изгледом планета који оне имају у малим телескопима. Температура гаса у маглини може достићи  више од 10000 К. Подручје које заузима јонизовани гас простире се понекад и до 10 pc или 32,6 sg и јасно је ограничено од околног неутралног гаса.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0" y="0"/>
            <a:ext cx="9144000" cy="6858000"/>
          </a:xfrm>
        </p:spPr>
        <p:txBody>
          <a:bodyPr/>
          <a:lstStyle/>
          <a:p>
            <a:pPr>
              <a:buFontTx/>
              <a:buNone/>
            </a:pPr>
            <a:endParaRPr lang="en-US" altLang="en-US" sz="1800" b="1" smtClean="0">
              <a:latin typeface="Times New Roman" panose="02020603050405020304" pitchFamily="18" charset="0"/>
              <a:cs typeface="Times New Roman" panose="02020603050405020304" pitchFamily="18" charset="0"/>
            </a:endParaRPr>
          </a:p>
        </p:txBody>
      </p:sp>
      <p:pic>
        <p:nvPicPr>
          <p:cNvPr id="8195" name="Picture 2" descr="Elliptical shell with fine red outer edge surrounding region of yellow and then pink around a nearly circular blue area with the central star at its center. A few background stars are vis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33400"/>
            <a:ext cx="4343400" cy="444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Box 4"/>
          <p:cNvSpPr txBox="1">
            <a:spLocks noChangeArrowheads="1"/>
          </p:cNvSpPr>
          <p:nvPr/>
        </p:nvSpPr>
        <p:spPr bwMode="auto">
          <a:xfrm>
            <a:off x="1447800" y="5181600"/>
            <a:ext cx="6248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en-US" altLang="en-US" sz="1800"/>
              <a:t>Слика 49. Планетарна маглина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0" y="0"/>
            <a:ext cx="9144000" cy="6858000"/>
          </a:xfrm>
        </p:spPr>
        <p:txBody>
          <a:bodyPr/>
          <a:lstStyle/>
          <a:p>
            <a:pPr algn="ctr">
              <a:buFontTx/>
              <a:buNone/>
            </a:pPr>
            <a:r>
              <a:rPr lang="en-US" altLang="en-US" sz="2400" b="1" smtClean="0">
                <a:latin typeface="Times New Roman" panose="02020603050405020304" pitchFamily="18" charset="0"/>
                <a:cs typeface="Times New Roman" panose="02020603050405020304" pitchFamily="18" charset="0"/>
              </a:rPr>
              <a:t>Извори звездане енергије</a:t>
            </a: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r>
              <a:rPr lang="en-US" altLang="en-US" sz="1800" b="1" smtClean="0">
                <a:latin typeface="Times New Roman" panose="02020603050405020304" pitchFamily="18" charset="0"/>
                <a:cs typeface="Times New Roman" panose="02020603050405020304" pitchFamily="18" charset="0"/>
              </a:rPr>
              <a:t>-Основни извори звездане енергије су гравитационо сажимање и термонуклеарне реакције.</a:t>
            </a:r>
          </a:p>
          <a:p>
            <a:pPr algn="just">
              <a:buFontTx/>
              <a:buNone/>
            </a:pPr>
            <a:r>
              <a:rPr lang="en-US" altLang="en-US" sz="1800" b="1" smtClean="0">
                <a:latin typeface="Times New Roman" panose="02020603050405020304" pitchFamily="18" charset="0"/>
                <a:cs typeface="Times New Roman" panose="02020603050405020304" pitchFamily="18" charset="0"/>
              </a:rPr>
              <a:t>-Гравитационо сажимање даје енергију звезданој материји на рачун промене потенцијалне енергије, односно смањењем гравитационог радијуса. Овај механизам је значајан у почетној фази формирања звезде, док се не успостави равнотежа гравитационе силе са хидростатичким притиском, притиском зрачења итд. У том случају, уколико се остваре довољно високи притисак и температура, отпочиње термонуклеарна реакција. Када се истроши водоник гравитационо сажимање постаје постаје поново значајно.</a:t>
            </a:r>
          </a:p>
          <a:p>
            <a:pPr algn="just">
              <a:buFontTx/>
              <a:buNone/>
            </a:pPr>
            <a:r>
              <a:rPr lang="en-US" altLang="en-US" sz="1800" b="1" smtClean="0">
                <a:latin typeface="Times New Roman" panose="02020603050405020304" pitchFamily="18" charset="0"/>
                <a:cs typeface="Times New Roman" panose="02020603050405020304" pitchFamily="18" charset="0"/>
              </a:rPr>
              <a:t>-Термонуклеарне реакције настају ако је температура међузвездане материје приближно 10</a:t>
            </a:r>
            <a:r>
              <a:rPr lang="en-US" altLang="en-US" sz="1800" b="1" baseline="30000" smtClean="0">
                <a:latin typeface="Times New Roman" panose="02020603050405020304" pitchFamily="18" charset="0"/>
                <a:cs typeface="Times New Roman" panose="02020603050405020304" pitchFamily="18" charset="0"/>
              </a:rPr>
              <a:t>7</a:t>
            </a:r>
            <a:r>
              <a:rPr lang="en-US" altLang="en-US" sz="1800" b="1" smtClean="0">
                <a:latin typeface="Times New Roman" panose="02020603050405020304" pitchFamily="18" charset="0"/>
                <a:cs typeface="Times New Roman" panose="02020603050405020304" pitchFamily="18" charset="0"/>
              </a:rPr>
              <a:t> К и густина приближно</a:t>
            </a:r>
          </a:p>
          <a:p>
            <a:pPr algn="just">
              <a:buFontTx/>
              <a:buNone/>
            </a:pPr>
            <a:r>
              <a:rPr lang="en-US" altLang="en-US" sz="1800" b="1" smtClean="0">
                <a:latin typeface="Times New Roman" panose="02020603050405020304" pitchFamily="18" charset="0"/>
                <a:cs typeface="Times New Roman" panose="02020603050405020304" pitchFamily="18" charset="0"/>
              </a:rPr>
              <a:t>-Према Ајнштајновој формули  ΔЕ=c</a:t>
            </a:r>
            <a:r>
              <a:rPr lang="en-US" altLang="en-US" sz="1800" b="1" baseline="30000" smtClean="0">
                <a:latin typeface="Times New Roman" panose="02020603050405020304" pitchFamily="18" charset="0"/>
                <a:cs typeface="Times New Roman" panose="02020603050405020304" pitchFamily="18" charset="0"/>
              </a:rPr>
              <a:t>2</a:t>
            </a:r>
            <a:r>
              <a:rPr lang="en-US" altLang="en-US" sz="1800" b="1" smtClean="0">
                <a:latin typeface="Times New Roman" panose="02020603050405020304" pitchFamily="18" charset="0"/>
                <a:cs typeface="Times New Roman" panose="02020603050405020304" pitchFamily="18" charset="0"/>
              </a:rPr>
              <a:t>Δm у синтези лаких језгара ослобађа се енергија. Због изобиља водоника у звездама за очекивати је да се одиграва фузија водоникових језгара у хелијум. Као пример може се навести Сунце где се око 700 милиона тона водоника за једну секунду претвара у хелијум и истовремено око 5 милиона тона у чисту енергију при температури од најмање 16 милиона степени у језгу Сунца. Уз толики утрошак материје звезда величине Сунца требало би да зрачи енергију око 10 милијарди година, односно још 5 милијарди година.  </a:t>
            </a:r>
            <a:r>
              <a:rPr lang="en-US" altLang="en-US" sz="1800" b="1" baseline="30000" smtClean="0">
                <a:latin typeface="Times New Roman" panose="02020603050405020304" pitchFamily="18" charset="0"/>
                <a:cs typeface="Times New Roman" panose="02020603050405020304" pitchFamily="18" charset="0"/>
              </a:rPr>
              <a:t>  </a:t>
            </a:r>
            <a:endParaRPr lang="en-US" altLang="en-US" sz="1800" b="1" smtClean="0">
              <a:latin typeface="Times New Roman" panose="02020603050405020304" pitchFamily="18" charset="0"/>
              <a:cs typeface="Times New Roman" panose="02020603050405020304" pitchFamily="18" charset="0"/>
            </a:endParaRPr>
          </a:p>
        </p:txBody>
      </p:sp>
      <p:sp>
        <p:nvSpPr>
          <p:cNvPr id="921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pic>
        <p:nvPicPr>
          <p:cNvPr id="9220"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48200" y="3581400"/>
            <a:ext cx="7334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0" y="0"/>
            <a:ext cx="9144000" cy="6858000"/>
          </a:xfrm>
        </p:spPr>
        <p:txBody>
          <a:bodyPr/>
          <a:lstStyle/>
          <a:p>
            <a:pPr algn="ctr">
              <a:buFontTx/>
              <a:buNone/>
            </a:pPr>
            <a:r>
              <a:rPr lang="en-US" altLang="en-US" sz="2400" b="1" smtClean="0">
                <a:latin typeface="Times New Roman" panose="02020603050405020304" pitchFamily="18" charset="0"/>
                <a:cs typeface="Times New Roman" panose="02020603050405020304" pitchFamily="18" charset="0"/>
              </a:rPr>
              <a:t>Еволуција звезда</a:t>
            </a:r>
          </a:p>
          <a:p>
            <a:pPr algn="just">
              <a:buFontTx/>
              <a:buNone/>
            </a:pPr>
            <a:r>
              <a:rPr lang="en-US" altLang="en-US" sz="1800" b="1" smtClean="0">
                <a:latin typeface="Times New Roman" panose="02020603050405020304" pitchFamily="18" charset="0"/>
                <a:cs typeface="Times New Roman" panose="02020603050405020304" pitchFamily="18" charset="0"/>
              </a:rPr>
              <a:t>-Сматра се да звезде настају гравитационим сажимањем облака међузвездане материје, које почиње нарушавањем равномерне густине, а завршава се формирањем протозвезда. Густина протозвезда на почетку је веома мала, а температура ниска. </a:t>
            </a:r>
            <a:r>
              <a:rPr lang="ru-RU" altLang="en-US" sz="1800" b="1" smtClean="0">
                <a:latin typeface="Times New Roman" panose="02020603050405020304" pitchFamily="18" charset="0"/>
                <a:cs typeface="Times New Roman" panose="02020603050405020304" pitchFamily="18" charset="0"/>
              </a:rPr>
              <a:t>Д</a:t>
            </a:r>
            <a:r>
              <a:rPr lang="en-US" altLang="en-US" sz="1800" b="1" smtClean="0">
                <a:latin typeface="Times New Roman" panose="02020603050405020304" pitchFamily="18" charset="0"/>
                <a:cs typeface="Times New Roman" panose="02020603050405020304" pitchFamily="18" charset="0"/>
              </a:rPr>
              <a:t>аљим сажимањем ове величине расту. Протозвезда почиње да зрачи у инфрацрвеном делу спектра. При достизању густине од                 и температуре од 10</a:t>
            </a:r>
            <a:r>
              <a:rPr lang="en-US" altLang="en-US" sz="1800" b="1" baseline="30000" smtClean="0">
                <a:latin typeface="Times New Roman" panose="02020603050405020304" pitchFamily="18" charset="0"/>
                <a:cs typeface="Times New Roman" panose="02020603050405020304" pitchFamily="18" charset="0"/>
              </a:rPr>
              <a:t>7</a:t>
            </a:r>
            <a:r>
              <a:rPr lang="en-US" altLang="en-US" sz="1800" b="1" smtClean="0">
                <a:latin typeface="Times New Roman" panose="02020603050405020304" pitchFamily="18" charset="0"/>
                <a:cs typeface="Times New Roman" panose="02020603050405020304" pitchFamily="18" charset="0"/>
              </a:rPr>
              <a:t> К почињу термонуклеарне реакције. Тада се успоставља равнотежа између гравитационог сажимања и повећања запремине услед термонуклеарних реакција. Звезда постаје стабилна и заузима своје местро на гравном низу Х-Р (Херцшпрунг-Раселовог дијаграма) као на Слици 50. </a:t>
            </a:r>
          </a:p>
          <a:p>
            <a:pPr algn="just">
              <a:buFontTx/>
              <a:buNone/>
            </a:pPr>
            <a:r>
              <a:rPr lang="en-US" altLang="en-US" sz="1800" b="1" smtClean="0">
                <a:latin typeface="Times New Roman" panose="02020603050405020304" pitchFamily="18" charset="0"/>
                <a:cs typeface="Times New Roman" panose="02020603050405020304" pitchFamily="18" charset="0"/>
              </a:rPr>
              <a:t>-На главном низу Х-Р дијаграма звезда проведе највећи део свог живота. Време боравка на главном низу зависи од масе звезде М</a:t>
            </a:r>
            <a:r>
              <a:rPr lang="en-US" altLang="en-US" sz="1800" b="1" baseline="-25000" smtClean="0">
                <a:latin typeface="Times New Roman" panose="02020603050405020304" pitchFamily="18" charset="0"/>
                <a:cs typeface="Times New Roman" panose="02020603050405020304" pitchFamily="18" charset="0"/>
              </a:rPr>
              <a:t>z</a:t>
            </a:r>
            <a:r>
              <a:rPr lang="en-US" altLang="en-US" sz="1800" b="1" smtClean="0">
                <a:latin typeface="Times New Roman" panose="02020603050405020304" pitchFamily="18" charset="0"/>
                <a:cs typeface="Times New Roman" panose="02020603050405020304" pitchFamily="18" charset="0"/>
              </a:rPr>
              <a:t> и износи приближно година:</a:t>
            </a: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r>
              <a:rPr lang="en-US" altLang="en-US" sz="1800" b="1" smtClean="0">
                <a:latin typeface="Times New Roman" panose="02020603050405020304" pitchFamily="18" charset="0"/>
                <a:cs typeface="Times New Roman" panose="02020603050405020304" pitchFamily="18" charset="0"/>
              </a:rPr>
              <a:t>-где је М</a:t>
            </a:r>
            <a:r>
              <a:rPr lang="en-US" altLang="en-US" sz="1800" b="1" baseline="-25000" smtClean="0">
                <a:latin typeface="Times New Roman" panose="02020603050405020304" pitchFamily="18" charset="0"/>
                <a:cs typeface="Times New Roman" panose="02020603050405020304" pitchFamily="18" charset="0"/>
              </a:rPr>
              <a:t>0</a:t>
            </a:r>
            <a:r>
              <a:rPr lang="en-US" altLang="en-US" sz="1800" b="1" smtClean="0">
                <a:latin typeface="Times New Roman" panose="02020603050405020304" pitchFamily="18" charset="0"/>
                <a:cs typeface="Times New Roman" panose="02020603050405020304" pitchFamily="18" charset="0"/>
              </a:rPr>
              <a:t> маса Сунца.</a:t>
            </a:r>
          </a:p>
          <a:p>
            <a:pPr algn="just">
              <a:buFontTx/>
              <a:buNone/>
            </a:pPr>
            <a:r>
              <a:rPr lang="en-US" altLang="en-US" sz="1800" b="1" smtClean="0">
                <a:latin typeface="Times New Roman" panose="02020603050405020304" pitchFamily="18" charset="0"/>
                <a:cs typeface="Times New Roman" panose="02020603050405020304" pitchFamily="18" charset="0"/>
              </a:rPr>
              <a:t>-Када се потроши највећи део водоника, у животу звезде настају бурне промене, које обично почињу трошењем хелијума и површинским трошењем водоника. Завршна етапа постојања звезде може да се одвија на три начина. Који ће се начин реализовати зависи једино од масе звезде.</a:t>
            </a: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a:p>
            <a:pPr algn="just">
              <a:buFontTx/>
              <a:buNone/>
            </a:pPr>
            <a:endParaRPr lang="en-US" altLang="en-US" sz="1800" smtClean="0">
              <a:latin typeface="Times New Roman" panose="02020603050405020304" pitchFamily="18" charset="0"/>
              <a:cs typeface="Times New Roman" panose="02020603050405020304" pitchFamily="18" charset="0"/>
            </a:endParaRPr>
          </a:p>
          <a:p>
            <a:pPr algn="just">
              <a:buFontTx/>
              <a:buNone/>
            </a:pPr>
            <a:endParaRPr lang="en-US" altLang="en-US" sz="1800" b="1" smtClean="0">
              <a:latin typeface="Times New Roman" panose="02020603050405020304" pitchFamily="18" charset="0"/>
              <a:cs typeface="Times New Roman" panose="02020603050405020304" pitchFamily="18" charset="0"/>
            </a:endParaRPr>
          </a:p>
        </p:txBody>
      </p:sp>
      <p:pic>
        <p:nvPicPr>
          <p:cNvPr id="10243"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48600" y="1447800"/>
            <a:ext cx="7334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endParaRPr lang="en-US" altLang="en-US"/>
          </a:p>
        </p:txBody>
      </p:sp>
      <p:pic>
        <p:nvPicPr>
          <p:cNvPr id="10245"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7600" y="3657600"/>
            <a:ext cx="14573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5"/>
          <p:cNvSpPr>
            <a:spLocks noChangeArrowheads="1"/>
          </p:cNvSpPr>
          <p:nvPr/>
        </p:nvSpPr>
        <p:spPr bwMode="auto">
          <a:xfrm>
            <a:off x="0" y="11049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C:\Users\stojan\Desktop\HRDiagra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43150" y="381000"/>
            <a:ext cx="4884738" cy="5562600"/>
          </a:xfrm>
          <a:noFill/>
        </p:spPr>
      </p:pic>
      <p:sp>
        <p:nvSpPr>
          <p:cNvPr id="11267" name="TextBox 9"/>
          <p:cNvSpPr txBox="1">
            <a:spLocks noChangeArrowheads="1"/>
          </p:cNvSpPr>
          <p:nvPr/>
        </p:nvSpPr>
        <p:spPr bwMode="auto">
          <a:xfrm>
            <a:off x="1295400" y="6248400"/>
            <a:ext cx="693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Times New Roman" panose="02020603050405020304" pitchFamily="18" charset="0"/>
              </a:defRPr>
            </a:lvl1pPr>
            <a:lvl2pPr marL="742950" indent="-285750" eaLnBrk="0" hangingPunct="0">
              <a:defRPr sz="2000" b="1">
                <a:solidFill>
                  <a:schemeClr val="tx1"/>
                </a:solidFill>
                <a:latin typeface="Times New Roman" panose="02020603050405020304" pitchFamily="18" charset="0"/>
              </a:defRPr>
            </a:lvl2pPr>
            <a:lvl3pPr marL="1143000" indent="-228600" eaLnBrk="0" hangingPunct="0">
              <a:defRPr sz="2000" b="1">
                <a:solidFill>
                  <a:schemeClr val="tx1"/>
                </a:solidFill>
                <a:latin typeface="Times New Roman" panose="02020603050405020304" pitchFamily="18" charset="0"/>
              </a:defRPr>
            </a:lvl3pPr>
            <a:lvl4pPr marL="1600200" indent="-228600" eaLnBrk="0" hangingPunct="0">
              <a:defRPr sz="2000" b="1">
                <a:solidFill>
                  <a:schemeClr val="tx1"/>
                </a:solidFill>
                <a:latin typeface="Times New Roman" panose="02020603050405020304" pitchFamily="18" charset="0"/>
              </a:defRPr>
            </a:lvl4pPr>
            <a:lvl5pPr marL="2057400" indent="-228600" eaLnBrk="0" hangingPunct="0">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eaLnBrk="1" hangingPunct="1"/>
            <a:r>
              <a:rPr lang="en-US" altLang="en-US" sz="1800"/>
              <a:t>Слика 50. Х-Р дијаграм</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TotalTime>
  <Words>2028</Words>
  <Application>Microsoft Office PowerPoint</Application>
  <PresentationFormat>On-screen Show (4:3)</PresentationFormat>
  <Paragraphs>101</Paragraphs>
  <Slides>23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Times New Roman</vt:lpstr>
      <vt:lpstr>Arial</vt:lpstr>
      <vt:lpstr>Calibri</vt:lpstr>
      <vt:lpstr>Wingdings</vt:lpstr>
      <vt:lpstr>Cambria Math</vt:lpstr>
      <vt:lpstr>Default Design</vt:lpstr>
      <vt:lpstr>Microsoft Equation 3.0</vt:lpstr>
      <vt:lpstr>Истраживање астрономских појава у предшколству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igor</cp:lastModifiedBy>
  <cp:revision>203</cp:revision>
  <dcterms:created xsi:type="dcterms:W3CDTF">2009-02-21T19:26:53Z</dcterms:created>
  <dcterms:modified xsi:type="dcterms:W3CDTF">2020-10-16T18:49:01Z</dcterms:modified>
</cp:coreProperties>
</file>