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A5343-BEA5-44FC-A1B8-08CC5C810635}" type="datetimeFigureOut">
              <a:rPr lang="sr-Latn-RS" smtClean="0"/>
              <a:t>19.3.2020.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B416D-D684-493B-A445-C8F0CD70D4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31484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A5343-BEA5-44FC-A1B8-08CC5C810635}" type="datetimeFigureOut">
              <a:rPr lang="sr-Latn-RS" smtClean="0"/>
              <a:t>19.3.2020.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B416D-D684-493B-A445-C8F0CD70D4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86690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A5343-BEA5-44FC-A1B8-08CC5C810635}" type="datetimeFigureOut">
              <a:rPr lang="sr-Latn-RS" smtClean="0"/>
              <a:t>19.3.2020.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B416D-D684-493B-A445-C8F0CD70D4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90948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A5343-BEA5-44FC-A1B8-08CC5C810635}" type="datetimeFigureOut">
              <a:rPr lang="sr-Latn-RS" smtClean="0"/>
              <a:t>19.3.2020.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B416D-D684-493B-A445-C8F0CD70D4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3463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A5343-BEA5-44FC-A1B8-08CC5C810635}" type="datetimeFigureOut">
              <a:rPr lang="sr-Latn-RS" smtClean="0"/>
              <a:t>19.3.2020.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B416D-D684-493B-A445-C8F0CD70D4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4440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A5343-BEA5-44FC-A1B8-08CC5C810635}" type="datetimeFigureOut">
              <a:rPr lang="sr-Latn-RS" smtClean="0"/>
              <a:t>19.3.2020.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B416D-D684-493B-A445-C8F0CD70D4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32693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A5343-BEA5-44FC-A1B8-08CC5C810635}" type="datetimeFigureOut">
              <a:rPr lang="sr-Latn-RS" smtClean="0"/>
              <a:t>19.3.2020.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B416D-D684-493B-A445-C8F0CD70D4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92400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A5343-BEA5-44FC-A1B8-08CC5C810635}" type="datetimeFigureOut">
              <a:rPr lang="sr-Latn-RS" smtClean="0"/>
              <a:t>19.3.2020.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B416D-D684-493B-A445-C8F0CD70D4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56210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A5343-BEA5-44FC-A1B8-08CC5C810635}" type="datetimeFigureOut">
              <a:rPr lang="sr-Latn-RS" smtClean="0"/>
              <a:t>19.3.2020.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B416D-D684-493B-A445-C8F0CD70D4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2470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A5343-BEA5-44FC-A1B8-08CC5C810635}" type="datetimeFigureOut">
              <a:rPr lang="sr-Latn-RS" smtClean="0"/>
              <a:t>19.3.2020.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B416D-D684-493B-A445-C8F0CD70D4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93957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A5343-BEA5-44FC-A1B8-08CC5C810635}" type="datetimeFigureOut">
              <a:rPr lang="sr-Latn-RS" smtClean="0"/>
              <a:t>19.3.2020.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B416D-D684-493B-A445-C8F0CD70D4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77643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A5343-BEA5-44FC-A1B8-08CC5C810635}" type="datetimeFigureOut">
              <a:rPr lang="sr-Latn-RS" smtClean="0"/>
              <a:t>19.3.2020.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B416D-D684-493B-A445-C8F0CD70D4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65827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99842"/>
          </a:xfrm>
        </p:spPr>
        <p:txBody>
          <a:bodyPr>
            <a:noAutofit/>
          </a:bodyPr>
          <a:lstStyle/>
          <a:p>
            <a:r>
              <a:rPr lang="sr-Latn-RS" sz="2800" dirty="0" err="1"/>
              <a:t>Студијски</a:t>
            </a:r>
            <a:r>
              <a:rPr lang="sr-Latn-RS" sz="2800" dirty="0"/>
              <a:t> </a:t>
            </a:r>
            <a:r>
              <a:rPr lang="sr-Latn-RS" sz="2800" dirty="0" err="1"/>
              <a:t>програм</a:t>
            </a:r>
            <a:r>
              <a:rPr lang="sr-Latn-RS" sz="2800" dirty="0"/>
              <a:t>/</a:t>
            </a:r>
            <a:r>
              <a:rPr lang="sr-Latn-RS" sz="2800" dirty="0" err="1"/>
              <a:t>студијски</a:t>
            </a:r>
            <a:r>
              <a:rPr lang="sr-Latn-RS" sz="2800" dirty="0"/>
              <a:t> </a:t>
            </a:r>
            <a:r>
              <a:rPr lang="sr-Latn-RS" sz="2800" dirty="0" err="1"/>
              <a:t>програми</a:t>
            </a:r>
            <a:r>
              <a:rPr lang="sr-Latn-RS" sz="2800" dirty="0"/>
              <a:t>: ОБРАЗОВАЊЕ СТРУКОВНИХ ВАСПИТАЧА ЗА РАД У ПРЕ</a:t>
            </a:r>
            <a:r>
              <a:rPr lang="sr-Cyrl-RS" sz="2800" dirty="0"/>
              <a:t>Д</a:t>
            </a:r>
            <a:r>
              <a:rPr lang="sr-Latn-RS" sz="2800" dirty="0"/>
              <a:t>ШКОЛСКИМ УСТАНОВАМА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81693"/>
            <a:ext cx="9144000" cy="2876107"/>
          </a:xfrm>
        </p:spPr>
        <p:txBody>
          <a:bodyPr/>
          <a:lstStyle/>
          <a:p>
            <a:pPr algn="l"/>
            <a:r>
              <a:rPr lang="sr-Cyrl-RS" dirty="0"/>
              <a:t>Н</a:t>
            </a:r>
            <a:r>
              <a:rPr lang="sr-Latn-RS" dirty="0" err="1"/>
              <a:t>азив</a:t>
            </a:r>
            <a:r>
              <a:rPr lang="sr-Latn-RS" dirty="0"/>
              <a:t> п</a:t>
            </a:r>
            <a:r>
              <a:rPr lang="sr-Cyrl-RS" dirty="0"/>
              <a:t>р</a:t>
            </a:r>
            <a:r>
              <a:rPr lang="sr-Latn-RS" dirty="0" err="1"/>
              <a:t>едмета</a:t>
            </a:r>
            <a:r>
              <a:rPr lang="sr-Latn-RS" dirty="0"/>
              <a:t>: ПРЕ</a:t>
            </a:r>
            <a:r>
              <a:rPr lang="sr-Cyrl-RS" dirty="0"/>
              <a:t>Д</a:t>
            </a:r>
            <a:r>
              <a:rPr lang="sr-Latn-RS" dirty="0"/>
              <a:t>ШКОЛСКА ПЕ</a:t>
            </a:r>
            <a:r>
              <a:rPr lang="sr-Cyrl-RS" dirty="0"/>
              <a:t>Д</a:t>
            </a:r>
            <a:r>
              <a:rPr lang="sr-Latn-RS" dirty="0"/>
              <a:t>ГОГИЈА</a:t>
            </a:r>
            <a:endParaRPr lang="sr-Cyrl-RS" dirty="0"/>
          </a:p>
          <a:p>
            <a:pPr algn="l"/>
            <a:r>
              <a:rPr lang="sr-Cyrl-RS" dirty="0"/>
              <a:t>С</a:t>
            </a:r>
            <a:r>
              <a:rPr lang="sr-Latn-RS" dirty="0" err="1"/>
              <a:t>та</a:t>
            </a:r>
            <a:r>
              <a:rPr lang="sr-Cyrl-RS" dirty="0"/>
              <a:t>ту</a:t>
            </a:r>
            <a:r>
              <a:rPr lang="sr-Latn-RS" dirty="0"/>
              <a:t>с</a:t>
            </a:r>
            <a:r>
              <a:rPr lang="sr-Cyrl-RS" dirty="0"/>
              <a:t> </a:t>
            </a:r>
            <a:r>
              <a:rPr lang="sr-Latn-RS" dirty="0"/>
              <a:t>п</a:t>
            </a:r>
            <a:r>
              <a:rPr lang="sr-Cyrl-RS" dirty="0"/>
              <a:t>р</a:t>
            </a:r>
            <a:r>
              <a:rPr lang="sr-Latn-RS" dirty="0" err="1"/>
              <a:t>едмета</a:t>
            </a:r>
            <a:r>
              <a:rPr lang="sr-Latn-RS" dirty="0"/>
              <a:t>: ОБАВЕЗАН, </a:t>
            </a:r>
            <a:r>
              <a:rPr lang="sr-Cyrl-RS" dirty="0"/>
              <a:t>1</a:t>
            </a:r>
            <a:r>
              <a:rPr lang="sr-Latn-RS" dirty="0"/>
              <a:t> СЕМЕСТАР</a:t>
            </a:r>
            <a:endParaRPr lang="sr-Cyrl-RS" dirty="0"/>
          </a:p>
          <a:p>
            <a:pPr algn="l"/>
            <a:r>
              <a:rPr lang="sr-Latn-RS" dirty="0"/>
              <a:t>Б</a:t>
            </a:r>
            <a:r>
              <a:rPr lang="sr-Cyrl-RS" dirty="0"/>
              <a:t>рој</a:t>
            </a:r>
            <a:r>
              <a:rPr lang="sr-Latn-RS" dirty="0"/>
              <a:t> ЕСПБ: 5</a:t>
            </a:r>
            <a:endParaRPr lang="sr-Cyrl-RS" dirty="0"/>
          </a:p>
          <a:p>
            <a:pPr algn="l"/>
            <a:r>
              <a:rPr lang="sr-Latn-RS" dirty="0" err="1"/>
              <a:t>Наставник</a:t>
            </a:r>
            <a:r>
              <a:rPr lang="sr-Latn-RS" dirty="0"/>
              <a:t>: </a:t>
            </a:r>
            <a:r>
              <a:rPr lang="sr-Cyrl-RS" dirty="0"/>
              <a:t>др</a:t>
            </a:r>
            <a:r>
              <a:rPr lang="sr-Latn-RS" dirty="0"/>
              <a:t> АЛЕКСАНДРА  МИЛОШЕВИЋ</a:t>
            </a:r>
          </a:p>
        </p:txBody>
      </p:sp>
    </p:spTree>
    <p:extLst>
      <p:ext uri="{BB962C8B-B14F-4D97-AF65-F5344CB8AC3E}">
        <p14:creationId xmlns:p14="http://schemas.microsoft.com/office/powerpoint/2010/main" val="2971481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8010"/>
          </a:xfrm>
        </p:spPr>
        <p:txBody>
          <a:bodyPr>
            <a:normAutofit fontScale="90000"/>
          </a:bodyPr>
          <a:lstStyle/>
          <a:p>
            <a:r>
              <a:rPr lang="sr-Latn-RS" dirty="0" err="1"/>
              <a:t>Циљ</a:t>
            </a:r>
            <a:r>
              <a:rPr lang="sr-Latn-RS" dirty="0"/>
              <a:t> </a:t>
            </a:r>
            <a:r>
              <a:rPr lang="sr-Latn-RS" dirty="0" err="1"/>
              <a:t>предмета</a:t>
            </a:r>
            <a:br>
              <a:rPr lang="sr-Latn-RS" dirty="0"/>
            </a:b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93136"/>
            <a:ext cx="10515600" cy="5283827"/>
          </a:xfrm>
        </p:spPr>
        <p:txBody>
          <a:bodyPr>
            <a:normAutofit fontScale="92500" lnSpcReduction="10000"/>
          </a:bodyPr>
          <a:lstStyle/>
          <a:p>
            <a:r>
              <a:rPr lang="sr-Latn-RS" dirty="0" err="1"/>
              <a:t>Сагледавање</a:t>
            </a:r>
            <a:r>
              <a:rPr lang="sr-Latn-RS" dirty="0"/>
              <a:t> </a:t>
            </a:r>
            <a:r>
              <a:rPr lang="sr-Latn-RS" dirty="0" err="1"/>
              <a:t>друштвене</a:t>
            </a:r>
            <a:r>
              <a:rPr lang="sr-Latn-RS" dirty="0"/>
              <a:t> </a:t>
            </a:r>
            <a:r>
              <a:rPr lang="sr-Latn-RS" dirty="0" err="1"/>
              <a:t>условљености</a:t>
            </a:r>
            <a:r>
              <a:rPr lang="sr-Latn-RS" dirty="0"/>
              <a:t> </a:t>
            </a:r>
            <a:r>
              <a:rPr lang="sr-Latn-RS" dirty="0" err="1"/>
              <a:t>детињства</a:t>
            </a:r>
            <a:r>
              <a:rPr lang="sr-Latn-RS" dirty="0"/>
              <a:t> и </a:t>
            </a:r>
            <a:r>
              <a:rPr lang="sr-Latn-RS" dirty="0" err="1"/>
              <a:t>схватање</a:t>
            </a:r>
            <a:r>
              <a:rPr lang="sr-Latn-RS" dirty="0"/>
              <a:t> </a:t>
            </a:r>
            <a:r>
              <a:rPr lang="sr-Latn-RS" dirty="0" err="1"/>
              <a:t>промена</a:t>
            </a:r>
            <a:r>
              <a:rPr lang="sr-Latn-RS" dirty="0"/>
              <a:t> у </a:t>
            </a:r>
            <a:r>
              <a:rPr lang="sr-Latn-RS" dirty="0" err="1"/>
              <a:t>положају</a:t>
            </a:r>
            <a:r>
              <a:rPr lang="sr-Latn-RS" dirty="0"/>
              <a:t> </a:t>
            </a:r>
            <a:r>
              <a:rPr lang="sr-Latn-RS" dirty="0" err="1"/>
              <a:t>детета</a:t>
            </a:r>
            <a:r>
              <a:rPr lang="sr-Latn-RS" dirty="0"/>
              <a:t> у </a:t>
            </a:r>
            <a:r>
              <a:rPr lang="sr-Latn-RS" dirty="0" err="1"/>
              <a:t>породици</a:t>
            </a:r>
            <a:r>
              <a:rPr lang="sr-Latn-RS" dirty="0"/>
              <a:t> и </a:t>
            </a:r>
            <a:r>
              <a:rPr lang="sr-Latn-RS" dirty="0" err="1"/>
              <a:t>друштву</a:t>
            </a:r>
            <a:r>
              <a:rPr lang="sr-Latn-RS" dirty="0"/>
              <a:t> </a:t>
            </a:r>
            <a:r>
              <a:rPr lang="sr-Latn-RS" dirty="0" err="1"/>
              <a:t>кроз</a:t>
            </a:r>
            <a:r>
              <a:rPr lang="sr-Latn-RS" dirty="0"/>
              <a:t> </a:t>
            </a:r>
            <a:r>
              <a:rPr lang="sr-Latn-RS" dirty="0" err="1"/>
              <a:t>раличите</a:t>
            </a:r>
            <a:r>
              <a:rPr lang="sr-Latn-RS" dirty="0"/>
              <a:t> </a:t>
            </a:r>
            <a:r>
              <a:rPr lang="sr-Latn-RS" dirty="0" err="1"/>
              <a:t>васпитне</a:t>
            </a:r>
            <a:r>
              <a:rPr lang="sr-Latn-RS" dirty="0"/>
              <a:t> </a:t>
            </a:r>
            <a:r>
              <a:rPr lang="sr-Latn-RS" dirty="0" err="1"/>
              <a:t>филозофиј</a:t>
            </a:r>
            <a:r>
              <a:rPr lang="sr-Cyrl-RS" dirty="0"/>
              <a:t>е</a:t>
            </a:r>
          </a:p>
          <a:p>
            <a:r>
              <a:rPr lang="sr-Latn-RS" dirty="0" err="1"/>
              <a:t>разумевање</a:t>
            </a:r>
            <a:r>
              <a:rPr lang="sr-Latn-RS" dirty="0"/>
              <a:t> </a:t>
            </a:r>
            <a:r>
              <a:rPr lang="sr-Latn-RS" dirty="0" err="1"/>
              <a:t>улоге</a:t>
            </a:r>
            <a:r>
              <a:rPr lang="sr-Latn-RS" dirty="0"/>
              <a:t> и </a:t>
            </a:r>
            <a:r>
              <a:rPr lang="sr-Latn-RS" dirty="0" err="1"/>
              <a:t>функција</a:t>
            </a:r>
            <a:r>
              <a:rPr lang="sr-Latn-RS" dirty="0"/>
              <a:t> </a:t>
            </a:r>
            <a:r>
              <a:rPr lang="sr-Latn-RS" dirty="0" err="1"/>
              <a:t>институционаланог</a:t>
            </a:r>
            <a:r>
              <a:rPr lang="sr-Latn-RS" dirty="0"/>
              <a:t> </a:t>
            </a:r>
            <a:r>
              <a:rPr lang="sr-Latn-RS" dirty="0" err="1"/>
              <a:t>предшколског</a:t>
            </a:r>
            <a:r>
              <a:rPr lang="sr-Latn-RS" dirty="0"/>
              <a:t> </a:t>
            </a:r>
            <a:r>
              <a:rPr lang="sr-Latn-RS" dirty="0" err="1"/>
              <a:t>васпитања</a:t>
            </a:r>
            <a:r>
              <a:rPr lang="sr-Latn-RS" dirty="0"/>
              <a:t> и </a:t>
            </a:r>
            <a:r>
              <a:rPr lang="sr-Latn-RS" dirty="0" err="1"/>
              <a:t>образовања</a:t>
            </a:r>
            <a:r>
              <a:rPr lang="sr-Latn-RS" dirty="0"/>
              <a:t> и </a:t>
            </a:r>
            <a:r>
              <a:rPr lang="sr-Latn-RS" dirty="0" err="1"/>
              <a:t>његовог</a:t>
            </a:r>
            <a:r>
              <a:rPr lang="sr-Latn-RS" dirty="0"/>
              <a:t> </a:t>
            </a:r>
            <a:r>
              <a:rPr lang="sr-Latn-RS" dirty="0" err="1"/>
              <a:t>односа</a:t>
            </a:r>
            <a:r>
              <a:rPr lang="sr-Latn-RS" dirty="0"/>
              <a:t> </a:t>
            </a:r>
            <a:r>
              <a:rPr lang="sr-Latn-RS" dirty="0" err="1"/>
              <a:t>са</a:t>
            </a:r>
            <a:r>
              <a:rPr lang="sr-Latn-RS" dirty="0"/>
              <a:t> </a:t>
            </a:r>
            <a:r>
              <a:rPr lang="sr-Latn-RS" dirty="0" err="1"/>
              <a:t>породичним</a:t>
            </a:r>
            <a:r>
              <a:rPr lang="sr-Latn-RS" dirty="0"/>
              <a:t> </a:t>
            </a:r>
            <a:r>
              <a:rPr lang="sr-Latn-RS" dirty="0" err="1"/>
              <a:t>васпитањем</a:t>
            </a:r>
            <a:r>
              <a:rPr lang="sr-Latn-RS" dirty="0"/>
              <a:t> </a:t>
            </a:r>
            <a:endParaRPr lang="sr-Cyrl-RS" dirty="0"/>
          </a:p>
          <a:p>
            <a:r>
              <a:rPr lang="sr-Latn-RS" dirty="0" err="1"/>
              <a:t>стицање</a:t>
            </a:r>
            <a:r>
              <a:rPr lang="sr-Latn-RS" dirty="0"/>
              <a:t> </a:t>
            </a:r>
            <a:r>
              <a:rPr lang="sr-Latn-RS" dirty="0" err="1"/>
              <a:t>увида</a:t>
            </a:r>
            <a:r>
              <a:rPr lang="sr-Latn-RS" dirty="0"/>
              <a:t> у </a:t>
            </a:r>
            <a:r>
              <a:rPr lang="sr-Latn-RS" dirty="0" err="1"/>
              <a:t>проблематику</a:t>
            </a:r>
            <a:r>
              <a:rPr lang="sr-Latn-RS" dirty="0"/>
              <a:t> </a:t>
            </a:r>
            <a:r>
              <a:rPr lang="sr-Latn-RS" dirty="0" err="1"/>
              <a:t>васпитно-образовног</a:t>
            </a:r>
            <a:r>
              <a:rPr lang="sr-Latn-RS" dirty="0"/>
              <a:t> </a:t>
            </a:r>
            <a:r>
              <a:rPr lang="sr-Latn-RS" dirty="0" err="1"/>
              <a:t>рада</a:t>
            </a:r>
            <a:r>
              <a:rPr lang="sr-Latn-RS" dirty="0"/>
              <a:t> </a:t>
            </a:r>
            <a:r>
              <a:rPr lang="sr-Latn-RS" dirty="0" err="1"/>
              <a:t>са</a:t>
            </a:r>
            <a:r>
              <a:rPr lang="sr-Latn-RS" dirty="0"/>
              <a:t> </a:t>
            </a:r>
            <a:r>
              <a:rPr lang="sr-Latn-RS" dirty="0" err="1"/>
              <a:t>децом</a:t>
            </a:r>
            <a:r>
              <a:rPr lang="sr-Latn-RS" dirty="0"/>
              <a:t> </a:t>
            </a:r>
            <a:r>
              <a:rPr lang="sr-Latn-RS" dirty="0" err="1"/>
              <a:t>од</a:t>
            </a:r>
            <a:r>
              <a:rPr lang="sr-Latn-RS" dirty="0"/>
              <a:t> </a:t>
            </a:r>
            <a:r>
              <a:rPr lang="sr-Latn-RS" dirty="0" err="1"/>
              <a:t>рођења</a:t>
            </a:r>
            <a:r>
              <a:rPr lang="sr-Latn-RS" dirty="0"/>
              <a:t> </a:t>
            </a:r>
            <a:r>
              <a:rPr lang="sr-Latn-RS" dirty="0" err="1"/>
              <a:t>до</a:t>
            </a:r>
            <a:r>
              <a:rPr lang="sr-Latn-RS" dirty="0"/>
              <a:t> </a:t>
            </a:r>
            <a:r>
              <a:rPr lang="sr-Latn-RS" dirty="0" err="1"/>
              <a:t>поласка</a:t>
            </a:r>
            <a:r>
              <a:rPr lang="sr-Latn-RS" dirty="0"/>
              <a:t> у </a:t>
            </a:r>
            <a:r>
              <a:rPr lang="sr-Latn-RS" dirty="0" err="1"/>
              <a:t>школу</a:t>
            </a:r>
            <a:r>
              <a:rPr lang="sr-Latn-RS" dirty="0"/>
              <a:t> </a:t>
            </a:r>
            <a:r>
              <a:rPr lang="sr-Latn-RS" dirty="0" err="1"/>
              <a:t>кроз</a:t>
            </a:r>
            <a:r>
              <a:rPr lang="sr-Latn-RS" dirty="0"/>
              <a:t> </a:t>
            </a:r>
            <a:r>
              <a:rPr lang="sr-Latn-RS" dirty="0" err="1"/>
              <a:t>поједине</a:t>
            </a:r>
            <a:r>
              <a:rPr lang="sr-Latn-RS" dirty="0"/>
              <a:t> </a:t>
            </a:r>
            <a:r>
              <a:rPr lang="sr-Latn-RS" dirty="0" err="1"/>
              <a:t>фазе</a:t>
            </a:r>
            <a:r>
              <a:rPr lang="sr-Latn-RS" dirty="0"/>
              <a:t> и </a:t>
            </a:r>
            <a:r>
              <a:rPr lang="sr-Latn-RS" dirty="0" err="1"/>
              <a:t>аспекте</a:t>
            </a:r>
            <a:r>
              <a:rPr lang="sr-Latn-RS" dirty="0"/>
              <a:t> </a:t>
            </a:r>
            <a:r>
              <a:rPr lang="sr-Latn-RS" dirty="0" err="1"/>
              <a:t>дечјег</a:t>
            </a:r>
            <a:r>
              <a:rPr lang="sr-Latn-RS" dirty="0"/>
              <a:t> </a:t>
            </a:r>
            <a:r>
              <a:rPr lang="sr-Latn-RS" dirty="0" err="1"/>
              <a:t>развоја</a:t>
            </a:r>
            <a:r>
              <a:rPr lang="sr-Latn-RS" dirty="0"/>
              <a:t> с </a:t>
            </a:r>
            <a:r>
              <a:rPr lang="sr-Latn-RS" dirty="0" err="1"/>
              <a:t>циљем</a:t>
            </a:r>
            <a:r>
              <a:rPr lang="sr-Latn-RS" dirty="0"/>
              <a:t> </a:t>
            </a:r>
            <a:r>
              <a:rPr lang="sr-Latn-RS" dirty="0" err="1"/>
              <a:t>пружања</a:t>
            </a:r>
            <a:r>
              <a:rPr lang="sr-Latn-RS" dirty="0"/>
              <a:t> </a:t>
            </a:r>
            <a:r>
              <a:rPr lang="sr-Latn-RS" dirty="0" err="1"/>
              <a:t>подстицаја</a:t>
            </a:r>
            <a:r>
              <a:rPr lang="sr-Latn-RS" dirty="0"/>
              <a:t> </a:t>
            </a:r>
            <a:r>
              <a:rPr lang="sr-Latn-RS" dirty="0" err="1"/>
              <a:t>целовитом</a:t>
            </a:r>
            <a:r>
              <a:rPr lang="sr-Latn-RS" dirty="0"/>
              <a:t> </a:t>
            </a:r>
            <a:r>
              <a:rPr lang="sr-Latn-RS" dirty="0" err="1"/>
              <a:t>развоју</a:t>
            </a:r>
            <a:r>
              <a:rPr lang="sr-Latn-RS" dirty="0"/>
              <a:t> </a:t>
            </a:r>
            <a:r>
              <a:rPr lang="sr-Latn-RS" dirty="0" err="1"/>
              <a:t>детета</a:t>
            </a:r>
            <a:endParaRPr lang="sr-Cyrl-RS" dirty="0"/>
          </a:p>
          <a:p>
            <a:r>
              <a:rPr lang="sr-Latn-RS" dirty="0" err="1"/>
              <a:t>усвајање</a:t>
            </a:r>
            <a:r>
              <a:rPr lang="sr-Latn-RS" dirty="0"/>
              <a:t> </a:t>
            </a:r>
            <a:r>
              <a:rPr lang="sr-Latn-RS" dirty="0" err="1"/>
              <a:t>знања</a:t>
            </a:r>
            <a:r>
              <a:rPr lang="sr-Latn-RS" dirty="0"/>
              <a:t> о </a:t>
            </a:r>
            <a:r>
              <a:rPr lang="sr-Latn-RS" dirty="0" err="1"/>
              <a:t>специфичности</a:t>
            </a:r>
            <a:r>
              <a:rPr lang="sr-Latn-RS" dirty="0"/>
              <a:t> </a:t>
            </a:r>
            <a:r>
              <a:rPr lang="sr-Latn-RS" dirty="0" err="1"/>
              <a:t>процеса</a:t>
            </a:r>
            <a:r>
              <a:rPr lang="sr-Latn-RS" dirty="0"/>
              <a:t> </a:t>
            </a:r>
            <a:r>
              <a:rPr lang="sr-Latn-RS" dirty="0" err="1"/>
              <a:t>учења</a:t>
            </a:r>
            <a:r>
              <a:rPr lang="sr-Latn-RS" dirty="0"/>
              <a:t> </a:t>
            </a:r>
            <a:r>
              <a:rPr lang="sr-Latn-RS" dirty="0" err="1"/>
              <a:t>на</a:t>
            </a:r>
            <a:r>
              <a:rPr lang="sr-Latn-RS" dirty="0"/>
              <a:t> </a:t>
            </a:r>
            <a:r>
              <a:rPr lang="sr-Latn-RS" dirty="0" err="1"/>
              <a:t>предшколском</a:t>
            </a:r>
            <a:r>
              <a:rPr lang="sr-Latn-RS" dirty="0"/>
              <a:t> </a:t>
            </a:r>
            <a:r>
              <a:rPr lang="sr-Latn-RS" dirty="0" err="1"/>
              <a:t>узрасту</a:t>
            </a:r>
            <a:r>
              <a:rPr lang="sr-Latn-RS" dirty="0"/>
              <a:t> </a:t>
            </a:r>
            <a:r>
              <a:rPr lang="sr-Latn-RS" dirty="0" err="1"/>
              <a:t>уз</a:t>
            </a:r>
            <a:r>
              <a:rPr lang="sr-Latn-RS" dirty="0"/>
              <a:t> </a:t>
            </a:r>
            <a:r>
              <a:rPr lang="sr-Latn-RS" dirty="0" err="1"/>
              <a:t>сагледавање</a:t>
            </a:r>
            <a:r>
              <a:rPr lang="sr-Latn-RS" dirty="0"/>
              <a:t> </a:t>
            </a:r>
            <a:r>
              <a:rPr lang="sr-Latn-RS" dirty="0" err="1"/>
              <a:t>принципа</a:t>
            </a:r>
            <a:r>
              <a:rPr lang="sr-Latn-RS" dirty="0"/>
              <a:t> </a:t>
            </a:r>
            <a:r>
              <a:rPr lang="sr-Latn-RS" dirty="0" err="1"/>
              <a:t>креирања</a:t>
            </a:r>
            <a:r>
              <a:rPr lang="sr-Latn-RS" dirty="0"/>
              <a:t> </a:t>
            </a:r>
            <a:r>
              <a:rPr lang="sr-Latn-RS" dirty="0" err="1"/>
              <a:t>подстицајне</a:t>
            </a:r>
            <a:r>
              <a:rPr lang="sr-Latn-RS" dirty="0"/>
              <a:t> </a:t>
            </a:r>
            <a:r>
              <a:rPr lang="sr-Latn-RS" dirty="0" err="1"/>
              <a:t>васпитно-образовне</a:t>
            </a:r>
            <a:r>
              <a:rPr lang="sr-Latn-RS" dirty="0"/>
              <a:t> </a:t>
            </a:r>
            <a:r>
              <a:rPr lang="sr-Latn-RS" dirty="0" err="1"/>
              <a:t>средине</a:t>
            </a:r>
            <a:endParaRPr lang="sr-Cyrl-RS" dirty="0"/>
          </a:p>
          <a:p>
            <a:r>
              <a:rPr lang="sr-Latn-RS" dirty="0" err="1"/>
              <a:t>упознавање</a:t>
            </a:r>
            <a:r>
              <a:rPr lang="sr-Latn-RS" dirty="0"/>
              <a:t> </a:t>
            </a:r>
            <a:r>
              <a:rPr lang="sr-Latn-RS" dirty="0" err="1"/>
              <a:t>са</a:t>
            </a:r>
            <a:r>
              <a:rPr lang="sr-Latn-RS" dirty="0"/>
              <a:t> </a:t>
            </a:r>
            <a:r>
              <a:rPr lang="sr-Latn-RS" dirty="0" err="1"/>
              <a:t>основном</a:t>
            </a:r>
            <a:r>
              <a:rPr lang="sr-Latn-RS" dirty="0"/>
              <a:t> </a:t>
            </a:r>
            <a:r>
              <a:rPr lang="sr-Latn-RS" dirty="0" err="1"/>
              <a:t>структуром</a:t>
            </a:r>
            <a:r>
              <a:rPr lang="sr-Latn-RS" dirty="0"/>
              <a:t> </a:t>
            </a:r>
            <a:r>
              <a:rPr lang="sr-Latn-RS" dirty="0" err="1"/>
              <a:t>програмског</a:t>
            </a:r>
            <a:r>
              <a:rPr lang="sr-Latn-RS" dirty="0"/>
              <a:t> </a:t>
            </a:r>
            <a:r>
              <a:rPr lang="sr-Latn-RS" dirty="0" err="1"/>
              <a:t>документа</a:t>
            </a:r>
            <a:r>
              <a:rPr lang="sr-Latn-RS" dirty="0"/>
              <a:t> и </a:t>
            </a:r>
            <a:r>
              <a:rPr lang="sr-Latn-RS" dirty="0" err="1"/>
              <a:t>процедурама</a:t>
            </a:r>
            <a:r>
              <a:rPr lang="sr-Latn-RS" dirty="0"/>
              <a:t> </a:t>
            </a:r>
            <a:r>
              <a:rPr lang="sr-Latn-RS" dirty="0" err="1"/>
              <a:t>њихог</a:t>
            </a:r>
            <a:r>
              <a:rPr lang="sr-Latn-RS" dirty="0"/>
              <a:t> </a:t>
            </a:r>
            <a:r>
              <a:rPr lang="sr-Latn-RS" dirty="0" err="1"/>
              <a:t>дефинисања</a:t>
            </a:r>
            <a:r>
              <a:rPr lang="sr-Latn-RS" dirty="0"/>
              <a:t>, </a:t>
            </a:r>
            <a:r>
              <a:rPr lang="sr-Latn-RS" dirty="0" err="1"/>
              <a:t>процењивања</a:t>
            </a:r>
            <a:r>
              <a:rPr lang="sr-Latn-RS" dirty="0"/>
              <a:t> и </a:t>
            </a:r>
            <a:r>
              <a:rPr lang="sr-Latn-RS" dirty="0" err="1"/>
              <a:t>имплементаци</a:t>
            </a:r>
            <a:r>
              <a:rPr lang="sr-Cyrl-RS" dirty="0"/>
              <a:t>ј</a:t>
            </a:r>
            <a:r>
              <a:rPr lang="sr-Latn-RS" dirty="0"/>
              <a:t>е</a:t>
            </a:r>
          </a:p>
        </p:txBody>
      </p:sp>
    </p:spTree>
    <p:extLst>
      <p:ext uri="{BB962C8B-B14F-4D97-AF65-F5344CB8AC3E}">
        <p14:creationId xmlns:p14="http://schemas.microsoft.com/office/powerpoint/2010/main" val="2667486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5480"/>
          </a:xfrm>
        </p:spPr>
        <p:txBody>
          <a:bodyPr>
            <a:normAutofit fontScale="90000"/>
          </a:bodyPr>
          <a:lstStyle/>
          <a:p>
            <a:r>
              <a:rPr lang="sr-Latn-RS" dirty="0" err="1"/>
              <a:t>Исход</a:t>
            </a:r>
            <a:r>
              <a:rPr lang="sr-Latn-RS" dirty="0"/>
              <a:t> </a:t>
            </a:r>
            <a:r>
              <a:rPr lang="sr-Latn-RS" dirty="0" err="1"/>
              <a:t>предмета</a:t>
            </a:r>
            <a:r>
              <a:rPr lang="sr-Latn-RS" dirty="0"/>
              <a:t>:</a:t>
            </a:r>
            <a:br>
              <a:rPr lang="sr-Latn-RS" dirty="0"/>
            </a:b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919" y="712381"/>
            <a:ext cx="12001081" cy="6050160"/>
          </a:xfrm>
        </p:spPr>
        <p:txBody>
          <a:bodyPr>
            <a:normAutofit lnSpcReduction="10000"/>
          </a:bodyPr>
          <a:lstStyle/>
          <a:p>
            <a:r>
              <a:rPr lang="sr-Latn-RS" dirty="0" err="1"/>
              <a:t>Оспособљеност</a:t>
            </a:r>
            <a:r>
              <a:rPr lang="sr-Latn-RS" dirty="0"/>
              <a:t> </a:t>
            </a:r>
            <a:r>
              <a:rPr lang="sr-Latn-RS" dirty="0" err="1"/>
              <a:t>студената</a:t>
            </a:r>
            <a:r>
              <a:rPr lang="sr-Latn-RS" dirty="0"/>
              <a:t> </a:t>
            </a:r>
            <a:r>
              <a:rPr lang="sr-Latn-RS" dirty="0" err="1"/>
              <a:t>за</a:t>
            </a:r>
            <a:r>
              <a:rPr lang="sr-Latn-RS" dirty="0"/>
              <a:t> </a:t>
            </a:r>
            <a:r>
              <a:rPr lang="sr-Latn-RS" dirty="0" err="1"/>
              <a:t>анализу</a:t>
            </a:r>
            <a:r>
              <a:rPr lang="sr-Latn-RS" dirty="0"/>
              <a:t> </a:t>
            </a:r>
            <a:r>
              <a:rPr lang="sr-Latn-RS" dirty="0" err="1"/>
              <a:t>друштвене</a:t>
            </a:r>
            <a:r>
              <a:rPr lang="sr-Latn-RS" dirty="0"/>
              <a:t> и </a:t>
            </a:r>
            <a:r>
              <a:rPr lang="sr-Latn-RS" dirty="0" err="1"/>
              <a:t>културне</a:t>
            </a:r>
            <a:r>
              <a:rPr lang="sr-Latn-RS" dirty="0"/>
              <a:t> </a:t>
            </a:r>
            <a:r>
              <a:rPr lang="sr-Latn-RS" dirty="0" err="1"/>
              <a:t>условљености</a:t>
            </a:r>
            <a:r>
              <a:rPr lang="sr-Latn-RS" dirty="0"/>
              <a:t> </a:t>
            </a:r>
            <a:r>
              <a:rPr lang="sr-Latn-RS" dirty="0" err="1"/>
              <a:t>детињства</a:t>
            </a:r>
            <a:r>
              <a:rPr lang="sr-Latn-RS" dirty="0"/>
              <a:t> </a:t>
            </a:r>
            <a:r>
              <a:rPr lang="sr-Latn-RS" dirty="0" err="1"/>
              <a:t>те</a:t>
            </a:r>
            <a:r>
              <a:rPr lang="sr-Latn-RS" dirty="0"/>
              <a:t> </a:t>
            </a:r>
            <a:r>
              <a:rPr lang="sr-Latn-RS" dirty="0" err="1"/>
              <a:t>уочавање</a:t>
            </a:r>
            <a:r>
              <a:rPr lang="sr-Latn-RS" dirty="0"/>
              <a:t> </a:t>
            </a:r>
            <a:r>
              <a:rPr lang="sr-Latn-RS" dirty="0" err="1"/>
              <a:t>механизама</a:t>
            </a:r>
            <a:r>
              <a:rPr lang="sr-Latn-RS" dirty="0"/>
              <a:t> </a:t>
            </a:r>
            <a:r>
              <a:rPr lang="sr-Latn-RS" dirty="0" err="1"/>
              <a:t>који</a:t>
            </a:r>
            <a:r>
              <a:rPr lang="sr-Latn-RS" dirty="0"/>
              <a:t> </a:t>
            </a:r>
            <a:r>
              <a:rPr lang="sr-Latn-RS" dirty="0" err="1"/>
              <a:t>доприносе</a:t>
            </a:r>
            <a:r>
              <a:rPr lang="sr-Latn-RS" dirty="0"/>
              <a:t> </a:t>
            </a:r>
            <a:r>
              <a:rPr lang="sr-Latn-RS" dirty="0" err="1"/>
              <a:t>промени</a:t>
            </a:r>
            <a:r>
              <a:rPr lang="sr-Latn-RS" dirty="0"/>
              <a:t> </a:t>
            </a:r>
            <a:r>
              <a:rPr lang="sr-Latn-RS" dirty="0" err="1"/>
              <a:t>положаја</a:t>
            </a:r>
            <a:r>
              <a:rPr lang="sr-Latn-RS" dirty="0"/>
              <a:t> </a:t>
            </a:r>
            <a:r>
              <a:rPr lang="sr-Latn-RS" dirty="0" err="1"/>
              <a:t>детета</a:t>
            </a:r>
            <a:r>
              <a:rPr lang="sr-Latn-RS" dirty="0"/>
              <a:t>; </a:t>
            </a:r>
            <a:endParaRPr lang="sr-Cyrl-RS" dirty="0"/>
          </a:p>
          <a:p>
            <a:r>
              <a:rPr lang="sr-Latn-RS" dirty="0" err="1"/>
              <a:t>разликовање</a:t>
            </a:r>
            <a:r>
              <a:rPr lang="sr-Latn-RS" dirty="0"/>
              <a:t> </a:t>
            </a:r>
            <a:r>
              <a:rPr lang="sr-Latn-RS" dirty="0" err="1"/>
              <a:t>васпитних</a:t>
            </a:r>
            <a:r>
              <a:rPr lang="sr-Latn-RS" dirty="0"/>
              <a:t> </a:t>
            </a:r>
            <a:r>
              <a:rPr lang="sr-Latn-RS" dirty="0" err="1"/>
              <a:t>филозофија</a:t>
            </a:r>
            <a:r>
              <a:rPr lang="sr-Latn-RS" dirty="0"/>
              <a:t> и </a:t>
            </a:r>
            <a:r>
              <a:rPr lang="sr-Latn-RS" dirty="0" err="1"/>
              <a:t>њихових</a:t>
            </a:r>
            <a:r>
              <a:rPr lang="sr-Latn-RS" dirty="0"/>
              <a:t> </a:t>
            </a:r>
            <a:r>
              <a:rPr lang="sr-Latn-RS" dirty="0" err="1"/>
              <a:t>импликација</a:t>
            </a:r>
            <a:r>
              <a:rPr lang="sr-Latn-RS" dirty="0"/>
              <a:t>;</a:t>
            </a:r>
            <a:endParaRPr lang="sr-Cyrl-RS" dirty="0"/>
          </a:p>
          <a:p>
            <a:r>
              <a:rPr lang="sr-Latn-RS" dirty="0" err="1"/>
              <a:t>анализу</a:t>
            </a:r>
            <a:r>
              <a:rPr lang="sr-Latn-RS" dirty="0"/>
              <a:t> </a:t>
            </a:r>
            <a:r>
              <a:rPr lang="sr-Latn-RS" dirty="0" err="1"/>
              <a:t>односа</a:t>
            </a:r>
            <a:r>
              <a:rPr lang="sr-Latn-RS" dirty="0"/>
              <a:t> и </a:t>
            </a:r>
            <a:r>
              <a:rPr lang="sr-Latn-RS" dirty="0" err="1"/>
              <a:t>функција</a:t>
            </a:r>
            <a:r>
              <a:rPr lang="sr-Latn-RS" dirty="0"/>
              <a:t> </a:t>
            </a:r>
            <a:r>
              <a:rPr lang="sr-Latn-RS" dirty="0" err="1"/>
              <a:t>институционаланог</a:t>
            </a:r>
            <a:r>
              <a:rPr lang="sr-Latn-RS" dirty="0"/>
              <a:t> и </a:t>
            </a:r>
            <a:r>
              <a:rPr lang="sr-Latn-RS" dirty="0" err="1"/>
              <a:t>породичног</a:t>
            </a:r>
            <a:r>
              <a:rPr lang="sr-Latn-RS" dirty="0"/>
              <a:t> </a:t>
            </a:r>
            <a:r>
              <a:rPr lang="sr-Latn-RS" dirty="0" err="1"/>
              <a:t>предшколског</a:t>
            </a:r>
            <a:r>
              <a:rPr lang="sr-Latn-RS" dirty="0"/>
              <a:t> </a:t>
            </a:r>
            <a:r>
              <a:rPr lang="sr-Latn-RS" dirty="0" err="1"/>
              <a:t>васпитања</a:t>
            </a:r>
            <a:r>
              <a:rPr lang="sr-Latn-RS" dirty="0"/>
              <a:t> и </a:t>
            </a:r>
            <a:r>
              <a:rPr lang="sr-Latn-RS" dirty="0" err="1"/>
              <a:t>образовања</a:t>
            </a:r>
            <a:r>
              <a:rPr lang="sr-Latn-RS" dirty="0"/>
              <a:t>; </a:t>
            </a:r>
            <a:endParaRPr lang="sr-Cyrl-RS" dirty="0"/>
          </a:p>
          <a:p>
            <a:r>
              <a:rPr lang="sr-Latn-RS" dirty="0" err="1"/>
              <a:t>оспособљеност</a:t>
            </a:r>
            <a:r>
              <a:rPr lang="sr-Latn-RS" dirty="0"/>
              <a:t> </a:t>
            </a:r>
            <a:r>
              <a:rPr lang="sr-Latn-RS" dirty="0" err="1"/>
              <a:t>студен</a:t>
            </a:r>
            <a:r>
              <a:rPr lang="en-GB" dirty="0"/>
              <a:t>a</a:t>
            </a:r>
            <a:r>
              <a:rPr lang="sr-Latn-RS" dirty="0" err="1"/>
              <a:t>та</a:t>
            </a:r>
            <a:r>
              <a:rPr lang="sr-Latn-RS" dirty="0"/>
              <a:t> </a:t>
            </a:r>
            <a:r>
              <a:rPr lang="sr-Latn-RS" dirty="0" err="1"/>
              <a:t>да</a:t>
            </a:r>
            <a:r>
              <a:rPr lang="sr-Latn-RS" dirty="0"/>
              <a:t> </a:t>
            </a:r>
            <a:r>
              <a:rPr lang="sr-Latn-RS" dirty="0" err="1"/>
              <a:t>идентификују</a:t>
            </a:r>
            <a:r>
              <a:rPr lang="sr-Latn-RS" dirty="0"/>
              <a:t> </a:t>
            </a:r>
            <a:r>
              <a:rPr lang="sr-Latn-RS" dirty="0" err="1"/>
              <a:t>циљеве</a:t>
            </a:r>
            <a:r>
              <a:rPr lang="sr-Latn-RS" dirty="0"/>
              <a:t> и </a:t>
            </a:r>
            <a:r>
              <a:rPr lang="sr-Latn-RS" dirty="0" err="1"/>
              <a:t>задатке</a:t>
            </a:r>
            <a:r>
              <a:rPr lang="sr-Latn-RS" dirty="0"/>
              <a:t>, </a:t>
            </a:r>
            <a:r>
              <a:rPr lang="sr-Latn-RS" dirty="0" err="1"/>
              <a:t>принципе</a:t>
            </a:r>
            <a:r>
              <a:rPr lang="sr-Latn-RS" dirty="0"/>
              <a:t> и </a:t>
            </a:r>
            <a:r>
              <a:rPr lang="sr-Latn-RS" dirty="0" err="1"/>
              <a:t>методе</a:t>
            </a:r>
            <a:r>
              <a:rPr lang="sr-Latn-RS" dirty="0"/>
              <a:t> </a:t>
            </a:r>
            <a:r>
              <a:rPr lang="sr-Latn-RS" dirty="0" err="1"/>
              <a:t>организовања</a:t>
            </a:r>
            <a:r>
              <a:rPr lang="sr-Latn-RS" dirty="0"/>
              <a:t> и </a:t>
            </a:r>
            <a:r>
              <a:rPr lang="sr-Latn-RS" dirty="0" err="1"/>
              <a:t>остваривања</a:t>
            </a:r>
            <a:r>
              <a:rPr lang="sr-Latn-RS" dirty="0"/>
              <a:t> </a:t>
            </a:r>
            <a:r>
              <a:rPr lang="sr-Latn-RS" dirty="0" err="1"/>
              <a:t>неге</a:t>
            </a:r>
            <a:r>
              <a:rPr lang="sr-Latn-RS" dirty="0"/>
              <a:t>, </a:t>
            </a:r>
            <a:r>
              <a:rPr lang="sr-Latn-RS" dirty="0" err="1"/>
              <a:t>васпитања</a:t>
            </a:r>
            <a:r>
              <a:rPr lang="sr-Latn-RS" dirty="0"/>
              <a:t> и </a:t>
            </a:r>
            <a:r>
              <a:rPr lang="sr-Latn-RS" dirty="0" err="1"/>
              <a:t>образовања</a:t>
            </a:r>
            <a:r>
              <a:rPr lang="sr-Latn-RS" dirty="0"/>
              <a:t> </a:t>
            </a:r>
            <a:r>
              <a:rPr lang="sr-Latn-RS" dirty="0" err="1"/>
              <a:t>деце</a:t>
            </a:r>
            <a:r>
              <a:rPr lang="sr-Latn-RS" dirty="0"/>
              <a:t> </a:t>
            </a:r>
            <a:r>
              <a:rPr lang="sr-Latn-RS" dirty="0" err="1"/>
              <a:t>од</a:t>
            </a:r>
            <a:r>
              <a:rPr lang="sr-Latn-RS" dirty="0"/>
              <a:t> </a:t>
            </a:r>
            <a:r>
              <a:rPr lang="sr-Latn-RS" dirty="0" err="1"/>
              <a:t>рођења</a:t>
            </a:r>
            <a:r>
              <a:rPr lang="sr-Latn-RS" dirty="0"/>
              <a:t> </a:t>
            </a:r>
            <a:r>
              <a:rPr lang="sr-Latn-RS" dirty="0" err="1"/>
              <a:t>до</a:t>
            </a:r>
            <a:r>
              <a:rPr lang="sr-Latn-RS" dirty="0"/>
              <a:t> </a:t>
            </a:r>
            <a:r>
              <a:rPr lang="sr-Latn-RS" dirty="0" err="1"/>
              <a:t>поласка</a:t>
            </a:r>
            <a:r>
              <a:rPr lang="sr-Latn-RS" dirty="0"/>
              <a:t> у </a:t>
            </a:r>
            <a:r>
              <a:rPr lang="sr-Latn-RS" dirty="0" err="1"/>
              <a:t>школу</a:t>
            </a:r>
            <a:r>
              <a:rPr lang="sr-Latn-RS" dirty="0"/>
              <a:t> у </a:t>
            </a:r>
            <a:r>
              <a:rPr lang="sr-Latn-RS" dirty="0" err="1"/>
              <a:t>циљу</a:t>
            </a:r>
            <a:r>
              <a:rPr lang="sr-Latn-RS" dirty="0"/>
              <a:t> </a:t>
            </a:r>
            <a:r>
              <a:rPr lang="sr-Latn-RS" dirty="0" err="1"/>
              <a:t>пружања</a:t>
            </a:r>
            <a:r>
              <a:rPr lang="sr-Latn-RS" dirty="0"/>
              <a:t> </a:t>
            </a:r>
            <a:r>
              <a:rPr lang="sr-Latn-RS" dirty="0" err="1"/>
              <a:t>подстицаја</a:t>
            </a:r>
            <a:r>
              <a:rPr lang="sr-Latn-RS" dirty="0"/>
              <a:t> </a:t>
            </a:r>
            <a:r>
              <a:rPr lang="sr-Latn-RS" dirty="0" err="1"/>
              <a:t>целовитом</a:t>
            </a:r>
            <a:r>
              <a:rPr lang="sr-Latn-RS" dirty="0"/>
              <a:t> </a:t>
            </a:r>
            <a:r>
              <a:rPr lang="sr-Latn-RS" dirty="0" err="1"/>
              <a:t>развоју</a:t>
            </a:r>
            <a:r>
              <a:rPr lang="sr-Latn-RS" dirty="0"/>
              <a:t> </a:t>
            </a:r>
            <a:r>
              <a:rPr lang="sr-Latn-RS" dirty="0" err="1"/>
              <a:t>детета</a:t>
            </a:r>
            <a:r>
              <a:rPr lang="sr-Latn-RS" dirty="0"/>
              <a:t> и </a:t>
            </a:r>
            <a:r>
              <a:rPr lang="sr-Latn-RS" dirty="0" err="1"/>
              <a:t>подршке</a:t>
            </a:r>
            <a:r>
              <a:rPr lang="sr-Latn-RS" dirty="0"/>
              <a:t> </a:t>
            </a:r>
            <a:r>
              <a:rPr lang="sr-Latn-RS" dirty="0" err="1"/>
              <a:t>породици</a:t>
            </a:r>
            <a:r>
              <a:rPr lang="sr-Latn-RS" dirty="0"/>
              <a:t>.</a:t>
            </a:r>
            <a:endParaRPr lang="sr-Cyrl-RS" dirty="0"/>
          </a:p>
          <a:p>
            <a:r>
              <a:rPr lang="sr-Latn-RS" dirty="0"/>
              <a:t> </a:t>
            </a:r>
            <a:r>
              <a:rPr lang="sr-Cyrl-RS" dirty="0"/>
              <a:t>о</a:t>
            </a:r>
            <a:r>
              <a:rPr lang="sr-Latn-RS" dirty="0" err="1"/>
              <a:t>способњеност</a:t>
            </a:r>
            <a:r>
              <a:rPr lang="sr-Latn-RS" dirty="0"/>
              <a:t> </a:t>
            </a:r>
            <a:r>
              <a:rPr lang="sr-Latn-RS" dirty="0" err="1"/>
              <a:t>студената</a:t>
            </a:r>
            <a:r>
              <a:rPr lang="sr-Latn-RS" dirty="0"/>
              <a:t> </a:t>
            </a:r>
            <a:r>
              <a:rPr lang="sr-Latn-RS" dirty="0" err="1"/>
              <a:t>за</a:t>
            </a:r>
            <a:r>
              <a:rPr lang="sr-Latn-RS" dirty="0"/>
              <a:t> </a:t>
            </a:r>
            <a:r>
              <a:rPr lang="sr-Latn-RS" dirty="0" err="1"/>
              <a:t>разумевање</a:t>
            </a:r>
            <a:r>
              <a:rPr lang="sr-Latn-RS" dirty="0"/>
              <a:t> </a:t>
            </a:r>
            <a:r>
              <a:rPr lang="sr-Latn-RS" dirty="0" err="1"/>
              <a:t>процеса</a:t>
            </a:r>
            <a:r>
              <a:rPr lang="sr-Latn-RS" dirty="0"/>
              <a:t> </a:t>
            </a:r>
            <a:r>
              <a:rPr lang="sr-Latn-RS" dirty="0" err="1"/>
              <a:t>сазнавања</a:t>
            </a:r>
            <a:r>
              <a:rPr lang="sr-Latn-RS" dirty="0"/>
              <a:t> и </a:t>
            </a:r>
            <a:r>
              <a:rPr lang="sr-Latn-RS" dirty="0" err="1"/>
              <a:t>учења</a:t>
            </a:r>
            <a:r>
              <a:rPr lang="sr-Latn-RS" dirty="0"/>
              <a:t> </a:t>
            </a:r>
            <a:r>
              <a:rPr lang="sr-Latn-RS" dirty="0" err="1"/>
              <a:t>деце</a:t>
            </a:r>
            <a:r>
              <a:rPr lang="sr-Latn-RS" dirty="0"/>
              <a:t> </a:t>
            </a:r>
            <a:r>
              <a:rPr lang="sr-Latn-RS" dirty="0" err="1"/>
              <a:t>на</a:t>
            </a:r>
            <a:r>
              <a:rPr lang="sr-Latn-RS" dirty="0"/>
              <a:t> </a:t>
            </a:r>
            <a:r>
              <a:rPr lang="sr-Latn-RS" dirty="0" err="1"/>
              <a:t>предшколском</a:t>
            </a:r>
            <a:r>
              <a:rPr lang="sr-Latn-RS" dirty="0"/>
              <a:t> </a:t>
            </a:r>
            <a:r>
              <a:rPr lang="sr-Latn-RS" dirty="0" err="1"/>
              <a:t>узрасту</a:t>
            </a:r>
            <a:r>
              <a:rPr lang="sr-Latn-RS" dirty="0"/>
              <a:t> </a:t>
            </a:r>
            <a:r>
              <a:rPr lang="sr-Latn-RS" dirty="0" err="1"/>
              <a:t>те</a:t>
            </a:r>
            <a:r>
              <a:rPr lang="sr-Latn-RS" dirty="0"/>
              <a:t> </a:t>
            </a:r>
            <a:r>
              <a:rPr lang="sr-Latn-RS" dirty="0" err="1"/>
              <a:t>увиђање</a:t>
            </a:r>
            <a:r>
              <a:rPr lang="sr-Latn-RS" dirty="0"/>
              <a:t> </a:t>
            </a:r>
            <a:r>
              <a:rPr lang="sr-Latn-RS" dirty="0" err="1"/>
              <a:t>значаја</a:t>
            </a:r>
            <a:r>
              <a:rPr lang="sr-Latn-RS" dirty="0"/>
              <a:t> </a:t>
            </a:r>
            <a:r>
              <a:rPr lang="sr-Latn-RS" dirty="0" err="1"/>
              <a:t>холистичког</a:t>
            </a:r>
            <a:r>
              <a:rPr lang="sr-Latn-RS" dirty="0"/>
              <a:t> и </a:t>
            </a:r>
            <a:r>
              <a:rPr lang="sr-Latn-RS" dirty="0" err="1"/>
              <a:t>интердисциплинарног</a:t>
            </a:r>
            <a:r>
              <a:rPr lang="sr-Latn-RS" dirty="0"/>
              <a:t> </a:t>
            </a:r>
            <a:r>
              <a:rPr lang="sr-Latn-RS" dirty="0" err="1"/>
              <a:t>приступа</a:t>
            </a:r>
            <a:r>
              <a:rPr lang="sr-Latn-RS" dirty="0"/>
              <a:t> и </a:t>
            </a:r>
            <a:r>
              <a:rPr lang="sr-Latn-RS" dirty="0" err="1"/>
              <a:t>и</a:t>
            </a:r>
            <a:r>
              <a:rPr lang="sr-Cyrl-RS" dirty="0"/>
              <a:t>н</a:t>
            </a:r>
            <a:r>
              <a:rPr lang="sr-Latn-RS" dirty="0" err="1"/>
              <a:t>директних</a:t>
            </a:r>
            <a:r>
              <a:rPr lang="sr-Latn-RS" dirty="0"/>
              <a:t> </a:t>
            </a:r>
            <a:r>
              <a:rPr lang="sr-Latn-RS" dirty="0" err="1"/>
              <a:t>метода</a:t>
            </a:r>
            <a:r>
              <a:rPr lang="sr-Latn-RS" dirty="0"/>
              <a:t> и </a:t>
            </a:r>
            <a:r>
              <a:rPr lang="sr-Latn-RS" dirty="0" err="1"/>
              <a:t>поступака</a:t>
            </a:r>
            <a:r>
              <a:rPr lang="sr-Latn-RS" dirty="0"/>
              <a:t>;</a:t>
            </a:r>
            <a:endParaRPr lang="sr-Cyrl-RS" dirty="0"/>
          </a:p>
          <a:p>
            <a:r>
              <a:rPr lang="sr-Latn-RS" dirty="0" err="1"/>
              <a:t>плани</a:t>
            </a:r>
            <a:r>
              <a:rPr lang="sr-Cyrl-RS" dirty="0"/>
              <a:t>р</a:t>
            </a:r>
            <a:r>
              <a:rPr lang="sr-Latn-RS" dirty="0" err="1"/>
              <a:t>ање</a:t>
            </a:r>
            <a:r>
              <a:rPr lang="sr-Latn-RS" dirty="0"/>
              <a:t> </a:t>
            </a:r>
            <a:r>
              <a:rPr lang="sr-Latn-RS" dirty="0" err="1"/>
              <a:t>подстица</a:t>
            </a:r>
            <a:r>
              <a:rPr lang="sr-Cyrl-RS" dirty="0"/>
              <a:t>ј</a:t>
            </a:r>
            <a:r>
              <a:rPr lang="sr-Latn-RS" dirty="0" err="1"/>
              <a:t>не</a:t>
            </a:r>
            <a:r>
              <a:rPr lang="sr-Latn-RS" dirty="0"/>
              <a:t> </a:t>
            </a:r>
            <a:r>
              <a:rPr lang="sr-Cyrl-RS" dirty="0" err="1"/>
              <a:t>обр</a:t>
            </a:r>
            <a:r>
              <a:rPr lang="sr-Latn-RS" dirty="0" err="1"/>
              <a:t>азовне</a:t>
            </a:r>
            <a:r>
              <a:rPr lang="sr-Latn-RS" dirty="0"/>
              <a:t> с</a:t>
            </a:r>
            <a:r>
              <a:rPr lang="sr-Cyrl-RS" dirty="0"/>
              <a:t>р</a:t>
            </a:r>
            <a:r>
              <a:rPr lang="sr-Latn-RS" dirty="0" err="1"/>
              <a:t>едине</a:t>
            </a:r>
            <a:r>
              <a:rPr lang="sr-Latn-RS" dirty="0"/>
              <a:t> и п</a:t>
            </a:r>
            <a:r>
              <a:rPr lang="sr-Cyrl-RS" dirty="0"/>
              <a:t>р</a:t>
            </a:r>
            <a:r>
              <a:rPr lang="sr-Latn-RS" dirty="0" err="1"/>
              <a:t>еиспитивање</a:t>
            </a:r>
            <a:r>
              <a:rPr lang="sr-Latn-RS" dirty="0"/>
              <a:t> </a:t>
            </a:r>
            <a:r>
              <a:rPr lang="sr-Latn-RS" dirty="0" err="1"/>
              <a:t>њених</a:t>
            </a:r>
            <a:r>
              <a:rPr lang="sr-Latn-RS" dirty="0"/>
              <a:t> </a:t>
            </a:r>
            <a:r>
              <a:rPr lang="sr-Latn-RS" dirty="0" err="1"/>
              <a:t>сво</a:t>
            </a:r>
            <a:r>
              <a:rPr lang="sr-Cyrl-RS" dirty="0"/>
              <a:t>ј</a:t>
            </a:r>
            <a:r>
              <a:rPr lang="sr-Latn-RS" dirty="0" err="1"/>
              <a:t>става</a:t>
            </a:r>
            <a:r>
              <a:rPr lang="sr-Cyrl-RS" dirty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17040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1173"/>
          </a:xfrm>
        </p:spPr>
        <p:txBody>
          <a:bodyPr>
            <a:normAutofit fontScale="90000"/>
          </a:bodyPr>
          <a:lstStyle/>
          <a:p>
            <a:r>
              <a:rPr lang="sr-Latn-RS" dirty="0" err="1"/>
              <a:t>Садржај</a:t>
            </a:r>
            <a:r>
              <a:rPr lang="sr-Latn-RS" dirty="0"/>
              <a:t> </a:t>
            </a:r>
            <a:r>
              <a:rPr lang="sr-Latn-RS" dirty="0" err="1"/>
              <a:t>предмета</a:t>
            </a:r>
            <a:r>
              <a:rPr lang="sr-Latn-RS" dirty="0"/>
              <a:t> :</a:t>
            </a:r>
            <a:br>
              <a:rPr lang="sr-Latn-RS" dirty="0"/>
            </a:b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47" y="850605"/>
            <a:ext cx="11586917" cy="5921984"/>
          </a:xfrm>
        </p:spPr>
        <p:txBody>
          <a:bodyPr>
            <a:normAutofit fontScale="85000" lnSpcReduction="20000"/>
          </a:bodyPr>
          <a:lstStyle/>
          <a:p>
            <a:r>
              <a:rPr lang="sr-Latn-RS" dirty="0" err="1"/>
              <a:t>Предшколска</a:t>
            </a:r>
            <a:r>
              <a:rPr lang="sr-Latn-RS" dirty="0"/>
              <a:t> </a:t>
            </a:r>
            <a:r>
              <a:rPr lang="sr-Latn-RS" dirty="0" err="1"/>
              <a:t>педагогија</a:t>
            </a:r>
            <a:r>
              <a:rPr lang="sr-Latn-RS" dirty="0"/>
              <a:t> </a:t>
            </a:r>
            <a:r>
              <a:rPr lang="sr-Latn-RS" dirty="0" err="1"/>
              <a:t>као</a:t>
            </a:r>
            <a:r>
              <a:rPr lang="sr-Latn-RS" dirty="0"/>
              <a:t> </a:t>
            </a:r>
            <a:r>
              <a:rPr lang="sr-Latn-RS" dirty="0" err="1"/>
              <a:t>научна</a:t>
            </a:r>
            <a:r>
              <a:rPr lang="sr-Latn-RS" dirty="0"/>
              <a:t> и </a:t>
            </a:r>
            <a:r>
              <a:rPr lang="sr-Latn-RS" dirty="0" err="1"/>
              <a:t>наставна</a:t>
            </a:r>
            <a:r>
              <a:rPr lang="sr-Latn-RS" dirty="0"/>
              <a:t> </a:t>
            </a:r>
            <a:r>
              <a:rPr lang="sr-Latn-RS" dirty="0" err="1"/>
              <a:t>дисциплина</a:t>
            </a:r>
            <a:endParaRPr lang="sr-Cyrl-RS" dirty="0"/>
          </a:p>
          <a:p>
            <a:r>
              <a:rPr lang="sr-Latn-RS" dirty="0" err="1"/>
              <a:t>идеје</a:t>
            </a:r>
            <a:r>
              <a:rPr lang="sr-Latn-RS" dirty="0"/>
              <a:t> </a:t>
            </a:r>
            <a:r>
              <a:rPr lang="sr-Latn-RS" dirty="0" err="1"/>
              <a:t>Коменског</a:t>
            </a:r>
            <a:r>
              <a:rPr lang="sr-Latn-RS" dirty="0"/>
              <a:t>, </a:t>
            </a:r>
            <a:r>
              <a:rPr lang="sr-Latn-RS" dirty="0" err="1"/>
              <a:t>Фребела</a:t>
            </a:r>
            <a:r>
              <a:rPr lang="sr-Latn-RS" dirty="0"/>
              <a:t> и </a:t>
            </a:r>
            <a:r>
              <a:rPr lang="sr-Latn-RS" dirty="0" err="1"/>
              <a:t>Монтесори</a:t>
            </a:r>
            <a:r>
              <a:rPr lang="sr-Latn-RS" dirty="0"/>
              <a:t> о </a:t>
            </a:r>
            <a:r>
              <a:rPr lang="sr-Latn-RS" dirty="0" err="1"/>
              <a:t>предшколском</a:t>
            </a:r>
            <a:r>
              <a:rPr lang="sr-Latn-RS" dirty="0"/>
              <a:t> </a:t>
            </a:r>
            <a:r>
              <a:rPr lang="sr-Latn-RS" dirty="0" err="1"/>
              <a:t>васпитању</a:t>
            </a:r>
            <a:r>
              <a:rPr lang="sr-Latn-RS" dirty="0"/>
              <a:t> и </a:t>
            </a:r>
            <a:r>
              <a:rPr lang="sr-Latn-RS" dirty="0" err="1"/>
              <a:t>образовању</a:t>
            </a:r>
            <a:r>
              <a:rPr lang="sr-Latn-RS" dirty="0"/>
              <a:t> </a:t>
            </a:r>
            <a:endParaRPr lang="sr-Cyrl-RS" dirty="0"/>
          </a:p>
          <a:p>
            <a:r>
              <a:rPr lang="sr-Latn-RS" dirty="0" err="1"/>
              <a:t>смисао</a:t>
            </a:r>
            <a:r>
              <a:rPr lang="sr-Latn-RS" dirty="0"/>
              <a:t> </a:t>
            </a:r>
            <a:r>
              <a:rPr lang="sr-Latn-RS" dirty="0" err="1"/>
              <a:t>предшколског</a:t>
            </a:r>
            <a:r>
              <a:rPr lang="sr-Latn-RS" dirty="0"/>
              <a:t> </a:t>
            </a:r>
            <a:r>
              <a:rPr lang="sr-Latn-RS" dirty="0" err="1"/>
              <a:t>васпитања</a:t>
            </a:r>
            <a:r>
              <a:rPr lang="sr-Latn-RS" dirty="0"/>
              <a:t> и </a:t>
            </a:r>
            <a:r>
              <a:rPr lang="sr-Latn-RS" dirty="0" err="1"/>
              <a:t>образовања</a:t>
            </a:r>
            <a:r>
              <a:rPr lang="sr-Latn-RS" dirty="0"/>
              <a:t> </a:t>
            </a:r>
            <a:r>
              <a:rPr lang="sr-Latn-RS" dirty="0" err="1"/>
              <a:t>кроз</a:t>
            </a:r>
            <a:r>
              <a:rPr lang="sr-Latn-RS" dirty="0"/>
              <a:t> </a:t>
            </a:r>
            <a:r>
              <a:rPr lang="sr-Latn-RS" dirty="0" err="1"/>
              <a:t>различите</a:t>
            </a:r>
            <a:r>
              <a:rPr lang="sr-Latn-RS" dirty="0"/>
              <a:t> </a:t>
            </a:r>
            <a:r>
              <a:rPr lang="sr-Latn-RS" dirty="0" err="1"/>
              <a:t>васпитне</a:t>
            </a:r>
            <a:r>
              <a:rPr lang="sr-Latn-RS" dirty="0"/>
              <a:t> </a:t>
            </a:r>
            <a:r>
              <a:rPr lang="sr-Latn-RS" dirty="0" err="1"/>
              <a:t>филозофије</a:t>
            </a:r>
            <a:r>
              <a:rPr lang="sr-Latn-RS" dirty="0"/>
              <a:t> </a:t>
            </a:r>
            <a:endParaRPr lang="sr-Cyrl-RS" dirty="0"/>
          </a:p>
          <a:p>
            <a:r>
              <a:rPr lang="sr-Latn-RS" dirty="0" err="1"/>
              <a:t>положај</a:t>
            </a:r>
            <a:r>
              <a:rPr lang="sr-Latn-RS" dirty="0"/>
              <a:t> </a:t>
            </a:r>
            <a:r>
              <a:rPr lang="sr-Latn-RS" dirty="0" err="1"/>
              <a:t>детета</a:t>
            </a:r>
            <a:r>
              <a:rPr lang="sr-Latn-RS" dirty="0"/>
              <a:t> у </a:t>
            </a:r>
            <a:r>
              <a:rPr lang="sr-Latn-RS" dirty="0" err="1"/>
              <a:t>савременом</a:t>
            </a:r>
            <a:r>
              <a:rPr lang="sr-Latn-RS" dirty="0"/>
              <a:t> </a:t>
            </a:r>
            <a:r>
              <a:rPr lang="sr-Latn-RS" dirty="0" err="1"/>
              <a:t>свету</a:t>
            </a:r>
            <a:r>
              <a:rPr lang="sr-Latn-RS" dirty="0"/>
              <a:t> </a:t>
            </a:r>
            <a:endParaRPr lang="sr-Cyrl-RS" dirty="0"/>
          </a:p>
          <a:p>
            <a:r>
              <a:rPr lang="sr-Latn-RS" dirty="0" err="1"/>
              <a:t>функције</a:t>
            </a:r>
            <a:r>
              <a:rPr lang="sr-Latn-RS" dirty="0"/>
              <a:t> </a:t>
            </a:r>
            <a:r>
              <a:rPr lang="sr-Latn-RS" dirty="0" err="1"/>
              <a:t>предшколског</a:t>
            </a:r>
            <a:r>
              <a:rPr lang="sr-Latn-RS" dirty="0"/>
              <a:t> </a:t>
            </a:r>
            <a:r>
              <a:rPr lang="sr-Latn-RS" dirty="0" err="1"/>
              <a:t>васпитања</a:t>
            </a:r>
            <a:r>
              <a:rPr lang="sr-Latn-RS" dirty="0"/>
              <a:t> и </a:t>
            </a:r>
            <a:r>
              <a:rPr lang="sr-Latn-RS" dirty="0" err="1"/>
              <a:t>образовања</a:t>
            </a:r>
            <a:r>
              <a:rPr lang="sr-Latn-RS" dirty="0"/>
              <a:t> </a:t>
            </a:r>
            <a:endParaRPr lang="sr-Cyrl-RS" dirty="0"/>
          </a:p>
          <a:p>
            <a:r>
              <a:rPr lang="sr-Latn-RS" dirty="0" err="1"/>
              <a:t>однос</a:t>
            </a:r>
            <a:r>
              <a:rPr lang="sr-Latn-RS" dirty="0"/>
              <a:t> </a:t>
            </a:r>
            <a:r>
              <a:rPr lang="sr-Latn-RS" dirty="0" err="1"/>
              <a:t>породичног</a:t>
            </a:r>
            <a:r>
              <a:rPr lang="sr-Latn-RS" dirty="0"/>
              <a:t> и </a:t>
            </a:r>
            <a:r>
              <a:rPr lang="sr-Latn-RS" dirty="0" err="1"/>
              <a:t>институционалног</a:t>
            </a:r>
            <a:r>
              <a:rPr lang="sr-Latn-RS" dirty="0"/>
              <a:t> </a:t>
            </a:r>
            <a:r>
              <a:rPr lang="sr-Latn-RS" dirty="0" err="1"/>
              <a:t>предшколског</a:t>
            </a:r>
            <a:r>
              <a:rPr lang="sr-Latn-RS" dirty="0"/>
              <a:t> </a:t>
            </a:r>
            <a:r>
              <a:rPr lang="sr-Latn-RS" dirty="0" err="1"/>
              <a:t>васпитања</a:t>
            </a:r>
            <a:r>
              <a:rPr lang="sr-Latn-RS" dirty="0"/>
              <a:t> и </a:t>
            </a:r>
            <a:r>
              <a:rPr lang="sr-Latn-RS" dirty="0" err="1"/>
              <a:t>образовања</a:t>
            </a:r>
            <a:r>
              <a:rPr lang="sr-Latn-RS" dirty="0"/>
              <a:t> </a:t>
            </a:r>
            <a:endParaRPr lang="sr-Cyrl-RS" dirty="0"/>
          </a:p>
          <a:p>
            <a:r>
              <a:rPr lang="sr-Latn-RS" dirty="0" err="1"/>
              <a:t>искуства</a:t>
            </a:r>
            <a:r>
              <a:rPr lang="sr-Latn-RS" dirty="0"/>
              <a:t> </a:t>
            </a:r>
            <a:r>
              <a:rPr lang="sr-Latn-RS" dirty="0" err="1"/>
              <a:t>компензатор</a:t>
            </a:r>
            <a:r>
              <a:rPr lang="sr-Cyrl-RS" dirty="0"/>
              <a:t>с</a:t>
            </a:r>
            <a:r>
              <a:rPr lang="sr-Latn-RS" dirty="0" err="1"/>
              <a:t>ких</a:t>
            </a:r>
            <a:r>
              <a:rPr lang="sr-Latn-RS" dirty="0"/>
              <a:t> </a:t>
            </a:r>
            <a:r>
              <a:rPr lang="sr-Latn-RS" dirty="0" err="1"/>
              <a:t>програма</a:t>
            </a:r>
            <a:r>
              <a:rPr lang="sr-Latn-RS" dirty="0"/>
              <a:t> </a:t>
            </a:r>
            <a:endParaRPr lang="sr-Cyrl-RS" dirty="0"/>
          </a:p>
          <a:p>
            <a:r>
              <a:rPr lang="sr-Latn-RS" dirty="0" err="1"/>
              <a:t>савремене</a:t>
            </a:r>
            <a:r>
              <a:rPr lang="sr-Latn-RS" dirty="0"/>
              <a:t> </a:t>
            </a:r>
            <a:r>
              <a:rPr lang="sr-Latn-RS" dirty="0" err="1"/>
              <a:t>тенденције</a:t>
            </a:r>
            <a:r>
              <a:rPr lang="sr-Latn-RS" dirty="0"/>
              <a:t> у </a:t>
            </a:r>
            <a:r>
              <a:rPr lang="sr-Latn-RS" dirty="0" err="1"/>
              <a:t>предшколском</a:t>
            </a:r>
            <a:r>
              <a:rPr lang="sr-Latn-RS" dirty="0"/>
              <a:t> </a:t>
            </a:r>
            <a:r>
              <a:rPr lang="sr-Latn-RS" dirty="0" err="1"/>
              <a:t>васпитању</a:t>
            </a:r>
            <a:r>
              <a:rPr lang="sr-Latn-RS" dirty="0"/>
              <a:t> и </a:t>
            </a:r>
            <a:r>
              <a:rPr lang="sr-Latn-RS" dirty="0" err="1"/>
              <a:t>услови</a:t>
            </a:r>
            <a:r>
              <a:rPr lang="sr-Latn-RS" dirty="0"/>
              <a:t> </a:t>
            </a:r>
            <a:r>
              <a:rPr lang="sr-Latn-RS" dirty="0" err="1"/>
              <a:t>за</a:t>
            </a:r>
            <a:r>
              <a:rPr lang="sr-Latn-RS" dirty="0"/>
              <a:t> </a:t>
            </a:r>
            <a:r>
              <a:rPr lang="sr-Latn-RS" dirty="0" err="1"/>
              <a:t>развој</a:t>
            </a:r>
            <a:r>
              <a:rPr lang="sr-Latn-RS" dirty="0"/>
              <a:t> </a:t>
            </a:r>
            <a:r>
              <a:rPr lang="sr-Latn-RS" dirty="0" err="1"/>
              <a:t>установа</a:t>
            </a:r>
            <a:r>
              <a:rPr lang="sr-Latn-RS" dirty="0"/>
              <a:t> </a:t>
            </a:r>
            <a:r>
              <a:rPr lang="sr-Latn-RS" dirty="0" err="1"/>
              <a:t>за</a:t>
            </a:r>
            <a:r>
              <a:rPr lang="sr-Latn-RS" dirty="0"/>
              <a:t> </a:t>
            </a:r>
            <a:r>
              <a:rPr lang="sr-Latn-RS" dirty="0" err="1"/>
              <a:t>друштвену</a:t>
            </a:r>
            <a:r>
              <a:rPr lang="sr-Latn-RS" dirty="0"/>
              <a:t> </a:t>
            </a:r>
            <a:r>
              <a:rPr lang="sr-Latn-RS" dirty="0" err="1"/>
              <a:t>бригу</a:t>
            </a:r>
            <a:r>
              <a:rPr lang="sr-Latn-RS" dirty="0"/>
              <a:t> о </a:t>
            </a:r>
            <a:r>
              <a:rPr lang="sr-Latn-RS" dirty="0" err="1"/>
              <a:t>деци</a:t>
            </a:r>
            <a:endParaRPr lang="sr-Cyrl-RS" dirty="0"/>
          </a:p>
          <a:p>
            <a:r>
              <a:rPr lang="sr-Latn-RS" dirty="0" err="1"/>
              <a:t>предшколске</a:t>
            </a:r>
            <a:r>
              <a:rPr lang="sr-Latn-RS" dirty="0"/>
              <a:t> </a:t>
            </a:r>
            <a:r>
              <a:rPr lang="sr-Latn-RS" dirty="0" err="1"/>
              <a:t>установе</a:t>
            </a:r>
            <a:r>
              <a:rPr lang="sr-Latn-RS" dirty="0"/>
              <a:t> у </a:t>
            </a:r>
            <a:r>
              <a:rPr lang="sr-Latn-RS" dirty="0" err="1"/>
              <a:t>прошлости</a:t>
            </a:r>
            <a:r>
              <a:rPr lang="sr-Latn-RS" dirty="0"/>
              <a:t> и </a:t>
            </a:r>
            <a:r>
              <a:rPr lang="sr-Latn-RS" dirty="0" err="1"/>
              <a:t>њихово</a:t>
            </a:r>
            <a:r>
              <a:rPr lang="sr-Latn-RS" dirty="0"/>
              <a:t> </a:t>
            </a:r>
            <a:r>
              <a:rPr lang="sr-Latn-RS" dirty="0" err="1"/>
              <a:t>место</a:t>
            </a:r>
            <a:r>
              <a:rPr lang="sr-Latn-RS" dirty="0"/>
              <a:t> у </a:t>
            </a:r>
            <a:r>
              <a:rPr lang="sr-Latn-RS" dirty="0" err="1"/>
              <a:t>савременом</a:t>
            </a:r>
            <a:r>
              <a:rPr lang="sr-Latn-RS" dirty="0"/>
              <a:t> </a:t>
            </a:r>
            <a:r>
              <a:rPr lang="sr-Latn-RS" dirty="0" err="1"/>
              <a:t>систему</a:t>
            </a:r>
            <a:r>
              <a:rPr lang="sr-Latn-RS" dirty="0"/>
              <a:t> </a:t>
            </a:r>
            <a:r>
              <a:rPr lang="sr-Latn-RS" dirty="0" err="1"/>
              <a:t>образовања</a:t>
            </a:r>
            <a:r>
              <a:rPr lang="sr-Latn-RS" dirty="0"/>
              <a:t> и </a:t>
            </a:r>
            <a:r>
              <a:rPr lang="sr-Latn-RS" dirty="0" err="1"/>
              <a:t>васпитања</a:t>
            </a:r>
            <a:r>
              <a:rPr lang="sr-Latn-RS" dirty="0"/>
              <a:t> </a:t>
            </a:r>
            <a:endParaRPr lang="sr-Cyrl-RS" dirty="0"/>
          </a:p>
          <a:p>
            <a:r>
              <a:rPr lang="sr-Latn-RS" dirty="0" err="1"/>
              <a:t>мотивација</a:t>
            </a:r>
            <a:r>
              <a:rPr lang="sr-Latn-RS" dirty="0"/>
              <a:t> </a:t>
            </a:r>
            <a:r>
              <a:rPr lang="sr-Latn-RS" dirty="0" err="1"/>
              <a:t>за</a:t>
            </a:r>
            <a:r>
              <a:rPr lang="sr-Latn-RS" dirty="0"/>
              <a:t> </a:t>
            </a:r>
            <a:r>
              <a:rPr lang="sr-Latn-RS" dirty="0" err="1"/>
              <a:t>развој</a:t>
            </a:r>
            <a:r>
              <a:rPr lang="sr-Latn-RS" dirty="0"/>
              <a:t> и </a:t>
            </a:r>
            <a:r>
              <a:rPr lang="sr-Latn-RS" dirty="0" err="1"/>
              <a:t>учење</a:t>
            </a:r>
            <a:r>
              <a:rPr lang="sr-Latn-RS" dirty="0"/>
              <a:t> </a:t>
            </a:r>
            <a:r>
              <a:rPr lang="sr-Latn-RS" dirty="0" err="1"/>
              <a:t>предшколске</a:t>
            </a:r>
            <a:r>
              <a:rPr lang="sr-Latn-RS" dirty="0"/>
              <a:t> </a:t>
            </a:r>
            <a:r>
              <a:rPr lang="sr-Latn-RS" dirty="0" err="1"/>
              <a:t>деце</a:t>
            </a:r>
            <a:r>
              <a:rPr lang="sr-Latn-RS" dirty="0"/>
              <a:t> </a:t>
            </a:r>
            <a:endParaRPr lang="sr-Cyrl-RS" dirty="0"/>
          </a:p>
          <a:p>
            <a:r>
              <a:rPr lang="sr-Latn-RS" dirty="0" err="1"/>
              <a:t>физичко</a:t>
            </a:r>
            <a:r>
              <a:rPr lang="sr-Latn-RS" dirty="0"/>
              <a:t> </a:t>
            </a:r>
            <a:r>
              <a:rPr lang="sr-Latn-RS" dirty="0" err="1"/>
              <a:t>васпитање</a:t>
            </a:r>
            <a:r>
              <a:rPr lang="sr-Latn-RS" dirty="0"/>
              <a:t> </a:t>
            </a:r>
            <a:r>
              <a:rPr lang="sr-Latn-RS" dirty="0" err="1"/>
              <a:t>предшколске</a:t>
            </a:r>
            <a:r>
              <a:rPr lang="sr-Cyrl-RS" dirty="0"/>
              <a:t> деце</a:t>
            </a:r>
            <a:r>
              <a:rPr lang="sr-Latn-RS" dirty="0"/>
              <a:t> </a:t>
            </a:r>
            <a:endParaRPr lang="sr-Cyrl-RS" dirty="0"/>
          </a:p>
          <a:p>
            <a:r>
              <a:rPr lang="sr-Latn-RS" dirty="0" err="1"/>
              <a:t>морално</a:t>
            </a:r>
            <a:r>
              <a:rPr lang="sr-Latn-RS" dirty="0"/>
              <a:t> </a:t>
            </a:r>
            <a:r>
              <a:rPr lang="sr-Latn-RS" dirty="0" err="1"/>
              <a:t>васпитање</a:t>
            </a:r>
            <a:r>
              <a:rPr lang="sr-Latn-RS" dirty="0"/>
              <a:t> и </a:t>
            </a:r>
            <a:r>
              <a:rPr lang="sr-Latn-RS" dirty="0" err="1"/>
              <a:t>соци</a:t>
            </a:r>
            <a:r>
              <a:rPr lang="sr-Cyrl-RS" dirty="0"/>
              <a:t>о-</a:t>
            </a:r>
            <a:r>
              <a:rPr lang="sr-Latn-RS" dirty="0" err="1"/>
              <a:t>емоционални</a:t>
            </a:r>
            <a:r>
              <a:rPr lang="sr-Latn-RS" dirty="0"/>
              <a:t> </a:t>
            </a:r>
            <a:r>
              <a:rPr lang="sr-Latn-RS" dirty="0" err="1"/>
              <a:t>развој</a:t>
            </a:r>
            <a:r>
              <a:rPr lang="sr-Latn-RS" dirty="0"/>
              <a:t> </a:t>
            </a:r>
            <a:r>
              <a:rPr lang="sr-Latn-RS" dirty="0" err="1"/>
              <a:t>деце</a:t>
            </a:r>
            <a:r>
              <a:rPr lang="sr-Latn-RS" dirty="0"/>
              <a:t> </a:t>
            </a:r>
            <a:r>
              <a:rPr lang="sr-Latn-RS" dirty="0" err="1"/>
              <a:t>предшколског</a:t>
            </a:r>
            <a:r>
              <a:rPr lang="sr-Latn-RS" dirty="0"/>
              <a:t> </a:t>
            </a:r>
            <a:r>
              <a:rPr lang="sr-Latn-RS" dirty="0" err="1"/>
              <a:t>узраста</a:t>
            </a:r>
            <a:endParaRPr lang="sr-Cyrl-RS" dirty="0"/>
          </a:p>
          <a:p>
            <a:r>
              <a:rPr lang="sr-Latn-RS" dirty="0" err="1"/>
              <a:t>аутентична</a:t>
            </a:r>
            <a:r>
              <a:rPr lang="sr-Latn-RS" dirty="0"/>
              <a:t> и </a:t>
            </a:r>
            <a:r>
              <a:rPr lang="sr-Latn-RS" dirty="0" err="1"/>
              <a:t>проширена</a:t>
            </a:r>
            <a:r>
              <a:rPr lang="sr-Latn-RS" dirty="0"/>
              <a:t> </a:t>
            </a:r>
            <a:r>
              <a:rPr lang="sr-Latn-RS" dirty="0" err="1"/>
              <a:t>интересовања</a:t>
            </a:r>
            <a:r>
              <a:rPr lang="sr-Latn-RS" dirty="0"/>
              <a:t> </a:t>
            </a:r>
            <a:r>
              <a:rPr lang="sr-Latn-RS" dirty="0" err="1"/>
              <a:t>деце</a:t>
            </a:r>
            <a:r>
              <a:rPr lang="sr-Latn-RS" dirty="0"/>
              <a:t> и </a:t>
            </a:r>
            <a:r>
              <a:rPr lang="sr-Latn-RS" dirty="0" err="1"/>
              <a:t>стваралаштво</a:t>
            </a:r>
            <a:r>
              <a:rPr lang="sr-Latn-RS" dirty="0"/>
              <a:t> у </a:t>
            </a:r>
            <a:r>
              <a:rPr lang="sr-Latn-RS" dirty="0" err="1"/>
              <a:t>предшколском</a:t>
            </a:r>
            <a:r>
              <a:rPr lang="sr-Latn-RS" dirty="0"/>
              <a:t> </a:t>
            </a:r>
            <a:r>
              <a:rPr lang="sr-Latn-RS" dirty="0" err="1"/>
              <a:t>детињству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09023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19666"/>
          </a:xfrm>
        </p:spPr>
        <p:txBody>
          <a:bodyPr>
            <a:normAutofit fontScale="90000"/>
          </a:bodyPr>
          <a:lstStyle/>
          <a:p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605"/>
            <a:ext cx="10515600" cy="5326358"/>
          </a:xfrm>
        </p:spPr>
        <p:txBody>
          <a:bodyPr>
            <a:normAutofit fontScale="92500"/>
          </a:bodyPr>
          <a:lstStyle/>
          <a:p>
            <a:r>
              <a:rPr lang="sr-Latn-RS" dirty="0" err="1"/>
              <a:t>Специфичности</a:t>
            </a:r>
            <a:r>
              <a:rPr lang="sr-Latn-RS" dirty="0"/>
              <a:t> </a:t>
            </a:r>
            <a:r>
              <a:rPr lang="sr-Latn-RS" dirty="0" err="1"/>
              <a:t>учења</a:t>
            </a:r>
            <a:r>
              <a:rPr lang="sr-Latn-RS" dirty="0"/>
              <a:t> и </a:t>
            </a:r>
            <a:r>
              <a:rPr lang="sr-Latn-RS" dirty="0" err="1"/>
              <a:t>образовања</a:t>
            </a:r>
            <a:r>
              <a:rPr lang="sr-Latn-RS" dirty="0"/>
              <a:t> </a:t>
            </a:r>
            <a:r>
              <a:rPr lang="sr-Latn-RS" dirty="0" err="1"/>
              <a:t>деце</a:t>
            </a:r>
            <a:r>
              <a:rPr lang="sr-Latn-RS" dirty="0"/>
              <a:t> </a:t>
            </a:r>
            <a:r>
              <a:rPr lang="sr-Latn-RS" dirty="0" err="1"/>
              <a:t>предшколског</a:t>
            </a:r>
            <a:r>
              <a:rPr lang="sr-Latn-RS" dirty="0"/>
              <a:t> </a:t>
            </a:r>
            <a:r>
              <a:rPr lang="sr-Latn-RS" dirty="0" err="1"/>
              <a:t>узраста</a:t>
            </a:r>
            <a:endParaRPr lang="sr-Cyrl-RS" dirty="0"/>
          </a:p>
          <a:p>
            <a:r>
              <a:rPr lang="sr-Latn-RS" dirty="0" err="1"/>
              <a:t>циљеви</a:t>
            </a:r>
            <a:r>
              <a:rPr lang="sr-Latn-RS" dirty="0"/>
              <a:t> </a:t>
            </a:r>
            <a:r>
              <a:rPr lang="sr-Latn-RS" dirty="0" err="1"/>
              <a:t>образовања</a:t>
            </a:r>
            <a:r>
              <a:rPr lang="sr-Latn-RS" dirty="0"/>
              <a:t> у </a:t>
            </a:r>
            <a:r>
              <a:rPr lang="sr-Latn-RS" dirty="0" err="1"/>
              <a:t>предшколском</a:t>
            </a:r>
            <a:r>
              <a:rPr lang="sr-Latn-RS" dirty="0"/>
              <a:t> </a:t>
            </a:r>
            <a:r>
              <a:rPr lang="sr-Latn-RS" dirty="0" err="1"/>
              <a:t>узрасту</a:t>
            </a:r>
            <a:r>
              <a:rPr lang="sr-Latn-RS" dirty="0"/>
              <a:t> </a:t>
            </a:r>
            <a:endParaRPr lang="sr-Cyrl-RS" dirty="0"/>
          </a:p>
          <a:p>
            <a:r>
              <a:rPr lang="sr-Latn-RS" dirty="0" err="1"/>
              <a:t>структурирана</a:t>
            </a:r>
            <a:r>
              <a:rPr lang="sr-Latn-RS" dirty="0"/>
              <a:t> </a:t>
            </a:r>
            <a:r>
              <a:rPr lang="sr-Latn-RS" dirty="0" err="1"/>
              <a:t>средина</a:t>
            </a:r>
            <a:r>
              <a:rPr lang="sr-Latn-RS" dirty="0"/>
              <a:t> </a:t>
            </a:r>
            <a:r>
              <a:rPr lang="sr-Latn-RS" dirty="0" err="1"/>
              <a:t>као</a:t>
            </a:r>
            <a:r>
              <a:rPr lang="sr-Latn-RS" dirty="0"/>
              <a:t> </a:t>
            </a:r>
            <a:r>
              <a:rPr lang="sr-Latn-RS" dirty="0" err="1"/>
              <a:t>основ</a:t>
            </a:r>
            <a:r>
              <a:rPr lang="sr-Latn-RS" dirty="0"/>
              <a:t> </a:t>
            </a:r>
            <a:r>
              <a:rPr lang="sr-Latn-RS" dirty="0" err="1"/>
              <a:t>успешног</a:t>
            </a:r>
            <a:r>
              <a:rPr lang="sr-Latn-RS" dirty="0"/>
              <a:t> </a:t>
            </a:r>
            <a:r>
              <a:rPr lang="sr-Latn-RS" dirty="0" err="1"/>
              <a:t>васпитања</a:t>
            </a:r>
            <a:r>
              <a:rPr lang="sr-Latn-RS" dirty="0"/>
              <a:t> и </a:t>
            </a:r>
            <a:r>
              <a:rPr lang="sr-Latn-RS" dirty="0" err="1"/>
              <a:t>образовања</a:t>
            </a:r>
            <a:endParaRPr lang="sr-Cyrl-RS" dirty="0"/>
          </a:p>
          <a:p>
            <a:r>
              <a:rPr lang="sr-Latn-RS" dirty="0"/>
              <a:t> </a:t>
            </a:r>
            <a:r>
              <a:rPr lang="sr-Latn-RS" dirty="0" err="1"/>
              <a:t>различите</a:t>
            </a:r>
            <a:r>
              <a:rPr lang="sr-Latn-RS" dirty="0"/>
              <a:t> </a:t>
            </a:r>
            <a:r>
              <a:rPr lang="sr-Latn-RS" dirty="0" err="1"/>
              <a:t>васпитно</a:t>
            </a:r>
            <a:r>
              <a:rPr lang="sr-Latn-RS" dirty="0"/>
              <a:t>- </a:t>
            </a:r>
            <a:r>
              <a:rPr lang="sr-Latn-RS" dirty="0" err="1"/>
              <a:t>образовне</a:t>
            </a:r>
            <a:r>
              <a:rPr lang="sr-Latn-RS" dirty="0"/>
              <a:t> </a:t>
            </a:r>
            <a:r>
              <a:rPr lang="sr-Latn-RS" dirty="0" err="1"/>
              <a:t>методе</a:t>
            </a:r>
            <a:r>
              <a:rPr lang="sr-Latn-RS" dirty="0"/>
              <a:t> и </a:t>
            </a:r>
            <a:r>
              <a:rPr lang="sr-Latn-RS" dirty="0" err="1"/>
              <a:t>садржаји</a:t>
            </a:r>
            <a:r>
              <a:rPr lang="sr-Latn-RS" dirty="0"/>
              <a:t> у </a:t>
            </a:r>
            <a:r>
              <a:rPr lang="sr-Latn-RS" dirty="0" err="1"/>
              <a:t>раду</a:t>
            </a:r>
            <a:r>
              <a:rPr lang="sr-Latn-RS" dirty="0"/>
              <a:t> </a:t>
            </a:r>
            <a:r>
              <a:rPr lang="sr-Latn-RS" dirty="0" err="1"/>
              <a:t>са</a:t>
            </a:r>
            <a:r>
              <a:rPr lang="sr-Latn-RS" dirty="0"/>
              <a:t> </a:t>
            </a:r>
            <a:r>
              <a:rPr lang="sr-Latn-RS" dirty="0" err="1"/>
              <a:t>децом</a:t>
            </a:r>
            <a:r>
              <a:rPr lang="sr-Latn-RS" dirty="0"/>
              <a:t> </a:t>
            </a:r>
            <a:r>
              <a:rPr lang="sr-Latn-RS" dirty="0" err="1"/>
              <a:t>предшколског</a:t>
            </a:r>
            <a:r>
              <a:rPr lang="sr-Latn-RS" dirty="0"/>
              <a:t> </a:t>
            </a:r>
            <a:r>
              <a:rPr lang="sr-Latn-RS" dirty="0" err="1"/>
              <a:t>узрасата</a:t>
            </a:r>
            <a:r>
              <a:rPr lang="sr-Latn-RS" dirty="0"/>
              <a:t> </a:t>
            </a:r>
            <a:endParaRPr lang="sr-Cyrl-RS" dirty="0"/>
          </a:p>
          <a:p>
            <a:r>
              <a:rPr lang="sr-Latn-RS" dirty="0" err="1"/>
              <a:t>карактеристике</a:t>
            </a:r>
            <a:r>
              <a:rPr lang="sr-Latn-RS" dirty="0"/>
              <a:t> и </a:t>
            </a:r>
            <a:r>
              <a:rPr lang="sr-Latn-RS" dirty="0" err="1"/>
              <a:t>врсте</a:t>
            </a:r>
            <a:r>
              <a:rPr lang="sr-Latn-RS" dirty="0"/>
              <a:t> </a:t>
            </a:r>
            <a:r>
              <a:rPr lang="sr-Latn-RS" dirty="0" err="1"/>
              <a:t>програма</a:t>
            </a:r>
            <a:r>
              <a:rPr lang="sr-Latn-RS" dirty="0"/>
              <a:t> </a:t>
            </a:r>
            <a:r>
              <a:rPr lang="sr-Latn-RS" dirty="0" err="1"/>
              <a:t>за</a:t>
            </a:r>
            <a:r>
              <a:rPr lang="sr-Latn-RS" dirty="0"/>
              <a:t> </a:t>
            </a:r>
            <a:r>
              <a:rPr lang="sr-Latn-RS" dirty="0" err="1"/>
              <a:t>рано</a:t>
            </a:r>
            <a:r>
              <a:rPr lang="sr-Latn-RS" dirty="0"/>
              <a:t> </a:t>
            </a:r>
            <a:r>
              <a:rPr lang="sr-Latn-RS" dirty="0" err="1"/>
              <a:t>васпитање</a:t>
            </a:r>
            <a:r>
              <a:rPr lang="sr-Latn-RS" dirty="0"/>
              <a:t> и </a:t>
            </a:r>
            <a:r>
              <a:rPr lang="sr-Latn-RS" dirty="0" err="1"/>
              <a:t>образовање</a:t>
            </a:r>
            <a:r>
              <a:rPr lang="sr-Latn-RS" dirty="0"/>
              <a:t> </a:t>
            </a:r>
            <a:endParaRPr lang="sr-Cyrl-RS" dirty="0"/>
          </a:p>
          <a:p>
            <a:r>
              <a:rPr lang="sr-Latn-RS" dirty="0" err="1"/>
              <a:t>полазишта</a:t>
            </a:r>
            <a:r>
              <a:rPr lang="sr-Latn-RS" dirty="0"/>
              <a:t>, </a:t>
            </a:r>
            <a:r>
              <a:rPr lang="sr-Latn-RS" dirty="0" err="1"/>
              <a:t>вредности</a:t>
            </a:r>
            <a:r>
              <a:rPr lang="sr-Latn-RS" dirty="0"/>
              <a:t>, </a:t>
            </a:r>
            <a:r>
              <a:rPr lang="sr-Latn-RS" dirty="0" err="1"/>
              <a:t>циљеви</a:t>
            </a:r>
            <a:r>
              <a:rPr lang="sr-Latn-RS" dirty="0"/>
              <a:t>, </a:t>
            </a:r>
            <a:r>
              <a:rPr lang="sr-Latn-RS" dirty="0" err="1"/>
              <a:t>начела</a:t>
            </a:r>
            <a:r>
              <a:rPr lang="sr-Latn-RS" dirty="0"/>
              <a:t>, </a:t>
            </a:r>
            <a:r>
              <a:rPr lang="sr-Latn-RS" dirty="0" err="1"/>
              <a:t>активности</a:t>
            </a:r>
            <a:r>
              <a:rPr lang="sr-Latn-RS" dirty="0"/>
              <a:t> и </a:t>
            </a:r>
            <a:r>
              <a:rPr lang="sr-Latn-RS" dirty="0" err="1"/>
              <a:t>интеракције</a:t>
            </a:r>
            <a:r>
              <a:rPr lang="sr-Latn-RS" dirty="0"/>
              <a:t> </a:t>
            </a:r>
            <a:r>
              <a:rPr lang="sr-Latn-RS" dirty="0" err="1"/>
              <a:t>деце</a:t>
            </a:r>
            <a:r>
              <a:rPr lang="sr-Latn-RS" dirty="0"/>
              <a:t> </a:t>
            </a:r>
            <a:endParaRPr lang="sr-Cyrl-RS" dirty="0"/>
          </a:p>
          <a:p>
            <a:r>
              <a:rPr lang="sr-Latn-RS" dirty="0" err="1"/>
              <a:t>садржаји</a:t>
            </a:r>
            <a:r>
              <a:rPr lang="sr-Latn-RS" dirty="0"/>
              <a:t>, </a:t>
            </a:r>
            <a:r>
              <a:rPr lang="sr-Latn-RS" dirty="0" err="1"/>
              <a:t>методе</a:t>
            </a:r>
            <a:r>
              <a:rPr lang="sr-Latn-RS" dirty="0"/>
              <a:t> и </a:t>
            </a:r>
            <a:r>
              <a:rPr lang="sr-Latn-RS" dirty="0" err="1"/>
              <a:t>поступци</a:t>
            </a:r>
            <a:r>
              <a:rPr lang="sr-Latn-RS" dirty="0"/>
              <a:t> </a:t>
            </a:r>
            <a:r>
              <a:rPr lang="sr-Latn-RS" dirty="0" err="1"/>
              <a:t>васпитача</a:t>
            </a:r>
            <a:r>
              <a:rPr lang="sr-Latn-RS" dirty="0"/>
              <a:t>, </a:t>
            </a:r>
            <a:r>
              <a:rPr lang="sr-Latn-RS" dirty="0" err="1"/>
              <a:t>средства</a:t>
            </a:r>
            <a:r>
              <a:rPr lang="sr-Latn-RS" dirty="0"/>
              <a:t>, </a:t>
            </a:r>
            <a:r>
              <a:rPr lang="sr-Latn-RS" dirty="0" err="1"/>
              <a:t>време</a:t>
            </a:r>
            <a:endParaRPr lang="sr-Cyrl-RS" dirty="0"/>
          </a:p>
          <a:p>
            <a:r>
              <a:rPr lang="sr-Latn-RS" dirty="0" err="1"/>
              <a:t>компетенције</a:t>
            </a:r>
            <a:r>
              <a:rPr lang="sr-Latn-RS" dirty="0"/>
              <a:t> </a:t>
            </a:r>
            <a:r>
              <a:rPr lang="sr-Latn-RS" dirty="0" err="1"/>
              <a:t>васпитача</a:t>
            </a:r>
            <a:endParaRPr lang="sr-Cyrl-RS" dirty="0"/>
          </a:p>
          <a:p>
            <a:r>
              <a:rPr lang="sr-Latn-RS" dirty="0" err="1"/>
              <a:t>начини</a:t>
            </a:r>
            <a:r>
              <a:rPr lang="sr-Latn-RS" dirty="0"/>
              <a:t> </a:t>
            </a:r>
            <a:r>
              <a:rPr lang="sr-Latn-RS" dirty="0" err="1"/>
              <a:t>евалуације</a:t>
            </a:r>
            <a:r>
              <a:rPr lang="sr-Latn-RS" dirty="0"/>
              <a:t> </a:t>
            </a:r>
            <a:r>
              <a:rPr lang="sr-Latn-RS" dirty="0" err="1"/>
              <a:t>као</a:t>
            </a:r>
            <a:r>
              <a:rPr lang="sr-Latn-RS" dirty="0"/>
              <a:t> </a:t>
            </a:r>
            <a:r>
              <a:rPr lang="sr-Latn-RS" dirty="0" err="1"/>
              <a:t>структурни</a:t>
            </a:r>
            <a:r>
              <a:rPr lang="sr-Latn-RS" dirty="0"/>
              <a:t> </a:t>
            </a:r>
            <a:r>
              <a:rPr lang="sr-Latn-RS" dirty="0" err="1"/>
              <a:t>елементи</a:t>
            </a:r>
            <a:r>
              <a:rPr lang="sr-Latn-RS" dirty="0"/>
              <a:t> </a:t>
            </a:r>
            <a:r>
              <a:rPr lang="sr-Latn-RS" dirty="0" err="1"/>
              <a:t>програма</a:t>
            </a:r>
            <a:r>
              <a:rPr lang="sr-Latn-RS" dirty="0"/>
              <a:t> </a:t>
            </a:r>
            <a:endParaRPr lang="sr-Cyrl-RS" dirty="0"/>
          </a:p>
          <a:p>
            <a:r>
              <a:rPr lang="sr-Latn-RS" dirty="0" err="1"/>
              <a:t>стратегије</a:t>
            </a:r>
            <a:r>
              <a:rPr lang="sr-Latn-RS" dirty="0"/>
              <a:t> и </a:t>
            </a:r>
            <a:r>
              <a:rPr lang="sr-Latn-RS" dirty="0" err="1"/>
              <a:t>пос</a:t>
            </a:r>
            <a:r>
              <a:rPr lang="sr-Cyrl-RS" dirty="0"/>
              <a:t>ту</a:t>
            </a:r>
            <a:r>
              <a:rPr lang="sr-Latn-RS" dirty="0" err="1"/>
              <a:t>пци</a:t>
            </a:r>
            <a:r>
              <a:rPr lang="sr-Latn-RS" dirty="0"/>
              <a:t> </a:t>
            </a:r>
            <a:r>
              <a:rPr lang="sr-Latn-RS" dirty="0" err="1"/>
              <a:t>ева</a:t>
            </a:r>
            <a:r>
              <a:rPr lang="sr-Cyrl-RS" dirty="0" err="1"/>
              <a:t>луа</a:t>
            </a:r>
            <a:r>
              <a:rPr lang="sr-Latn-RS" dirty="0" err="1"/>
              <a:t>ци</a:t>
            </a:r>
            <a:r>
              <a:rPr lang="sr-Cyrl-RS" dirty="0"/>
              <a:t>ј</a:t>
            </a:r>
            <a:r>
              <a:rPr lang="sr-Latn-RS" dirty="0"/>
              <a:t>е п</a:t>
            </a:r>
            <a:r>
              <a:rPr lang="sr-Cyrl-RS" dirty="0"/>
              <a:t>р</a:t>
            </a:r>
            <a:r>
              <a:rPr lang="sr-Latn-RS" dirty="0" err="1"/>
              <a:t>едшколских</a:t>
            </a:r>
            <a:r>
              <a:rPr lang="sr-Latn-RS" dirty="0"/>
              <a:t> п</a:t>
            </a:r>
            <a:r>
              <a:rPr lang="sr-Cyrl-RS" dirty="0"/>
              <a:t>р</a:t>
            </a:r>
            <a:r>
              <a:rPr lang="sr-Latn-RS" dirty="0" err="1"/>
              <a:t>ог</a:t>
            </a:r>
            <a:r>
              <a:rPr lang="sr-Cyrl-RS" dirty="0"/>
              <a:t>р</a:t>
            </a:r>
            <a:r>
              <a:rPr lang="sr-Latn-RS" dirty="0" err="1"/>
              <a:t>ама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76917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err="1"/>
              <a:t>Литература</a:t>
            </a:r>
            <a:r>
              <a:rPr lang="sr-Latn-RS" dirty="0"/>
              <a:t>:</a:t>
            </a:r>
            <a:br>
              <a:rPr lang="sr-Latn-RS" dirty="0"/>
            </a:b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854" y="1027416"/>
            <a:ext cx="11650894" cy="5149547"/>
          </a:xfrm>
        </p:spPr>
        <p:txBody>
          <a:bodyPr>
            <a:normAutofit lnSpcReduction="10000"/>
          </a:bodyPr>
          <a:lstStyle/>
          <a:p>
            <a:pPr lvl="0" fontAlgn="base"/>
            <a:r>
              <a:rPr lang="sr-Latn-RS" dirty="0" err="1"/>
              <a:t>Каменов</a:t>
            </a:r>
            <a:r>
              <a:rPr lang="sr-Latn-RS" dirty="0"/>
              <a:t>, Е. (200</a:t>
            </a:r>
            <a:r>
              <a:rPr lang="en-GB" dirty="0"/>
              <a:t>2</a:t>
            </a:r>
            <a:r>
              <a:rPr lang="sr-Latn-RS" dirty="0"/>
              <a:t>). </a:t>
            </a:r>
            <a:r>
              <a:rPr lang="sr-Cyrl-RS" i="1" dirty="0"/>
              <a:t>Предшколска педагогија 1 и 2</a:t>
            </a:r>
            <a:r>
              <a:rPr lang="sr-Cyrl-RS" dirty="0"/>
              <a:t>.</a:t>
            </a:r>
            <a:r>
              <a:rPr lang="sr-Latn-RS" dirty="0" err="1"/>
              <a:t>Београд</a:t>
            </a:r>
            <a:r>
              <a:rPr lang="sr-Latn-RS" dirty="0"/>
              <a:t>: ЗУНС.</a:t>
            </a:r>
            <a:endParaRPr lang="en-GB" dirty="0"/>
          </a:p>
          <a:p>
            <a:pPr fontAlgn="base"/>
            <a:r>
              <a:rPr lang="sr-Latn-RS" dirty="0" err="1"/>
              <a:t>Каменов</a:t>
            </a:r>
            <a:r>
              <a:rPr lang="sr-Latn-RS" dirty="0"/>
              <a:t>, Е. (2006). </a:t>
            </a:r>
            <a:r>
              <a:rPr lang="sr-Latn-RS" i="1" dirty="0" err="1"/>
              <a:t>Васпитање</a:t>
            </a:r>
            <a:r>
              <a:rPr lang="sr-Latn-RS" i="1" dirty="0"/>
              <a:t> </a:t>
            </a:r>
            <a:r>
              <a:rPr lang="sr-Latn-RS" i="1" dirty="0" err="1"/>
              <a:t>предшколске</a:t>
            </a:r>
            <a:r>
              <a:rPr lang="sr-Latn-RS" i="1" dirty="0"/>
              <a:t> </a:t>
            </a:r>
            <a:r>
              <a:rPr lang="sr-Latn-RS" i="1" dirty="0" err="1"/>
              <a:t>деце</a:t>
            </a:r>
            <a:r>
              <a:rPr lang="sr-Cyrl-RS" dirty="0"/>
              <a:t>.</a:t>
            </a:r>
            <a:r>
              <a:rPr lang="sr-Latn-RS" dirty="0" err="1"/>
              <a:t>Београд</a:t>
            </a:r>
            <a:r>
              <a:rPr lang="sr-Latn-RS" dirty="0"/>
              <a:t>: ЗУНС.</a:t>
            </a:r>
          </a:p>
          <a:p>
            <a:pPr lvl="0" fontAlgn="base"/>
            <a:r>
              <a:rPr lang="sr-Latn-RS" dirty="0" err="1"/>
              <a:t>Каменов</a:t>
            </a:r>
            <a:r>
              <a:rPr lang="sr-Latn-RS" dirty="0"/>
              <a:t>, Е. (2006). </a:t>
            </a:r>
            <a:r>
              <a:rPr lang="sr-Latn-RS" i="1" dirty="0" err="1"/>
              <a:t>Образовање</a:t>
            </a:r>
            <a:r>
              <a:rPr lang="sr-Latn-RS" i="1" dirty="0"/>
              <a:t> </a:t>
            </a:r>
            <a:r>
              <a:rPr lang="sr-Latn-RS" i="1" dirty="0" err="1"/>
              <a:t>предшколске</a:t>
            </a:r>
            <a:r>
              <a:rPr lang="sr-Latn-RS" i="1" dirty="0"/>
              <a:t> </a:t>
            </a:r>
            <a:r>
              <a:rPr lang="sr-Latn-RS" i="1" dirty="0" err="1"/>
              <a:t>деце</a:t>
            </a:r>
            <a:r>
              <a:rPr lang="sr-Cyrl-RS" dirty="0"/>
              <a:t>. </a:t>
            </a:r>
            <a:r>
              <a:rPr lang="sr-Latn-RS" dirty="0" err="1"/>
              <a:t>Београд</a:t>
            </a:r>
            <a:r>
              <a:rPr lang="sr-Latn-RS" dirty="0"/>
              <a:t>: ЗУНС.</a:t>
            </a:r>
            <a:endParaRPr lang="sr-Cyrl-RS" dirty="0"/>
          </a:p>
          <a:p>
            <a:pPr lvl="0" fontAlgn="base"/>
            <a:r>
              <a:rPr lang="sr-Cyrl-RS" i="1" dirty="0"/>
              <a:t>Стандарди за развој и учење деце раних узраста у Србији. </a:t>
            </a:r>
            <a:r>
              <a:rPr lang="sr-Cyrl-RS" dirty="0"/>
              <a:t>Ур. </a:t>
            </a:r>
            <a:r>
              <a:rPr lang="sr-Cyrl-RS" dirty="0" err="1"/>
              <a:t>Бауцал</a:t>
            </a:r>
            <a:r>
              <a:rPr lang="sr-Cyrl-RS" dirty="0"/>
              <a:t>, А. (2012 )</a:t>
            </a:r>
            <a:r>
              <a:rPr lang="sr-Cyrl-RS" i="1" dirty="0"/>
              <a:t>.</a:t>
            </a:r>
            <a:r>
              <a:rPr lang="sr-Cyrl-RS" dirty="0"/>
              <a:t> Београд: Институт за психологију Филозофског факултета и УНИЦЕФ.                                       </a:t>
            </a:r>
            <a:endParaRPr lang="sr-Latn-RS" dirty="0"/>
          </a:p>
          <a:p>
            <a:r>
              <a:rPr lang="sr-Latn-RS" dirty="0" err="1"/>
              <a:t>Сретенов</a:t>
            </a:r>
            <a:r>
              <a:rPr lang="en-GB" dirty="0"/>
              <a:t>,</a:t>
            </a:r>
            <a:r>
              <a:rPr lang="sr-Latn-RS" dirty="0"/>
              <a:t> Д. (2008). </a:t>
            </a:r>
            <a:r>
              <a:rPr lang="sr-Latn-RS" i="1" dirty="0" err="1"/>
              <a:t>Креирање</a:t>
            </a:r>
            <a:r>
              <a:rPr lang="sr-Latn-RS" i="1" dirty="0"/>
              <a:t> </a:t>
            </a:r>
            <a:r>
              <a:rPr lang="sr-Latn-RS" i="1" dirty="0" err="1"/>
              <a:t>инклузивног</a:t>
            </a:r>
            <a:r>
              <a:rPr lang="sr-Latn-RS" i="1" dirty="0"/>
              <a:t> </a:t>
            </a:r>
            <a:r>
              <a:rPr lang="sr-Latn-RS" i="1" dirty="0" err="1"/>
              <a:t>вртића</a:t>
            </a:r>
            <a:r>
              <a:rPr lang="sr-Latn-RS" dirty="0"/>
              <a:t>, </a:t>
            </a:r>
            <a:r>
              <a:rPr lang="sr-Latn-RS" dirty="0" err="1"/>
              <a:t>Београд</a:t>
            </a:r>
            <a:r>
              <a:rPr lang="sr-Latn-RS" dirty="0"/>
              <a:t>: </a:t>
            </a:r>
            <a:r>
              <a:rPr lang="sr-Latn-RS" dirty="0" err="1"/>
              <a:t>Центар</a:t>
            </a:r>
            <a:r>
              <a:rPr lang="sr-Latn-RS" dirty="0"/>
              <a:t> </a:t>
            </a:r>
            <a:r>
              <a:rPr lang="sr-Latn-RS" dirty="0" err="1"/>
              <a:t>за</a:t>
            </a:r>
            <a:r>
              <a:rPr lang="sr-Latn-RS" dirty="0"/>
              <a:t> </a:t>
            </a:r>
            <a:r>
              <a:rPr lang="sr-Latn-RS" dirty="0" err="1"/>
              <a:t>примењену</a:t>
            </a:r>
            <a:r>
              <a:rPr lang="sr-Latn-RS" dirty="0"/>
              <a:t> </a:t>
            </a:r>
            <a:r>
              <a:rPr lang="sr-Latn-RS" dirty="0" err="1"/>
              <a:t>психологију</a:t>
            </a:r>
            <a:r>
              <a:rPr lang="sr-Latn-RS" dirty="0"/>
              <a:t>.</a:t>
            </a:r>
          </a:p>
          <a:p>
            <a:r>
              <a:rPr lang="sr-Latn-RS" dirty="0" err="1"/>
              <a:t>Клеменовић</a:t>
            </a:r>
            <a:r>
              <a:rPr lang="sr-Latn-RS" dirty="0"/>
              <a:t>, Ј. (2009). </a:t>
            </a:r>
            <a:r>
              <a:rPr lang="sr-Latn-RS" i="1" dirty="0" err="1"/>
              <a:t>Савремени</a:t>
            </a:r>
            <a:r>
              <a:rPr lang="sr-Latn-RS" i="1" dirty="0"/>
              <a:t> </a:t>
            </a:r>
            <a:r>
              <a:rPr lang="sr-Latn-RS" i="1" dirty="0" err="1"/>
              <a:t>предшколски</a:t>
            </a:r>
            <a:r>
              <a:rPr lang="sr-Latn-RS" i="1" dirty="0"/>
              <a:t> </a:t>
            </a:r>
            <a:r>
              <a:rPr lang="sr-Latn-RS" i="1" dirty="0" err="1"/>
              <a:t>програми</a:t>
            </a:r>
            <a:r>
              <a:rPr lang="sr-Cyrl-RS" i="1" dirty="0"/>
              <a:t>.</a:t>
            </a:r>
            <a:r>
              <a:rPr lang="sr-Latn-RS" dirty="0"/>
              <a:t> </a:t>
            </a:r>
            <a:r>
              <a:rPr lang="sr-Latn-RS" dirty="0" err="1"/>
              <a:t>Нови</a:t>
            </a:r>
            <a:r>
              <a:rPr lang="sr-Latn-RS" dirty="0"/>
              <a:t> </a:t>
            </a:r>
            <a:r>
              <a:rPr lang="sr-Latn-RS" dirty="0" err="1"/>
              <a:t>Сад</a:t>
            </a:r>
            <a:r>
              <a:rPr lang="sr-Latn-RS" dirty="0"/>
              <a:t>: </a:t>
            </a:r>
            <a:r>
              <a:rPr lang="sr-Latn-RS" dirty="0" err="1"/>
              <a:t>Савез</a:t>
            </a:r>
            <a:r>
              <a:rPr lang="sr-Latn-RS" dirty="0"/>
              <a:t> </a:t>
            </a:r>
            <a:r>
              <a:rPr lang="sr-Latn-RS" dirty="0" err="1"/>
              <a:t>педагошких</a:t>
            </a:r>
            <a:r>
              <a:rPr lang="sr-Latn-RS" dirty="0"/>
              <a:t> </a:t>
            </a:r>
            <a:r>
              <a:rPr lang="sr-Latn-RS" dirty="0" err="1"/>
              <a:t>друштава</a:t>
            </a:r>
            <a:r>
              <a:rPr lang="sr-Latn-RS" dirty="0"/>
              <a:t> </a:t>
            </a:r>
            <a:r>
              <a:rPr lang="sr-Latn-RS" dirty="0" err="1"/>
              <a:t>Војводине</a:t>
            </a:r>
            <a:r>
              <a:rPr lang="sr-Latn-RS" dirty="0"/>
              <a:t>, </a:t>
            </a:r>
            <a:r>
              <a:rPr lang="sr-Latn-RS" dirty="0" err="1"/>
              <a:t>Вршац</a:t>
            </a:r>
            <a:r>
              <a:rPr lang="sr-Latn-RS" dirty="0"/>
              <a:t>: </a:t>
            </a:r>
            <a:r>
              <a:rPr lang="sr-Latn-RS" dirty="0" err="1"/>
              <a:t>Висока</a:t>
            </a:r>
            <a:r>
              <a:rPr lang="sr-Latn-RS" dirty="0"/>
              <a:t> </a:t>
            </a:r>
            <a:r>
              <a:rPr lang="sr-Latn-RS" dirty="0" err="1"/>
              <a:t>школа</a:t>
            </a:r>
            <a:r>
              <a:rPr lang="sr-Latn-RS" dirty="0"/>
              <a:t> </a:t>
            </a:r>
            <a:r>
              <a:rPr lang="sr-Latn-RS" dirty="0" err="1"/>
              <a:t>струковних</a:t>
            </a:r>
            <a:r>
              <a:rPr lang="sr-Latn-RS" dirty="0"/>
              <a:t> </a:t>
            </a:r>
            <a:r>
              <a:rPr lang="sr-Latn-RS" dirty="0" err="1"/>
              <a:t>студија</a:t>
            </a:r>
            <a:r>
              <a:rPr lang="sr-Latn-RS" dirty="0"/>
              <a:t> </a:t>
            </a:r>
            <a:r>
              <a:rPr lang="sr-Latn-RS" dirty="0" err="1"/>
              <a:t>за</a:t>
            </a:r>
            <a:r>
              <a:rPr lang="sr-Latn-RS" dirty="0"/>
              <a:t> </a:t>
            </a:r>
            <a:r>
              <a:rPr lang="sr-Latn-RS" dirty="0" err="1"/>
              <a:t>образовање</a:t>
            </a:r>
            <a:r>
              <a:rPr lang="sr-Latn-RS" dirty="0"/>
              <a:t> </a:t>
            </a:r>
            <a:r>
              <a:rPr lang="sr-Latn-RS" dirty="0" err="1"/>
              <a:t>васпитача</a:t>
            </a:r>
            <a:r>
              <a:rPr lang="sr-Latn-RS" dirty="0"/>
              <a:t> «</a:t>
            </a:r>
            <a:r>
              <a:rPr lang="sr-Latn-RS" dirty="0" err="1"/>
              <a:t>Михаило</a:t>
            </a:r>
            <a:r>
              <a:rPr lang="sr-Latn-RS" dirty="0"/>
              <a:t> </a:t>
            </a:r>
            <a:r>
              <a:rPr lang="sr-Latn-RS" dirty="0" err="1"/>
              <a:t>Палов</a:t>
            </a:r>
            <a:r>
              <a:rPr lang="sr-Latn-RS" dirty="0"/>
              <a:t>».</a:t>
            </a:r>
            <a:endParaRPr lang="sr-Cyrl-RS" dirty="0"/>
          </a:p>
          <a:p>
            <a:r>
              <a:rPr lang="sr-Cyrl-RS" dirty="0"/>
              <a:t>Митровић, Д. (1981). </a:t>
            </a:r>
            <a:r>
              <a:rPr lang="sr-Cyrl-RS" i="1" dirty="0"/>
              <a:t>Предшколска педагогија</a:t>
            </a:r>
            <a:r>
              <a:rPr lang="sr-Cyrl-RS" dirty="0"/>
              <a:t>. Сарајево: </a:t>
            </a:r>
            <a:r>
              <a:rPr lang="sr-Cyrl-RS" dirty="0" err="1"/>
              <a:t>Свијетлост</a:t>
            </a:r>
            <a:r>
              <a:rPr lang="sr-Cyrl-RS" dirty="0"/>
              <a:t>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941024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91115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Теме за семинарске радове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1116"/>
            <a:ext cx="11006470" cy="5943600"/>
          </a:xfrm>
        </p:spPr>
        <p:txBody>
          <a:bodyPr>
            <a:normAutofit fontScale="70000" lnSpcReduction="20000"/>
          </a:bodyPr>
          <a:lstStyle/>
          <a:p>
            <a:r>
              <a:rPr lang="sr-Latn-RS" dirty="0" err="1"/>
              <a:t>Предшколска</a:t>
            </a:r>
            <a:r>
              <a:rPr lang="sr-Latn-RS" dirty="0"/>
              <a:t> </a:t>
            </a:r>
            <a:r>
              <a:rPr lang="sr-Latn-RS" dirty="0" err="1"/>
              <a:t>педагогија</a:t>
            </a:r>
            <a:r>
              <a:rPr lang="sr-Latn-RS" dirty="0"/>
              <a:t> </a:t>
            </a:r>
            <a:r>
              <a:rPr lang="sr-Latn-RS" dirty="0" err="1"/>
              <a:t>као</a:t>
            </a:r>
            <a:r>
              <a:rPr lang="sr-Latn-RS" dirty="0"/>
              <a:t> </a:t>
            </a:r>
            <a:r>
              <a:rPr lang="sr-Latn-RS" dirty="0" err="1"/>
              <a:t>научна</a:t>
            </a:r>
            <a:r>
              <a:rPr lang="sr-Latn-RS" dirty="0"/>
              <a:t> и </a:t>
            </a:r>
            <a:r>
              <a:rPr lang="sr-Latn-RS" dirty="0" err="1"/>
              <a:t>наставна</a:t>
            </a:r>
            <a:r>
              <a:rPr lang="sr-Latn-RS" dirty="0"/>
              <a:t> </a:t>
            </a:r>
            <a:r>
              <a:rPr lang="sr-Latn-RS" dirty="0" err="1"/>
              <a:t>дисциплина</a:t>
            </a:r>
            <a:endParaRPr lang="sr-Cyrl-RS" dirty="0"/>
          </a:p>
          <a:p>
            <a:r>
              <a:rPr lang="sr-Cyrl-RS" dirty="0"/>
              <a:t>И</a:t>
            </a:r>
            <a:r>
              <a:rPr lang="sr-Latn-RS" dirty="0" err="1"/>
              <a:t>деје</a:t>
            </a:r>
            <a:r>
              <a:rPr lang="sr-Latn-RS" dirty="0"/>
              <a:t> </a:t>
            </a:r>
            <a:r>
              <a:rPr lang="sr-Cyrl-RS" dirty="0"/>
              <a:t>Ј.А.</a:t>
            </a:r>
            <a:r>
              <a:rPr lang="sr-Latn-RS" dirty="0" err="1"/>
              <a:t>Коменског</a:t>
            </a:r>
            <a:r>
              <a:rPr lang="sr-Latn-RS" dirty="0"/>
              <a:t> о </a:t>
            </a:r>
            <a:r>
              <a:rPr lang="sr-Latn-RS" dirty="0" err="1"/>
              <a:t>предшколском</a:t>
            </a:r>
            <a:r>
              <a:rPr lang="sr-Latn-RS" dirty="0"/>
              <a:t> </a:t>
            </a:r>
            <a:r>
              <a:rPr lang="sr-Latn-RS" dirty="0" err="1"/>
              <a:t>васпитању</a:t>
            </a:r>
            <a:r>
              <a:rPr lang="sr-Latn-RS" dirty="0"/>
              <a:t> и </a:t>
            </a:r>
            <a:r>
              <a:rPr lang="sr-Latn-RS" dirty="0" err="1"/>
              <a:t>образовању</a:t>
            </a:r>
            <a:r>
              <a:rPr lang="sr-Latn-RS" dirty="0"/>
              <a:t> </a:t>
            </a:r>
            <a:endParaRPr lang="sr-Cyrl-RS" dirty="0"/>
          </a:p>
          <a:p>
            <a:r>
              <a:rPr lang="sr-Cyrl-RS" dirty="0"/>
              <a:t>Идеје Ф. </a:t>
            </a:r>
            <a:r>
              <a:rPr lang="sr-Latn-RS" dirty="0" err="1"/>
              <a:t>Фребела</a:t>
            </a:r>
            <a:r>
              <a:rPr lang="sr-Latn-RS" dirty="0"/>
              <a:t> о </a:t>
            </a:r>
            <a:r>
              <a:rPr lang="sr-Latn-RS" dirty="0" err="1"/>
              <a:t>предшколском</a:t>
            </a:r>
            <a:r>
              <a:rPr lang="sr-Latn-RS" dirty="0"/>
              <a:t> </a:t>
            </a:r>
            <a:r>
              <a:rPr lang="sr-Latn-RS" dirty="0" err="1"/>
              <a:t>васпитању</a:t>
            </a:r>
            <a:r>
              <a:rPr lang="sr-Latn-RS" dirty="0"/>
              <a:t> и </a:t>
            </a:r>
            <a:r>
              <a:rPr lang="sr-Latn-RS" dirty="0" err="1"/>
              <a:t>образовању</a:t>
            </a:r>
            <a:endParaRPr lang="sr-Cyrl-RS" dirty="0"/>
          </a:p>
          <a:p>
            <a:r>
              <a:rPr lang="sr-Cyrl-RS" dirty="0"/>
              <a:t>Идеје М. </a:t>
            </a:r>
            <a:r>
              <a:rPr lang="sr-Latn-RS" dirty="0" err="1"/>
              <a:t>Монтесори</a:t>
            </a:r>
            <a:r>
              <a:rPr lang="sr-Latn-RS" dirty="0"/>
              <a:t> о </a:t>
            </a:r>
            <a:r>
              <a:rPr lang="sr-Latn-RS" dirty="0" err="1"/>
              <a:t>предшколском</a:t>
            </a:r>
            <a:r>
              <a:rPr lang="sr-Latn-RS" dirty="0"/>
              <a:t> </a:t>
            </a:r>
            <a:r>
              <a:rPr lang="sr-Latn-RS" dirty="0" err="1"/>
              <a:t>васпитању</a:t>
            </a:r>
            <a:r>
              <a:rPr lang="sr-Latn-RS" dirty="0"/>
              <a:t> и </a:t>
            </a:r>
            <a:r>
              <a:rPr lang="sr-Latn-RS" dirty="0" err="1"/>
              <a:t>образовању</a:t>
            </a:r>
            <a:r>
              <a:rPr lang="sr-Latn-RS" dirty="0"/>
              <a:t> </a:t>
            </a:r>
            <a:endParaRPr lang="sr-Cyrl-RS" dirty="0"/>
          </a:p>
          <a:p>
            <a:r>
              <a:rPr lang="sr-Cyrl-RS" dirty="0"/>
              <a:t>С</a:t>
            </a:r>
            <a:r>
              <a:rPr lang="sr-Latn-RS" dirty="0" err="1"/>
              <a:t>мисао</a:t>
            </a:r>
            <a:r>
              <a:rPr lang="sr-Latn-RS" dirty="0"/>
              <a:t> </a:t>
            </a:r>
            <a:r>
              <a:rPr lang="sr-Latn-RS" dirty="0" err="1"/>
              <a:t>предшколског</a:t>
            </a:r>
            <a:r>
              <a:rPr lang="sr-Latn-RS" dirty="0"/>
              <a:t> </a:t>
            </a:r>
            <a:r>
              <a:rPr lang="sr-Latn-RS" dirty="0" err="1"/>
              <a:t>васпитања</a:t>
            </a:r>
            <a:r>
              <a:rPr lang="sr-Latn-RS" dirty="0"/>
              <a:t> и </a:t>
            </a:r>
            <a:r>
              <a:rPr lang="sr-Latn-RS" dirty="0" err="1"/>
              <a:t>образовања</a:t>
            </a:r>
            <a:r>
              <a:rPr lang="sr-Latn-RS" dirty="0"/>
              <a:t> </a:t>
            </a:r>
            <a:r>
              <a:rPr lang="sr-Latn-RS" dirty="0" err="1"/>
              <a:t>кроз</a:t>
            </a:r>
            <a:r>
              <a:rPr lang="sr-Latn-RS" dirty="0"/>
              <a:t> </a:t>
            </a:r>
            <a:r>
              <a:rPr lang="sr-Latn-RS" dirty="0" err="1"/>
              <a:t>различите</a:t>
            </a:r>
            <a:r>
              <a:rPr lang="sr-Latn-RS" dirty="0"/>
              <a:t> </a:t>
            </a:r>
            <a:r>
              <a:rPr lang="sr-Latn-RS" dirty="0" err="1"/>
              <a:t>васпитне</a:t>
            </a:r>
            <a:r>
              <a:rPr lang="sr-Latn-RS" dirty="0"/>
              <a:t> </a:t>
            </a:r>
            <a:r>
              <a:rPr lang="sr-Latn-RS" dirty="0" err="1"/>
              <a:t>филозофије</a:t>
            </a:r>
            <a:r>
              <a:rPr lang="sr-Latn-RS" dirty="0"/>
              <a:t> </a:t>
            </a:r>
            <a:endParaRPr lang="sr-Cyrl-RS" dirty="0"/>
          </a:p>
          <a:p>
            <a:r>
              <a:rPr lang="sr-Cyrl-RS" dirty="0"/>
              <a:t>П</a:t>
            </a:r>
            <a:r>
              <a:rPr lang="sr-Latn-RS" dirty="0" err="1"/>
              <a:t>оложај</a:t>
            </a:r>
            <a:r>
              <a:rPr lang="sr-Latn-RS" dirty="0"/>
              <a:t> </a:t>
            </a:r>
            <a:r>
              <a:rPr lang="sr-Latn-RS" dirty="0" err="1"/>
              <a:t>детета</a:t>
            </a:r>
            <a:r>
              <a:rPr lang="sr-Latn-RS" dirty="0"/>
              <a:t> у </a:t>
            </a:r>
            <a:r>
              <a:rPr lang="sr-Latn-RS" dirty="0" err="1"/>
              <a:t>савременом</a:t>
            </a:r>
            <a:r>
              <a:rPr lang="sr-Latn-RS" dirty="0"/>
              <a:t> </a:t>
            </a:r>
            <a:r>
              <a:rPr lang="sr-Latn-RS" dirty="0" err="1"/>
              <a:t>свету</a:t>
            </a:r>
            <a:r>
              <a:rPr lang="sr-Latn-RS" dirty="0"/>
              <a:t> </a:t>
            </a:r>
            <a:endParaRPr lang="sr-Cyrl-RS" dirty="0"/>
          </a:p>
          <a:p>
            <a:r>
              <a:rPr lang="sr-Cyrl-RS" dirty="0"/>
              <a:t>Ф</a:t>
            </a:r>
            <a:r>
              <a:rPr lang="sr-Latn-RS" dirty="0" err="1"/>
              <a:t>ункције</a:t>
            </a:r>
            <a:r>
              <a:rPr lang="sr-Latn-RS" dirty="0"/>
              <a:t> </a:t>
            </a:r>
            <a:r>
              <a:rPr lang="sr-Latn-RS" dirty="0" err="1"/>
              <a:t>предшколског</a:t>
            </a:r>
            <a:r>
              <a:rPr lang="sr-Latn-RS" dirty="0"/>
              <a:t> </a:t>
            </a:r>
            <a:r>
              <a:rPr lang="sr-Latn-RS" dirty="0" err="1"/>
              <a:t>васпитања</a:t>
            </a:r>
            <a:r>
              <a:rPr lang="sr-Latn-RS" dirty="0"/>
              <a:t> и </a:t>
            </a:r>
            <a:r>
              <a:rPr lang="sr-Latn-RS" dirty="0" err="1"/>
              <a:t>образовања</a:t>
            </a:r>
            <a:r>
              <a:rPr lang="sr-Latn-RS" dirty="0"/>
              <a:t> </a:t>
            </a:r>
            <a:endParaRPr lang="sr-Cyrl-RS" dirty="0"/>
          </a:p>
          <a:p>
            <a:r>
              <a:rPr lang="sr-Cyrl-RS" dirty="0"/>
              <a:t>О</a:t>
            </a:r>
            <a:r>
              <a:rPr lang="sr-Latn-RS" dirty="0" err="1"/>
              <a:t>днос</a:t>
            </a:r>
            <a:r>
              <a:rPr lang="sr-Latn-RS" dirty="0"/>
              <a:t> </a:t>
            </a:r>
            <a:r>
              <a:rPr lang="sr-Latn-RS" dirty="0" err="1"/>
              <a:t>породичног</a:t>
            </a:r>
            <a:r>
              <a:rPr lang="sr-Latn-RS" dirty="0"/>
              <a:t> и </a:t>
            </a:r>
            <a:r>
              <a:rPr lang="sr-Latn-RS" dirty="0" err="1"/>
              <a:t>институционалног</a:t>
            </a:r>
            <a:r>
              <a:rPr lang="sr-Latn-RS" dirty="0"/>
              <a:t> </a:t>
            </a:r>
            <a:r>
              <a:rPr lang="sr-Latn-RS" dirty="0" err="1"/>
              <a:t>предшколског</a:t>
            </a:r>
            <a:r>
              <a:rPr lang="sr-Latn-RS" dirty="0"/>
              <a:t> </a:t>
            </a:r>
            <a:r>
              <a:rPr lang="sr-Latn-RS" dirty="0" err="1"/>
              <a:t>васпитања</a:t>
            </a:r>
            <a:r>
              <a:rPr lang="sr-Latn-RS" dirty="0"/>
              <a:t> и </a:t>
            </a:r>
            <a:r>
              <a:rPr lang="sr-Latn-RS" dirty="0" err="1"/>
              <a:t>образовања</a:t>
            </a:r>
            <a:r>
              <a:rPr lang="sr-Latn-RS" dirty="0"/>
              <a:t> </a:t>
            </a:r>
            <a:endParaRPr lang="sr-Cyrl-RS" dirty="0"/>
          </a:p>
          <a:p>
            <a:r>
              <a:rPr lang="sr-Cyrl-RS" dirty="0"/>
              <a:t>С</a:t>
            </a:r>
            <a:r>
              <a:rPr lang="sr-Latn-RS" dirty="0" err="1"/>
              <a:t>авремене</a:t>
            </a:r>
            <a:r>
              <a:rPr lang="sr-Latn-RS" dirty="0"/>
              <a:t> </a:t>
            </a:r>
            <a:r>
              <a:rPr lang="sr-Latn-RS" dirty="0" err="1"/>
              <a:t>тенденције</a:t>
            </a:r>
            <a:r>
              <a:rPr lang="sr-Latn-RS" dirty="0"/>
              <a:t> у </a:t>
            </a:r>
            <a:r>
              <a:rPr lang="sr-Latn-RS" dirty="0" err="1"/>
              <a:t>предшколском</a:t>
            </a:r>
            <a:r>
              <a:rPr lang="sr-Latn-RS" dirty="0"/>
              <a:t> </a:t>
            </a:r>
            <a:r>
              <a:rPr lang="sr-Latn-RS" dirty="0" err="1"/>
              <a:t>васпитању</a:t>
            </a:r>
            <a:r>
              <a:rPr lang="sr-Latn-RS" dirty="0"/>
              <a:t> и </a:t>
            </a:r>
            <a:r>
              <a:rPr lang="sr-Latn-RS" dirty="0" err="1"/>
              <a:t>услови</a:t>
            </a:r>
            <a:r>
              <a:rPr lang="sr-Latn-RS" dirty="0"/>
              <a:t> </a:t>
            </a:r>
            <a:r>
              <a:rPr lang="sr-Latn-RS" dirty="0" err="1"/>
              <a:t>за</a:t>
            </a:r>
            <a:r>
              <a:rPr lang="sr-Latn-RS" dirty="0"/>
              <a:t> </a:t>
            </a:r>
            <a:r>
              <a:rPr lang="sr-Latn-RS" dirty="0" err="1"/>
              <a:t>развој</a:t>
            </a:r>
            <a:r>
              <a:rPr lang="sr-Latn-RS" dirty="0"/>
              <a:t> </a:t>
            </a:r>
            <a:r>
              <a:rPr lang="sr-Latn-RS" dirty="0" err="1"/>
              <a:t>установа</a:t>
            </a:r>
            <a:r>
              <a:rPr lang="sr-Latn-RS" dirty="0"/>
              <a:t> </a:t>
            </a:r>
            <a:r>
              <a:rPr lang="sr-Latn-RS" dirty="0" err="1"/>
              <a:t>за</a:t>
            </a:r>
            <a:r>
              <a:rPr lang="sr-Latn-RS" dirty="0"/>
              <a:t> </a:t>
            </a:r>
            <a:r>
              <a:rPr lang="sr-Latn-RS" dirty="0" err="1"/>
              <a:t>друштвену</a:t>
            </a:r>
            <a:r>
              <a:rPr lang="sr-Latn-RS" dirty="0"/>
              <a:t> </a:t>
            </a:r>
            <a:r>
              <a:rPr lang="sr-Latn-RS" dirty="0" err="1"/>
              <a:t>бригу</a:t>
            </a:r>
            <a:r>
              <a:rPr lang="sr-Latn-RS" dirty="0"/>
              <a:t> о </a:t>
            </a:r>
            <a:r>
              <a:rPr lang="sr-Latn-RS" dirty="0" err="1"/>
              <a:t>деци</a:t>
            </a:r>
            <a:endParaRPr lang="sr-Cyrl-RS" dirty="0"/>
          </a:p>
          <a:p>
            <a:r>
              <a:rPr lang="sr-Cyrl-RS" dirty="0"/>
              <a:t>П</a:t>
            </a:r>
            <a:r>
              <a:rPr lang="sr-Latn-RS" dirty="0" err="1"/>
              <a:t>редшколске</a:t>
            </a:r>
            <a:r>
              <a:rPr lang="sr-Latn-RS" dirty="0"/>
              <a:t> </a:t>
            </a:r>
            <a:r>
              <a:rPr lang="sr-Latn-RS" dirty="0" err="1"/>
              <a:t>установе</a:t>
            </a:r>
            <a:r>
              <a:rPr lang="sr-Latn-RS" dirty="0"/>
              <a:t> у </a:t>
            </a:r>
            <a:r>
              <a:rPr lang="sr-Latn-RS" dirty="0" err="1"/>
              <a:t>прошлости</a:t>
            </a:r>
            <a:r>
              <a:rPr lang="sr-Latn-RS" dirty="0"/>
              <a:t> и </a:t>
            </a:r>
            <a:r>
              <a:rPr lang="sr-Latn-RS" dirty="0" err="1"/>
              <a:t>њихово</a:t>
            </a:r>
            <a:r>
              <a:rPr lang="sr-Latn-RS" dirty="0"/>
              <a:t> </a:t>
            </a:r>
            <a:r>
              <a:rPr lang="sr-Latn-RS" dirty="0" err="1"/>
              <a:t>место</a:t>
            </a:r>
            <a:r>
              <a:rPr lang="sr-Latn-RS" dirty="0"/>
              <a:t> у </a:t>
            </a:r>
            <a:r>
              <a:rPr lang="sr-Latn-RS" dirty="0" err="1"/>
              <a:t>савременом</a:t>
            </a:r>
            <a:r>
              <a:rPr lang="sr-Latn-RS" dirty="0"/>
              <a:t> </a:t>
            </a:r>
            <a:r>
              <a:rPr lang="sr-Latn-RS" dirty="0" err="1"/>
              <a:t>систему</a:t>
            </a:r>
            <a:r>
              <a:rPr lang="sr-Latn-RS" dirty="0"/>
              <a:t> </a:t>
            </a:r>
            <a:r>
              <a:rPr lang="sr-Latn-RS" dirty="0" err="1"/>
              <a:t>образовања</a:t>
            </a:r>
            <a:r>
              <a:rPr lang="sr-Latn-RS" dirty="0"/>
              <a:t> и </a:t>
            </a:r>
            <a:r>
              <a:rPr lang="sr-Latn-RS" dirty="0" err="1"/>
              <a:t>васпитања</a:t>
            </a:r>
            <a:r>
              <a:rPr lang="sr-Latn-RS" dirty="0"/>
              <a:t> </a:t>
            </a:r>
            <a:endParaRPr lang="sr-Cyrl-RS" dirty="0"/>
          </a:p>
          <a:p>
            <a:r>
              <a:rPr lang="sr-Cyrl-RS" dirty="0"/>
              <a:t>М</a:t>
            </a:r>
            <a:r>
              <a:rPr lang="sr-Latn-RS" dirty="0" err="1"/>
              <a:t>отивација</a:t>
            </a:r>
            <a:r>
              <a:rPr lang="sr-Latn-RS" dirty="0"/>
              <a:t> </a:t>
            </a:r>
            <a:r>
              <a:rPr lang="sr-Latn-RS" dirty="0" err="1"/>
              <a:t>за</a:t>
            </a:r>
            <a:r>
              <a:rPr lang="sr-Latn-RS" dirty="0"/>
              <a:t> </a:t>
            </a:r>
            <a:r>
              <a:rPr lang="sr-Latn-RS" dirty="0" err="1"/>
              <a:t>развој</a:t>
            </a:r>
            <a:r>
              <a:rPr lang="sr-Latn-RS" dirty="0"/>
              <a:t> и </a:t>
            </a:r>
            <a:r>
              <a:rPr lang="sr-Latn-RS" dirty="0" err="1"/>
              <a:t>учење</a:t>
            </a:r>
            <a:r>
              <a:rPr lang="sr-Latn-RS" dirty="0"/>
              <a:t> </a:t>
            </a:r>
            <a:r>
              <a:rPr lang="sr-Latn-RS" dirty="0" err="1"/>
              <a:t>предшколске</a:t>
            </a:r>
            <a:r>
              <a:rPr lang="sr-Latn-RS" dirty="0"/>
              <a:t> </a:t>
            </a:r>
            <a:r>
              <a:rPr lang="sr-Latn-RS" dirty="0" err="1"/>
              <a:t>деце</a:t>
            </a:r>
            <a:endParaRPr lang="sr-Cyrl-RS" dirty="0"/>
          </a:p>
          <a:p>
            <a:r>
              <a:rPr lang="sr-Cyrl-RS" dirty="0"/>
              <a:t>Ф</a:t>
            </a:r>
            <a:r>
              <a:rPr lang="sr-Latn-RS" dirty="0" err="1"/>
              <a:t>изичко</a:t>
            </a:r>
            <a:r>
              <a:rPr lang="sr-Latn-RS" dirty="0"/>
              <a:t> </a:t>
            </a:r>
            <a:r>
              <a:rPr lang="sr-Latn-RS" dirty="0" err="1"/>
              <a:t>васпитање</a:t>
            </a:r>
            <a:r>
              <a:rPr lang="sr-Latn-RS" dirty="0"/>
              <a:t> </a:t>
            </a:r>
            <a:r>
              <a:rPr lang="sr-Latn-RS" dirty="0" err="1"/>
              <a:t>предшколске</a:t>
            </a:r>
            <a:r>
              <a:rPr lang="sr-Cyrl-RS" dirty="0"/>
              <a:t> деце</a:t>
            </a:r>
            <a:r>
              <a:rPr lang="sr-Latn-RS" dirty="0"/>
              <a:t> </a:t>
            </a:r>
            <a:endParaRPr lang="sr-Cyrl-RS" dirty="0"/>
          </a:p>
          <a:p>
            <a:r>
              <a:rPr lang="sr-Cyrl-RS" dirty="0"/>
              <a:t>Друштвено-м</a:t>
            </a:r>
            <a:r>
              <a:rPr lang="sr-Latn-RS" dirty="0" err="1"/>
              <a:t>орално</a:t>
            </a:r>
            <a:r>
              <a:rPr lang="sr-Latn-RS" dirty="0"/>
              <a:t> </a:t>
            </a:r>
            <a:r>
              <a:rPr lang="sr-Latn-RS" dirty="0" err="1"/>
              <a:t>васпитање</a:t>
            </a:r>
            <a:r>
              <a:rPr lang="sr-Latn-RS" dirty="0"/>
              <a:t> </a:t>
            </a:r>
            <a:r>
              <a:rPr lang="sr-Latn-RS" dirty="0" err="1"/>
              <a:t>предшколске</a:t>
            </a:r>
            <a:r>
              <a:rPr lang="sr-Cyrl-RS" dirty="0"/>
              <a:t> деце</a:t>
            </a:r>
          </a:p>
          <a:p>
            <a:r>
              <a:rPr lang="sr-Cyrl-RS" dirty="0"/>
              <a:t>С</a:t>
            </a:r>
            <a:r>
              <a:rPr lang="sr-Latn-RS" dirty="0" err="1"/>
              <a:t>оци</a:t>
            </a:r>
            <a:r>
              <a:rPr lang="sr-Cyrl-RS" dirty="0"/>
              <a:t>о-</a:t>
            </a:r>
            <a:r>
              <a:rPr lang="sr-Latn-RS" dirty="0" err="1"/>
              <a:t>емоционални</a:t>
            </a:r>
            <a:r>
              <a:rPr lang="sr-Latn-RS" dirty="0"/>
              <a:t> </a:t>
            </a:r>
            <a:r>
              <a:rPr lang="sr-Latn-RS" dirty="0" err="1"/>
              <a:t>развој</a:t>
            </a:r>
            <a:r>
              <a:rPr lang="sr-Latn-RS" dirty="0"/>
              <a:t> </a:t>
            </a:r>
            <a:r>
              <a:rPr lang="sr-Latn-RS" dirty="0" err="1"/>
              <a:t>деце</a:t>
            </a:r>
            <a:r>
              <a:rPr lang="sr-Latn-RS" dirty="0"/>
              <a:t> </a:t>
            </a:r>
            <a:r>
              <a:rPr lang="sr-Latn-RS" dirty="0" err="1"/>
              <a:t>предшколског</a:t>
            </a:r>
            <a:r>
              <a:rPr lang="sr-Latn-RS" dirty="0"/>
              <a:t> </a:t>
            </a:r>
            <a:r>
              <a:rPr lang="sr-Latn-RS" dirty="0" err="1"/>
              <a:t>узраста</a:t>
            </a:r>
            <a:endParaRPr lang="sr-Cyrl-RS" dirty="0"/>
          </a:p>
          <a:p>
            <a:r>
              <a:rPr lang="sr-Cyrl-RS" dirty="0"/>
              <a:t>Интелектуални развој </a:t>
            </a:r>
            <a:r>
              <a:rPr lang="sr-Latn-RS" dirty="0" err="1"/>
              <a:t>предшколске</a:t>
            </a:r>
            <a:r>
              <a:rPr lang="sr-Cyrl-RS" dirty="0"/>
              <a:t> деце</a:t>
            </a:r>
          </a:p>
          <a:p>
            <a:r>
              <a:rPr lang="sr-Cyrl-RS" dirty="0"/>
              <a:t>Естетски развој </a:t>
            </a:r>
            <a:r>
              <a:rPr lang="sr-Latn-RS" dirty="0" err="1"/>
              <a:t>предшколске</a:t>
            </a:r>
            <a:r>
              <a:rPr lang="sr-Cyrl-RS" dirty="0"/>
              <a:t> деце</a:t>
            </a:r>
          </a:p>
        </p:txBody>
      </p:sp>
    </p:spTree>
    <p:extLst>
      <p:ext uri="{BB962C8B-B14F-4D97-AF65-F5344CB8AC3E}">
        <p14:creationId xmlns:p14="http://schemas.microsoft.com/office/powerpoint/2010/main" val="2982694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708"/>
          </a:xfrm>
        </p:spPr>
        <p:txBody>
          <a:bodyPr>
            <a:normAutofit fontScale="90000"/>
          </a:bodyPr>
          <a:lstStyle/>
          <a:p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3014"/>
            <a:ext cx="10515600" cy="5453949"/>
          </a:xfrm>
        </p:spPr>
        <p:txBody>
          <a:bodyPr>
            <a:normAutofit lnSpcReduction="10000"/>
          </a:bodyPr>
          <a:lstStyle/>
          <a:p>
            <a:r>
              <a:rPr lang="sr-Cyrl-RS" dirty="0"/>
              <a:t>А</a:t>
            </a:r>
            <a:r>
              <a:rPr lang="sr-Latn-RS" dirty="0" err="1"/>
              <a:t>утентична</a:t>
            </a:r>
            <a:r>
              <a:rPr lang="sr-Latn-RS" dirty="0"/>
              <a:t> и </a:t>
            </a:r>
            <a:r>
              <a:rPr lang="sr-Latn-RS" dirty="0" err="1"/>
              <a:t>проширена</a:t>
            </a:r>
            <a:r>
              <a:rPr lang="sr-Latn-RS" dirty="0"/>
              <a:t> </a:t>
            </a:r>
            <a:r>
              <a:rPr lang="sr-Latn-RS" dirty="0" err="1"/>
              <a:t>интересовања</a:t>
            </a:r>
            <a:r>
              <a:rPr lang="sr-Latn-RS" dirty="0"/>
              <a:t> </a:t>
            </a:r>
            <a:r>
              <a:rPr lang="sr-Latn-RS" dirty="0" err="1"/>
              <a:t>деце</a:t>
            </a:r>
            <a:r>
              <a:rPr lang="sr-Latn-RS" dirty="0"/>
              <a:t> и </a:t>
            </a:r>
            <a:r>
              <a:rPr lang="sr-Latn-RS" dirty="0" err="1"/>
              <a:t>стваралаштво</a:t>
            </a:r>
            <a:r>
              <a:rPr lang="sr-Latn-RS" dirty="0"/>
              <a:t> у </a:t>
            </a:r>
            <a:r>
              <a:rPr lang="sr-Latn-RS" dirty="0" err="1"/>
              <a:t>предшколском</a:t>
            </a:r>
            <a:r>
              <a:rPr lang="sr-Latn-RS" dirty="0"/>
              <a:t> </a:t>
            </a:r>
            <a:r>
              <a:rPr lang="sr-Latn-RS" dirty="0" err="1"/>
              <a:t>детињству</a:t>
            </a:r>
            <a:endParaRPr lang="sr-Latn-RS" dirty="0"/>
          </a:p>
          <a:p>
            <a:r>
              <a:rPr lang="sr-Cyrl-RS" dirty="0"/>
              <a:t>С</a:t>
            </a:r>
            <a:r>
              <a:rPr lang="sr-Latn-RS" dirty="0" err="1"/>
              <a:t>труктурирана</a:t>
            </a:r>
            <a:r>
              <a:rPr lang="sr-Latn-RS" dirty="0"/>
              <a:t> </a:t>
            </a:r>
            <a:r>
              <a:rPr lang="sr-Latn-RS" dirty="0" err="1"/>
              <a:t>средина</a:t>
            </a:r>
            <a:r>
              <a:rPr lang="sr-Latn-RS" dirty="0"/>
              <a:t> </a:t>
            </a:r>
            <a:r>
              <a:rPr lang="sr-Latn-RS" dirty="0" err="1"/>
              <a:t>као</a:t>
            </a:r>
            <a:r>
              <a:rPr lang="sr-Latn-RS" dirty="0"/>
              <a:t> </a:t>
            </a:r>
            <a:r>
              <a:rPr lang="sr-Latn-RS" dirty="0" err="1"/>
              <a:t>основ</a:t>
            </a:r>
            <a:r>
              <a:rPr lang="sr-Latn-RS" dirty="0"/>
              <a:t> </a:t>
            </a:r>
            <a:r>
              <a:rPr lang="sr-Latn-RS" dirty="0" err="1"/>
              <a:t>успешног</a:t>
            </a:r>
            <a:r>
              <a:rPr lang="sr-Latn-RS" dirty="0"/>
              <a:t> </a:t>
            </a:r>
            <a:r>
              <a:rPr lang="sr-Latn-RS" dirty="0" err="1"/>
              <a:t>васпитања</a:t>
            </a:r>
            <a:r>
              <a:rPr lang="sr-Latn-RS" dirty="0"/>
              <a:t> и </a:t>
            </a:r>
            <a:r>
              <a:rPr lang="sr-Latn-RS" dirty="0" err="1"/>
              <a:t>образовања</a:t>
            </a:r>
            <a:endParaRPr lang="sr-Cyrl-RS" dirty="0"/>
          </a:p>
          <a:p>
            <a:r>
              <a:rPr lang="sr-Latn-RS" dirty="0"/>
              <a:t> </a:t>
            </a:r>
            <a:r>
              <a:rPr lang="sr-Cyrl-RS" dirty="0"/>
              <a:t>Р</a:t>
            </a:r>
            <a:r>
              <a:rPr lang="sr-Latn-RS" dirty="0" err="1"/>
              <a:t>азличите</a:t>
            </a:r>
            <a:r>
              <a:rPr lang="sr-Latn-RS" dirty="0"/>
              <a:t> </a:t>
            </a:r>
            <a:r>
              <a:rPr lang="sr-Latn-RS" dirty="0" err="1"/>
              <a:t>васпитно</a:t>
            </a:r>
            <a:r>
              <a:rPr lang="sr-Latn-RS" dirty="0"/>
              <a:t>- </a:t>
            </a:r>
            <a:r>
              <a:rPr lang="sr-Latn-RS" dirty="0" err="1"/>
              <a:t>образовне</a:t>
            </a:r>
            <a:r>
              <a:rPr lang="sr-Latn-RS" dirty="0"/>
              <a:t> </a:t>
            </a:r>
            <a:r>
              <a:rPr lang="sr-Latn-RS" dirty="0" err="1"/>
              <a:t>методе</a:t>
            </a:r>
            <a:r>
              <a:rPr lang="sr-Latn-RS" dirty="0"/>
              <a:t> и </a:t>
            </a:r>
            <a:r>
              <a:rPr lang="sr-Latn-RS" dirty="0" err="1"/>
              <a:t>садржаји</a:t>
            </a:r>
            <a:r>
              <a:rPr lang="sr-Latn-RS" dirty="0"/>
              <a:t> у </a:t>
            </a:r>
            <a:r>
              <a:rPr lang="sr-Latn-RS" dirty="0" err="1"/>
              <a:t>раду</a:t>
            </a:r>
            <a:r>
              <a:rPr lang="sr-Latn-RS" dirty="0"/>
              <a:t> </a:t>
            </a:r>
            <a:r>
              <a:rPr lang="sr-Latn-RS" dirty="0" err="1"/>
              <a:t>са</a:t>
            </a:r>
            <a:r>
              <a:rPr lang="sr-Latn-RS" dirty="0"/>
              <a:t> </a:t>
            </a:r>
            <a:r>
              <a:rPr lang="sr-Latn-RS" dirty="0" err="1"/>
              <a:t>децом</a:t>
            </a:r>
            <a:r>
              <a:rPr lang="sr-Latn-RS" dirty="0"/>
              <a:t> </a:t>
            </a:r>
            <a:r>
              <a:rPr lang="sr-Latn-RS" dirty="0" err="1"/>
              <a:t>предшколског</a:t>
            </a:r>
            <a:r>
              <a:rPr lang="sr-Latn-RS" dirty="0"/>
              <a:t> </a:t>
            </a:r>
            <a:r>
              <a:rPr lang="sr-Latn-RS" dirty="0" err="1"/>
              <a:t>узраста</a:t>
            </a:r>
            <a:r>
              <a:rPr lang="sr-Latn-RS" dirty="0"/>
              <a:t> </a:t>
            </a:r>
            <a:endParaRPr lang="sr-Cyrl-RS" dirty="0"/>
          </a:p>
          <a:p>
            <a:r>
              <a:rPr lang="sr-Cyrl-RS" dirty="0"/>
              <a:t>П</a:t>
            </a:r>
            <a:r>
              <a:rPr lang="sr-Latn-RS" dirty="0" err="1"/>
              <a:t>олазишта</a:t>
            </a:r>
            <a:r>
              <a:rPr lang="sr-Latn-RS" dirty="0"/>
              <a:t>, </a:t>
            </a:r>
            <a:r>
              <a:rPr lang="sr-Latn-RS" dirty="0" err="1"/>
              <a:t>вредности</a:t>
            </a:r>
            <a:r>
              <a:rPr lang="sr-Latn-RS" dirty="0"/>
              <a:t>, </a:t>
            </a:r>
            <a:r>
              <a:rPr lang="sr-Latn-RS" dirty="0" err="1"/>
              <a:t>циљеви</a:t>
            </a:r>
            <a:r>
              <a:rPr lang="sr-Latn-RS" dirty="0"/>
              <a:t>, </a:t>
            </a:r>
            <a:r>
              <a:rPr lang="sr-Latn-RS" dirty="0" err="1"/>
              <a:t>начела</a:t>
            </a:r>
            <a:r>
              <a:rPr lang="sr-Latn-RS" dirty="0"/>
              <a:t>, </a:t>
            </a:r>
            <a:r>
              <a:rPr lang="sr-Latn-RS" dirty="0" err="1"/>
              <a:t>активности</a:t>
            </a:r>
            <a:r>
              <a:rPr lang="sr-Latn-RS" dirty="0"/>
              <a:t> и </a:t>
            </a:r>
            <a:r>
              <a:rPr lang="sr-Latn-RS" dirty="0" err="1"/>
              <a:t>интеракције</a:t>
            </a:r>
            <a:r>
              <a:rPr lang="sr-Latn-RS" dirty="0"/>
              <a:t> </a:t>
            </a:r>
            <a:r>
              <a:rPr lang="sr-Latn-RS" dirty="0" err="1"/>
              <a:t>деце</a:t>
            </a:r>
            <a:r>
              <a:rPr lang="sr-Latn-RS" dirty="0"/>
              <a:t>, </a:t>
            </a:r>
            <a:endParaRPr lang="sr-Cyrl-RS" dirty="0"/>
          </a:p>
          <a:p>
            <a:r>
              <a:rPr lang="sr-Cyrl-RS" dirty="0"/>
              <a:t>С</a:t>
            </a:r>
            <a:r>
              <a:rPr lang="sr-Latn-RS" dirty="0" err="1"/>
              <a:t>адржаји</a:t>
            </a:r>
            <a:r>
              <a:rPr lang="sr-Latn-RS" dirty="0"/>
              <a:t>, </a:t>
            </a:r>
            <a:r>
              <a:rPr lang="sr-Latn-RS" dirty="0" err="1"/>
              <a:t>методе</a:t>
            </a:r>
            <a:r>
              <a:rPr lang="sr-Cyrl-RS" dirty="0"/>
              <a:t>, </a:t>
            </a:r>
            <a:r>
              <a:rPr lang="sr-Latn-RS" dirty="0" err="1"/>
              <a:t>средства</a:t>
            </a:r>
            <a:r>
              <a:rPr lang="sr-Latn-RS" dirty="0"/>
              <a:t>, </a:t>
            </a:r>
            <a:r>
              <a:rPr lang="sr-Latn-RS" dirty="0" err="1"/>
              <a:t>време</a:t>
            </a:r>
            <a:r>
              <a:rPr lang="sr-Cyrl-RS" dirty="0"/>
              <a:t> </a:t>
            </a:r>
            <a:r>
              <a:rPr lang="sr-Latn-RS" dirty="0"/>
              <a:t>и </a:t>
            </a:r>
            <a:r>
              <a:rPr lang="sr-Latn-RS" dirty="0" err="1"/>
              <a:t>поступци</a:t>
            </a:r>
            <a:r>
              <a:rPr lang="sr-Latn-RS" dirty="0"/>
              <a:t> </a:t>
            </a:r>
            <a:r>
              <a:rPr lang="sr-Latn-RS" dirty="0" err="1"/>
              <a:t>васпитача</a:t>
            </a:r>
            <a:endParaRPr lang="sr-Cyrl-RS" dirty="0"/>
          </a:p>
          <a:p>
            <a:r>
              <a:rPr lang="sr-Latn-RS" dirty="0"/>
              <a:t> </a:t>
            </a:r>
            <a:r>
              <a:rPr lang="sr-Cyrl-RS" dirty="0"/>
              <a:t>К</a:t>
            </a:r>
            <a:r>
              <a:rPr lang="sr-Latn-RS" dirty="0" err="1"/>
              <a:t>омпетенције</a:t>
            </a:r>
            <a:r>
              <a:rPr lang="sr-Latn-RS" dirty="0"/>
              <a:t> </a:t>
            </a:r>
            <a:r>
              <a:rPr lang="sr-Latn-RS" dirty="0" err="1"/>
              <a:t>васпитача</a:t>
            </a:r>
            <a:r>
              <a:rPr lang="sr-Latn-RS" dirty="0"/>
              <a:t> </a:t>
            </a:r>
            <a:endParaRPr lang="sr-Cyrl-RS" dirty="0"/>
          </a:p>
          <a:p>
            <a:r>
              <a:rPr lang="sr-Cyrl-RS" dirty="0"/>
              <a:t>Н</a:t>
            </a:r>
            <a:r>
              <a:rPr lang="sr-Latn-RS" dirty="0" err="1"/>
              <a:t>ачини</a:t>
            </a:r>
            <a:r>
              <a:rPr lang="sr-Latn-RS" dirty="0"/>
              <a:t> </a:t>
            </a:r>
            <a:r>
              <a:rPr lang="sr-Latn-RS" dirty="0" err="1"/>
              <a:t>евалуације</a:t>
            </a:r>
            <a:r>
              <a:rPr lang="sr-Latn-RS" dirty="0"/>
              <a:t> </a:t>
            </a:r>
            <a:r>
              <a:rPr lang="sr-Latn-RS" dirty="0" err="1"/>
              <a:t>као</a:t>
            </a:r>
            <a:r>
              <a:rPr lang="sr-Latn-RS" dirty="0"/>
              <a:t> </a:t>
            </a:r>
            <a:r>
              <a:rPr lang="sr-Latn-RS" dirty="0" err="1"/>
              <a:t>структурни</a:t>
            </a:r>
            <a:r>
              <a:rPr lang="sr-Latn-RS" dirty="0"/>
              <a:t> </a:t>
            </a:r>
            <a:r>
              <a:rPr lang="sr-Latn-RS" dirty="0" err="1"/>
              <a:t>елементи</a:t>
            </a:r>
            <a:r>
              <a:rPr lang="sr-Latn-RS" dirty="0"/>
              <a:t> </a:t>
            </a:r>
            <a:r>
              <a:rPr lang="sr-Latn-RS" dirty="0" err="1"/>
              <a:t>програма</a:t>
            </a:r>
            <a:r>
              <a:rPr lang="sr-Latn-RS" dirty="0"/>
              <a:t> </a:t>
            </a:r>
            <a:endParaRPr lang="sr-Cyrl-RS" dirty="0"/>
          </a:p>
          <a:p>
            <a:r>
              <a:rPr lang="sr-Cyrl-RS" dirty="0"/>
              <a:t>С</a:t>
            </a:r>
            <a:r>
              <a:rPr lang="sr-Latn-RS" dirty="0" err="1"/>
              <a:t>тратегије</a:t>
            </a:r>
            <a:r>
              <a:rPr lang="sr-Latn-RS" dirty="0"/>
              <a:t> и </a:t>
            </a:r>
            <a:r>
              <a:rPr lang="sr-Latn-RS" dirty="0" err="1"/>
              <a:t>пос</a:t>
            </a:r>
            <a:r>
              <a:rPr lang="sr-Cyrl-RS" dirty="0"/>
              <a:t>ту</a:t>
            </a:r>
            <a:r>
              <a:rPr lang="sr-Latn-RS" dirty="0" err="1"/>
              <a:t>пци</a:t>
            </a:r>
            <a:r>
              <a:rPr lang="sr-Latn-RS" dirty="0"/>
              <a:t> </a:t>
            </a:r>
            <a:r>
              <a:rPr lang="sr-Latn-RS" dirty="0" err="1"/>
              <a:t>ева</a:t>
            </a:r>
            <a:r>
              <a:rPr lang="sr-Cyrl-RS" dirty="0" err="1"/>
              <a:t>луа</a:t>
            </a:r>
            <a:r>
              <a:rPr lang="sr-Latn-RS" dirty="0" err="1"/>
              <a:t>ци</a:t>
            </a:r>
            <a:r>
              <a:rPr lang="sr-Cyrl-RS" dirty="0"/>
              <a:t>ј</a:t>
            </a:r>
            <a:r>
              <a:rPr lang="sr-Latn-RS" dirty="0"/>
              <a:t>е п</a:t>
            </a:r>
            <a:r>
              <a:rPr lang="sr-Cyrl-RS" dirty="0"/>
              <a:t>р</a:t>
            </a:r>
            <a:r>
              <a:rPr lang="sr-Latn-RS" dirty="0" err="1"/>
              <a:t>едшколских</a:t>
            </a:r>
            <a:r>
              <a:rPr lang="sr-Latn-RS" dirty="0"/>
              <a:t> п</a:t>
            </a:r>
            <a:r>
              <a:rPr lang="sr-Cyrl-RS" dirty="0"/>
              <a:t>р</a:t>
            </a:r>
            <a:r>
              <a:rPr lang="sr-Latn-RS" dirty="0" err="1"/>
              <a:t>ог</a:t>
            </a:r>
            <a:r>
              <a:rPr lang="sr-Cyrl-RS" dirty="0"/>
              <a:t>р</a:t>
            </a:r>
            <a:r>
              <a:rPr lang="sr-Latn-RS" dirty="0" err="1"/>
              <a:t>ама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575697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849</Words>
  <Application>Microsoft Office PowerPoint</Application>
  <PresentationFormat>Widescreen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Студијски програм/студијски програми: ОБРАЗОВАЊЕ СТРУКОВНИХ ВАСПИТАЧА ЗА РАД У ПРЕДШКОЛСКИМ УСТАНОВАМА</vt:lpstr>
      <vt:lpstr>Циљ предмета </vt:lpstr>
      <vt:lpstr>Исход предмета: </vt:lpstr>
      <vt:lpstr>Садржај предмета : </vt:lpstr>
      <vt:lpstr>PowerPoint Presentation</vt:lpstr>
      <vt:lpstr>Литература: </vt:lpstr>
      <vt:lpstr>Теме за семинарске радове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Студијски програм/студијски програми: ОБРАЗОВАЊЕ СТРУКОВНИХ ВАСПИТАЧА ЗА РАД У ПРЕДШКОЛСКИМ УСТАНОВАМА</dc:title>
  <dc:creator>Dragan Milosevic</dc:creator>
  <cp:lastModifiedBy>Dragan Milosevic</cp:lastModifiedBy>
  <cp:revision>12</cp:revision>
  <dcterms:created xsi:type="dcterms:W3CDTF">2017-02-01T21:57:18Z</dcterms:created>
  <dcterms:modified xsi:type="dcterms:W3CDTF">2020-03-19T12:38:34Z</dcterms:modified>
</cp:coreProperties>
</file>