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57" r:id="rId4"/>
    <p:sldId id="258" r:id="rId5"/>
    <p:sldId id="259" r:id="rId6"/>
    <p:sldId id="260" r:id="rId7"/>
    <p:sldId id="261" r:id="rId8"/>
    <p:sldId id="262" r:id="rId9"/>
    <p:sldId id="284" r:id="rId10"/>
    <p:sldId id="263" r:id="rId11"/>
    <p:sldId id="264" r:id="rId12"/>
    <p:sldId id="287" r:id="rId13"/>
    <p:sldId id="265" r:id="rId14"/>
    <p:sldId id="266" r:id="rId15"/>
    <p:sldId id="267" r:id="rId16"/>
    <p:sldId id="268" r:id="rId17"/>
    <p:sldId id="269" r:id="rId18"/>
    <p:sldId id="288" r:id="rId19"/>
    <p:sldId id="270" r:id="rId20"/>
    <p:sldId id="271" r:id="rId21"/>
    <p:sldId id="272" r:id="rId22"/>
    <p:sldId id="273" r:id="rId23"/>
    <p:sldId id="274" r:id="rId24"/>
    <p:sldId id="275" r:id="rId25"/>
    <p:sldId id="276" r:id="rId26"/>
    <p:sldId id="277" r:id="rId27"/>
    <p:sldId id="278" r:id="rId28"/>
    <p:sldId id="280" r:id="rId29"/>
    <p:sldId id="281" r:id="rId30"/>
    <p:sldId id="283" r:id="rId31"/>
    <p:sldId id="285" r:id="rId32"/>
    <p:sldId id="28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5" d="100"/>
          <a:sy n="95" d="100"/>
        </p:scale>
        <p:origin x="3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3/24/2019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17C7-3BF9-468E-8BEC-E3F18241D602}"/>
              </a:ext>
            </a:extLst>
          </p:cNvPr>
          <p:cNvSpPr>
            <a:spLocks noGrp="1"/>
          </p:cNvSpPr>
          <p:nvPr>
            <p:ph type="ctrTitle"/>
          </p:nvPr>
        </p:nvSpPr>
        <p:spPr/>
        <p:txBody>
          <a:bodyPr/>
          <a:lstStyle/>
          <a:p>
            <a:r>
              <a:rPr lang="sr-Cyrl-RS" sz="4800" dirty="0">
                <a:effectLst>
                  <a:outerShdw blurRad="38100" dist="38100" dir="2700000" algn="tl">
                    <a:srgbClr val="000000">
                      <a:alpha val="43137"/>
                    </a:srgbClr>
                  </a:outerShdw>
                </a:effectLst>
                <a:latin typeface="Century Gothic" panose="020B0502020202020204" pitchFamily="34" charset="0"/>
              </a:rPr>
              <a:t>Вербална и невербална комуникација</a:t>
            </a:r>
            <a:endParaRPr lang="sr-Latn-RS" sz="4800" dirty="0">
              <a:effectLst>
                <a:outerShdw blurRad="38100" dist="38100" dir="2700000" algn="tl">
                  <a:srgbClr val="000000">
                    <a:alpha val="43137"/>
                  </a:srgbClr>
                </a:outerShdw>
              </a:effectLst>
              <a:latin typeface="Century Gothic" panose="020B0502020202020204" pitchFamily="34" charset="0"/>
            </a:endParaRPr>
          </a:p>
        </p:txBody>
      </p:sp>
      <p:sp>
        <p:nvSpPr>
          <p:cNvPr id="3" name="Subtitle 2">
            <a:extLst>
              <a:ext uri="{FF2B5EF4-FFF2-40B4-BE49-F238E27FC236}">
                <a16:creationId xmlns:a16="http://schemas.microsoft.com/office/drawing/2014/main" id="{B1F96140-16EC-4AAD-AC5D-41B9942D0C18}"/>
              </a:ext>
            </a:extLst>
          </p:cNvPr>
          <p:cNvSpPr>
            <a:spLocks noGrp="1"/>
          </p:cNvSpPr>
          <p:nvPr>
            <p:ph type="subTitle" idx="1"/>
          </p:nvPr>
        </p:nvSpPr>
        <p:spPr/>
        <p:txBody>
          <a:bodyPr/>
          <a:lstStyle/>
          <a:p>
            <a:endParaRPr lang="sr-Latn-RS" dirty="0"/>
          </a:p>
        </p:txBody>
      </p:sp>
    </p:spTree>
    <p:extLst>
      <p:ext uri="{BB962C8B-B14F-4D97-AF65-F5344CB8AC3E}">
        <p14:creationId xmlns:p14="http://schemas.microsoft.com/office/powerpoint/2010/main" val="662415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99154-FEBA-4500-AFE3-4E4ECA98787E}"/>
              </a:ext>
            </a:extLst>
          </p:cNvPr>
          <p:cNvSpPr>
            <a:spLocks noGrp="1"/>
          </p:cNvSpPr>
          <p:nvPr>
            <p:ph type="title"/>
          </p:nvPr>
        </p:nvSpPr>
        <p:spPr/>
        <p:txBody>
          <a:bodyPr/>
          <a:lstStyle/>
          <a:p>
            <a:r>
              <a:rPr lang="sr-Cyrl-RS" dirty="0"/>
              <a:t>Функције невербалне комуникације</a:t>
            </a:r>
            <a:endParaRPr lang="sr-Latn-RS" dirty="0"/>
          </a:p>
        </p:txBody>
      </p:sp>
      <p:sp>
        <p:nvSpPr>
          <p:cNvPr id="3" name="Content Placeholder 2">
            <a:extLst>
              <a:ext uri="{FF2B5EF4-FFF2-40B4-BE49-F238E27FC236}">
                <a16:creationId xmlns:a16="http://schemas.microsoft.com/office/drawing/2014/main" id="{4386BC4D-6E47-4ADA-BAA3-916AD84DCB7E}"/>
              </a:ext>
            </a:extLst>
          </p:cNvPr>
          <p:cNvSpPr>
            <a:spLocks noGrp="1"/>
          </p:cNvSpPr>
          <p:nvPr>
            <p:ph idx="1"/>
          </p:nvPr>
        </p:nvSpPr>
        <p:spPr>
          <a:xfrm>
            <a:off x="1371600" y="1541721"/>
            <a:ext cx="9601200" cy="4784651"/>
          </a:xfrm>
        </p:spPr>
        <p:txBody>
          <a:bodyPr>
            <a:normAutofit/>
          </a:bodyPr>
          <a:lstStyle/>
          <a:p>
            <a:r>
              <a:rPr lang="sr-Cyrl-RS" dirty="0"/>
              <a:t> у групи су:</a:t>
            </a:r>
          </a:p>
          <a:p>
            <a:pPr>
              <a:buFontTx/>
              <a:buChar char="-"/>
            </a:pPr>
            <a:r>
              <a:rPr lang="sr-Cyrl-RS" dirty="0"/>
              <a:t>изражавање емоција, </a:t>
            </a:r>
          </a:p>
          <a:p>
            <a:pPr>
              <a:buFontTx/>
              <a:buChar char="-"/>
            </a:pPr>
            <a:r>
              <a:rPr lang="sr-Cyrl-RS" dirty="0"/>
              <a:t>изражавање узајамних ставова особа у комуникацијској интеракцији,</a:t>
            </a:r>
          </a:p>
          <a:p>
            <a:pPr>
              <a:buFontTx/>
              <a:buChar char="-"/>
            </a:pPr>
            <a:r>
              <a:rPr lang="sr-Cyrl-RS" dirty="0"/>
              <a:t> презентовање властитих особина, </a:t>
            </a:r>
          </a:p>
          <a:p>
            <a:pPr>
              <a:buFontTx/>
              <a:buChar char="-"/>
            </a:pPr>
            <a:r>
              <a:rPr lang="sr-Cyrl-RS" dirty="0"/>
              <a:t>праћење,</a:t>
            </a:r>
          </a:p>
          <a:p>
            <a:pPr>
              <a:buFontTx/>
              <a:buChar char="-"/>
            </a:pPr>
            <a:r>
              <a:rPr lang="sr-Cyrl-RS" dirty="0"/>
              <a:t> подршка и</a:t>
            </a:r>
          </a:p>
          <a:p>
            <a:pPr>
              <a:buFontTx/>
              <a:buChar char="-"/>
            </a:pPr>
            <a:r>
              <a:rPr lang="sr-Cyrl-RS" dirty="0"/>
              <a:t> допуна вербалне комуникације,</a:t>
            </a:r>
          </a:p>
          <a:p>
            <a:pPr>
              <a:buFontTx/>
              <a:buChar char="-"/>
            </a:pPr>
            <a:r>
              <a:rPr lang="sr-Cyrl-RS" dirty="0"/>
              <a:t> замена  за  вербалну комуникацију  и  </a:t>
            </a:r>
          </a:p>
          <a:p>
            <a:pPr>
              <a:buFontTx/>
              <a:buChar char="-"/>
            </a:pPr>
            <a:r>
              <a:rPr lang="sr-Cyrl-RS" dirty="0"/>
              <a:t>конвенционално изражавање разних врста социјалне активности (Рот, 2002). </a:t>
            </a:r>
            <a:endParaRPr lang="sr-Latn-RS" dirty="0"/>
          </a:p>
        </p:txBody>
      </p:sp>
    </p:spTree>
    <p:extLst>
      <p:ext uri="{BB962C8B-B14F-4D97-AF65-F5344CB8AC3E}">
        <p14:creationId xmlns:p14="http://schemas.microsoft.com/office/powerpoint/2010/main" val="2926521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8582-7178-4E68-B7E1-AFF7BF9E8249}"/>
              </a:ext>
            </a:extLst>
          </p:cNvPr>
          <p:cNvSpPr>
            <a:spLocks noGrp="1"/>
          </p:cNvSpPr>
          <p:nvPr>
            <p:ph type="title"/>
          </p:nvPr>
        </p:nvSpPr>
        <p:spPr/>
        <p:txBody>
          <a:bodyPr/>
          <a:lstStyle/>
          <a:p>
            <a:r>
              <a:rPr lang="sr-Cyrl-RS" dirty="0"/>
              <a:t>функција невербалне комуникације </a:t>
            </a:r>
            <a:endParaRPr lang="sr-Latn-RS" dirty="0"/>
          </a:p>
        </p:txBody>
      </p:sp>
      <p:sp>
        <p:nvSpPr>
          <p:cNvPr id="3" name="Content Placeholder 2">
            <a:extLst>
              <a:ext uri="{FF2B5EF4-FFF2-40B4-BE49-F238E27FC236}">
                <a16:creationId xmlns:a16="http://schemas.microsoft.com/office/drawing/2014/main" id="{031D2D1E-C93A-4014-8D8A-9076A9C669C1}"/>
              </a:ext>
            </a:extLst>
          </p:cNvPr>
          <p:cNvSpPr>
            <a:spLocks noGrp="1"/>
          </p:cNvSpPr>
          <p:nvPr>
            <p:ph idx="1"/>
          </p:nvPr>
        </p:nvSpPr>
        <p:spPr>
          <a:xfrm>
            <a:off x="1371600" y="2286000"/>
            <a:ext cx="10398642" cy="3581400"/>
          </a:xfrm>
        </p:spPr>
        <p:txBody>
          <a:bodyPr/>
          <a:lstStyle/>
          <a:p>
            <a:pPr marL="0" indent="0">
              <a:buNone/>
            </a:pPr>
            <a:r>
              <a:rPr lang="sr-Cyrl-RS" dirty="0"/>
              <a:t>у овом развојном периоду је: </a:t>
            </a:r>
          </a:p>
          <a:p>
            <a:pPr>
              <a:buFontTx/>
              <a:buChar char="-"/>
            </a:pPr>
            <a:r>
              <a:rPr lang="sr-Cyrl-RS" dirty="0"/>
              <a:t>олакшавање повраћаја речи из лексичке меморије, односно,</a:t>
            </a:r>
          </a:p>
          <a:p>
            <a:pPr>
              <a:buFontTx/>
              <a:buChar char="-"/>
            </a:pPr>
            <a:r>
              <a:rPr lang="sr-Cyrl-RS" dirty="0"/>
              <a:t>гестови помажу да дете прикаже реч која му недостаје а слобода покрета и говора тела, мимика и гестикулација су пресудни на шта нам указује и експеримент који је за последицу инхибираности  главе, руку и ногу говорника, имао  штуро и скромно описивање, за разлику од ситуације када су имали пуну слободу покрета (</a:t>
            </a:r>
            <a:r>
              <a:rPr lang="sr-Cyrl-RS" dirty="0" err="1"/>
              <a:t>Krauss</a:t>
            </a:r>
            <a:r>
              <a:rPr lang="sr-Cyrl-RS" dirty="0"/>
              <a:t>, 1972)</a:t>
            </a:r>
            <a:r>
              <a:rPr lang="en-US" dirty="0"/>
              <a:t>.</a:t>
            </a:r>
            <a:endParaRPr lang="sr-Latn-RS" dirty="0"/>
          </a:p>
          <a:p>
            <a:endParaRPr lang="sr-Latn-RS" dirty="0"/>
          </a:p>
        </p:txBody>
      </p:sp>
    </p:spTree>
    <p:extLst>
      <p:ext uri="{BB962C8B-B14F-4D97-AF65-F5344CB8AC3E}">
        <p14:creationId xmlns:p14="http://schemas.microsoft.com/office/powerpoint/2010/main" val="245123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81883-31B3-4746-B08C-FF8BE86094C7}"/>
              </a:ext>
            </a:extLst>
          </p:cNvPr>
          <p:cNvSpPr>
            <a:spLocks noGrp="1"/>
          </p:cNvSpPr>
          <p:nvPr>
            <p:ph type="title"/>
          </p:nvPr>
        </p:nvSpPr>
        <p:spPr/>
        <p:txBody>
          <a:bodyPr/>
          <a:lstStyle/>
          <a:p>
            <a:endParaRPr lang="sr-Latn-RS"/>
          </a:p>
        </p:txBody>
      </p:sp>
      <p:pic>
        <p:nvPicPr>
          <p:cNvPr id="4" name="Content Placeholder 3">
            <a:extLst>
              <a:ext uri="{FF2B5EF4-FFF2-40B4-BE49-F238E27FC236}">
                <a16:creationId xmlns:a16="http://schemas.microsoft.com/office/drawing/2014/main" id="{9B350565-2F4E-46E1-B2ED-7CD1ABE76E81}"/>
              </a:ext>
            </a:extLst>
          </p:cNvPr>
          <p:cNvPicPr>
            <a:picLocks noGrp="1" noChangeAspect="1"/>
          </p:cNvPicPr>
          <p:nvPr>
            <p:ph idx="1"/>
          </p:nvPr>
        </p:nvPicPr>
        <p:blipFill>
          <a:blip r:embed="rId2"/>
          <a:stretch>
            <a:fillRect/>
          </a:stretch>
        </p:blipFill>
        <p:spPr>
          <a:xfrm>
            <a:off x="578734" y="150471"/>
            <a:ext cx="11532243" cy="6707529"/>
          </a:xfrm>
          <a:prstGeom prst="rect">
            <a:avLst/>
          </a:prstGeom>
        </p:spPr>
      </p:pic>
    </p:spTree>
    <p:extLst>
      <p:ext uri="{BB962C8B-B14F-4D97-AF65-F5344CB8AC3E}">
        <p14:creationId xmlns:p14="http://schemas.microsoft.com/office/powerpoint/2010/main" val="165491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4BFDD-E47C-4162-80F5-1273515B3FD0}"/>
              </a:ext>
            </a:extLst>
          </p:cNvPr>
          <p:cNvSpPr>
            <a:spLocks noGrp="1"/>
          </p:cNvSpPr>
          <p:nvPr>
            <p:ph type="title"/>
          </p:nvPr>
        </p:nvSpPr>
        <p:spPr/>
        <p:txBody>
          <a:bodyPr/>
          <a:lstStyle/>
          <a:p>
            <a:r>
              <a:rPr lang="sr-Cyrl-RS" b="1" dirty="0" err="1"/>
              <a:t>Паралингвистички</a:t>
            </a:r>
            <a:r>
              <a:rPr lang="sr-Cyrl-RS" b="1" dirty="0"/>
              <a:t> знаци</a:t>
            </a:r>
            <a:br>
              <a:rPr lang="sr-Latn-RS" dirty="0"/>
            </a:br>
            <a:endParaRPr lang="sr-Latn-RS" dirty="0"/>
          </a:p>
        </p:txBody>
      </p:sp>
      <p:sp>
        <p:nvSpPr>
          <p:cNvPr id="3" name="Content Placeholder 2">
            <a:extLst>
              <a:ext uri="{FF2B5EF4-FFF2-40B4-BE49-F238E27FC236}">
                <a16:creationId xmlns:a16="http://schemas.microsoft.com/office/drawing/2014/main" id="{09C0B77C-9B10-4E62-AC39-AE21A879440B}"/>
              </a:ext>
            </a:extLst>
          </p:cNvPr>
          <p:cNvSpPr>
            <a:spLocks noGrp="1"/>
          </p:cNvSpPr>
          <p:nvPr>
            <p:ph idx="1"/>
          </p:nvPr>
        </p:nvSpPr>
        <p:spPr>
          <a:xfrm>
            <a:off x="1371599" y="1605516"/>
            <a:ext cx="10302949" cy="4720856"/>
          </a:xfrm>
        </p:spPr>
        <p:txBody>
          <a:bodyPr/>
          <a:lstStyle/>
          <a:p>
            <a:pPr marL="0" indent="0">
              <a:buNone/>
            </a:pPr>
            <a:r>
              <a:rPr lang="sr-Cyrl-RS" dirty="0"/>
              <a:t>У односу на то да ли утичу на основни смисао исказа:</a:t>
            </a:r>
          </a:p>
          <a:p>
            <a:pPr marL="0" indent="0">
              <a:buNone/>
            </a:pPr>
            <a:r>
              <a:rPr lang="sr-Cyrl-RS" dirty="0"/>
              <a:t>1.  </a:t>
            </a:r>
            <a:r>
              <a:rPr lang="sr-Cyrl-RS" b="1" dirty="0" err="1"/>
              <a:t>паралингвистички</a:t>
            </a:r>
            <a:r>
              <a:rPr lang="sr-Cyrl-RS" b="1" dirty="0"/>
              <a:t> знаци у ужем смислу </a:t>
            </a:r>
            <a:r>
              <a:rPr lang="sr-Cyrl-RS" dirty="0"/>
              <a:t>( плакање, смех, врисак, разне </a:t>
            </a:r>
            <a:r>
              <a:rPr lang="sr-Cyrl-RS" dirty="0" err="1"/>
              <a:t>интерјекције</a:t>
            </a:r>
            <a:r>
              <a:rPr lang="sr-Cyrl-RS" dirty="0"/>
              <a:t>, као што су: „ух“, „ох“, „хм“, као и индивидуалне карактеристике у артикулацији гласова и акцента и они не утичу на основни смисао исказа, већ откривају емотивна стања говорника,  његову социјалну, регионалну и националну припадност и интерперсоналне ставове)</a:t>
            </a:r>
          </a:p>
          <a:p>
            <a:pPr marL="0" indent="0">
              <a:buNone/>
            </a:pPr>
            <a:r>
              <a:rPr lang="sr-Cyrl-RS" dirty="0"/>
              <a:t>2. </a:t>
            </a:r>
            <a:r>
              <a:rPr lang="sr-Cyrl-RS" b="1" dirty="0" err="1"/>
              <a:t>прозодијски</a:t>
            </a:r>
            <a:r>
              <a:rPr lang="sr-Cyrl-RS" b="1" dirty="0"/>
              <a:t> </a:t>
            </a:r>
            <a:r>
              <a:rPr lang="sr-Cyrl-RS" b="1" dirty="0" err="1"/>
              <a:t>паралингвистички</a:t>
            </a:r>
            <a:r>
              <a:rPr lang="sr-Cyrl-RS" b="1" dirty="0"/>
              <a:t> знакови </a:t>
            </a:r>
            <a:r>
              <a:rPr lang="sr-Cyrl-RS" dirty="0"/>
              <a:t>(укључују ритам, интонацију, наглашавање речи у реченици и паузе између речи и они су важни за разумевање основног смисла исказа, јер, у зависности од тога како неку реченицу изговоримо, она се може схватити као тврдња, питање или наредба) </a:t>
            </a:r>
            <a:endParaRPr lang="sr-Latn-RS" dirty="0"/>
          </a:p>
          <a:p>
            <a:endParaRPr lang="sr-Latn-RS" dirty="0"/>
          </a:p>
        </p:txBody>
      </p:sp>
    </p:spTree>
    <p:extLst>
      <p:ext uri="{BB962C8B-B14F-4D97-AF65-F5344CB8AC3E}">
        <p14:creationId xmlns:p14="http://schemas.microsoft.com/office/powerpoint/2010/main" val="262475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5E7D-E8F6-4F97-A3E2-B4123425CCFF}"/>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D644B9A4-B505-4191-ADB5-EE1EC4BF4804}"/>
              </a:ext>
            </a:extLst>
          </p:cNvPr>
          <p:cNvSpPr>
            <a:spLocks noGrp="1"/>
          </p:cNvSpPr>
          <p:nvPr>
            <p:ph idx="1"/>
          </p:nvPr>
        </p:nvSpPr>
        <p:spPr>
          <a:xfrm>
            <a:off x="1371600" y="1233377"/>
            <a:ext cx="9601200" cy="4634023"/>
          </a:xfrm>
        </p:spPr>
        <p:txBody>
          <a:bodyPr>
            <a:normAutofit/>
          </a:bodyPr>
          <a:lstStyle/>
          <a:p>
            <a:r>
              <a:rPr lang="sr-Cyrl-RS" dirty="0"/>
              <a:t>Обе подврсте </a:t>
            </a:r>
            <a:r>
              <a:rPr lang="sr-Cyrl-RS" dirty="0" err="1"/>
              <a:t>паралингвистичких</a:t>
            </a:r>
            <a:r>
              <a:rPr lang="sr-Cyrl-RS" dirty="0"/>
              <a:t> знакова свакодневно се могу срести у раду васпитача. </a:t>
            </a:r>
          </a:p>
          <a:p>
            <a:r>
              <a:rPr lang="sr-Cyrl-RS" dirty="0"/>
              <a:t>Вербалне исказе деце, неизоставно прате смех, дрхтање гласа и узвици најразличитије природе </a:t>
            </a:r>
          </a:p>
          <a:p>
            <a:r>
              <a:rPr lang="sr-Cyrl-RS" dirty="0" err="1"/>
              <a:t>Паралингвистички</a:t>
            </a:r>
            <a:r>
              <a:rPr lang="sr-Cyrl-RS" dirty="0"/>
              <a:t> знакови су и у функцији невербалне комуникације јер могу, на пример, бити показатељ васпитачу колико успешно и на који начин је дете разумело одређену поруку  (уколико прави дуге паузе између речи, праћене </a:t>
            </a:r>
            <a:r>
              <a:rPr lang="sr-Cyrl-RS" dirty="0" err="1"/>
              <a:t>интерјекцијама</a:t>
            </a:r>
            <a:r>
              <a:rPr lang="sr-Cyrl-RS" dirty="0"/>
              <a:t>, као што је „хм“, или поштапалицама (нпр. „овај“) указује да не зна одговор на питање васпитача а подрхтавање гласа или замуцкивање, с друге стране, може указати на недостатак самоуверености, спонтаности или снажно реаговање у стресним ситуацијама) </a:t>
            </a:r>
          </a:p>
          <a:p>
            <a:r>
              <a:rPr lang="sr-Cyrl-RS" dirty="0"/>
              <a:t>На основу варијација у дијалекту или начину изговора гласова и речи, може се закључити социјална припадност детета или регионално порекло</a:t>
            </a:r>
            <a:endParaRPr lang="sr-Latn-RS" dirty="0"/>
          </a:p>
          <a:p>
            <a:endParaRPr lang="sr-Latn-RS" dirty="0"/>
          </a:p>
        </p:txBody>
      </p:sp>
    </p:spTree>
    <p:extLst>
      <p:ext uri="{BB962C8B-B14F-4D97-AF65-F5344CB8AC3E}">
        <p14:creationId xmlns:p14="http://schemas.microsoft.com/office/powerpoint/2010/main" val="2299619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D9AD7-244D-4C05-8587-3E8334B08503}"/>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175E2604-8E73-4517-9F70-4894573E4609}"/>
              </a:ext>
            </a:extLst>
          </p:cNvPr>
          <p:cNvSpPr>
            <a:spLocks noGrp="1"/>
          </p:cNvSpPr>
          <p:nvPr>
            <p:ph idx="1"/>
          </p:nvPr>
        </p:nvSpPr>
        <p:spPr>
          <a:xfrm>
            <a:off x="1371600" y="1084521"/>
            <a:ext cx="9601200" cy="4782879"/>
          </a:xfrm>
        </p:spPr>
        <p:txBody>
          <a:bodyPr>
            <a:normAutofit/>
          </a:bodyPr>
          <a:lstStyle/>
          <a:p>
            <a:r>
              <a:rPr lang="sr-Latn-RS" dirty="0"/>
              <a:t> </a:t>
            </a:r>
            <a:r>
              <a:rPr lang="sr-Cyrl-RS" dirty="0"/>
              <a:t>Информације које шаље васпитач су од највеће важности а истраживања показују да </a:t>
            </a:r>
            <a:r>
              <a:rPr lang="sr-Cyrl-RS" b="1" dirty="0"/>
              <a:t>тон гласа </a:t>
            </a:r>
            <a:r>
              <a:rPr lang="sr-Cyrl-RS" dirty="0"/>
              <a:t>директно утиче на учешће деце у активностима, похвала дечијег одговора, праћена позитивним, високим тоном гласа („</a:t>
            </a:r>
            <a:r>
              <a:rPr lang="sr-Cyrl-RS" dirty="0" err="1"/>
              <a:t>Одлииично</a:t>
            </a:r>
            <a:r>
              <a:rPr lang="sr-Cyrl-RS" dirty="0"/>
              <a:t>!“), велики је подстицај за даље активно учествовање у активностима (</a:t>
            </a:r>
            <a:r>
              <a:rPr lang="sr-Latn-RS" dirty="0" err="1"/>
              <a:t>Woolfolk</a:t>
            </a:r>
            <a:r>
              <a:rPr lang="sr-Cyrl-RS" dirty="0"/>
              <a:t>, 1977) </a:t>
            </a:r>
          </a:p>
          <a:p>
            <a:r>
              <a:rPr lang="sr-Cyrl-RS" dirty="0"/>
              <a:t>Ако васпитач говори монотоним, једноличним гласом, тешко ће успети да децу заинтересује за излагање, јер они, на основу тога, стичу утисак да је и сам васпитач незаинтересован за свој посао</a:t>
            </a:r>
          </a:p>
          <a:p>
            <a:r>
              <a:rPr lang="sr-Cyrl-RS" dirty="0"/>
              <a:t>Шон Нил тврди да успешни предавачи користе шири дијапазон тонова у излагању и да им је интонација „у сваком погледу много разноврснија, живља или чак шаљива“ (</a:t>
            </a:r>
            <a:r>
              <a:rPr lang="sr-Latn-RS" dirty="0" err="1"/>
              <a:t>Neill</a:t>
            </a:r>
            <a:r>
              <a:rPr lang="sr-Cyrl-RS" dirty="0"/>
              <a:t>, 1994) </a:t>
            </a:r>
          </a:p>
          <a:p>
            <a:r>
              <a:rPr lang="sr-Cyrl-RS" dirty="0"/>
              <a:t>Дакле, добар васпитач користи интонацију, за разлику од његовог мање успешног колеге, чија је интонација неутрална</a:t>
            </a:r>
            <a:endParaRPr lang="sr-Latn-RS" dirty="0"/>
          </a:p>
          <a:p>
            <a:endParaRPr lang="sr-Latn-RS" dirty="0"/>
          </a:p>
        </p:txBody>
      </p:sp>
    </p:spTree>
    <p:extLst>
      <p:ext uri="{BB962C8B-B14F-4D97-AF65-F5344CB8AC3E}">
        <p14:creationId xmlns:p14="http://schemas.microsoft.com/office/powerpoint/2010/main" val="2353493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68EFB-CAE3-4A69-8042-EBF9770965FC}"/>
              </a:ext>
            </a:extLst>
          </p:cNvPr>
          <p:cNvSpPr>
            <a:spLocks noGrp="1"/>
          </p:cNvSpPr>
          <p:nvPr>
            <p:ph type="title"/>
          </p:nvPr>
        </p:nvSpPr>
        <p:spPr/>
        <p:txBody>
          <a:bodyPr/>
          <a:lstStyle/>
          <a:p>
            <a:r>
              <a:rPr lang="sr-Cyrl-RS" b="1" dirty="0" err="1"/>
              <a:t>Кинезички</a:t>
            </a:r>
            <a:r>
              <a:rPr lang="sr-Cyrl-RS" b="1" dirty="0"/>
              <a:t> знакови</a:t>
            </a:r>
            <a:br>
              <a:rPr lang="sr-Latn-RS" sz="4000" dirty="0"/>
            </a:br>
            <a:endParaRPr lang="sr-Latn-RS" dirty="0"/>
          </a:p>
        </p:txBody>
      </p:sp>
      <p:sp>
        <p:nvSpPr>
          <p:cNvPr id="3" name="Content Placeholder 2">
            <a:extLst>
              <a:ext uri="{FF2B5EF4-FFF2-40B4-BE49-F238E27FC236}">
                <a16:creationId xmlns:a16="http://schemas.microsoft.com/office/drawing/2014/main" id="{03B40361-43FF-44C5-8EF7-92AFFBD6AACA}"/>
              </a:ext>
            </a:extLst>
          </p:cNvPr>
          <p:cNvSpPr>
            <a:spLocks noGrp="1"/>
          </p:cNvSpPr>
          <p:nvPr>
            <p:ph idx="1"/>
          </p:nvPr>
        </p:nvSpPr>
        <p:spPr/>
        <p:txBody>
          <a:bodyPr/>
          <a:lstStyle/>
          <a:p>
            <a:r>
              <a:rPr lang="sr-Cyrl-RS" dirty="0" err="1"/>
              <a:t>Кинезички</a:t>
            </a:r>
            <a:r>
              <a:rPr lang="sr-Cyrl-RS" dirty="0"/>
              <a:t> знакови (грч. </a:t>
            </a:r>
            <a:r>
              <a:rPr lang="sr-Latn-RS" sz="2400" dirty="0" err="1"/>
              <a:t>kinesis</a:t>
            </a:r>
            <a:r>
              <a:rPr lang="sr-Latn-RS" dirty="0"/>
              <a:t> </a:t>
            </a:r>
            <a:r>
              <a:rPr lang="sr-Cyrl-RS" dirty="0"/>
              <a:t>– кретање) названи су овим именом јер је њихово дистинктивно обележје кретање, како појединих делова тела, тако и тела у целини </a:t>
            </a:r>
          </a:p>
          <a:p>
            <a:r>
              <a:rPr lang="sr-Cyrl-RS" dirty="0"/>
              <a:t>Ова категорија невербалних знакова вероватно је најразноврснија, па можемо разликовати неколико врста: </a:t>
            </a:r>
          </a:p>
          <a:p>
            <a:pPr>
              <a:buFontTx/>
              <a:buChar char="-"/>
            </a:pPr>
            <a:r>
              <a:rPr lang="sr-Cyrl-RS" dirty="0" err="1"/>
              <a:t>фацијалну</a:t>
            </a:r>
            <a:r>
              <a:rPr lang="sr-Cyrl-RS" dirty="0"/>
              <a:t> експресију (усмереност погледа) </a:t>
            </a:r>
          </a:p>
          <a:p>
            <a:pPr>
              <a:buFontTx/>
              <a:buChar char="-"/>
            </a:pPr>
            <a:r>
              <a:rPr lang="sr-Cyrl-RS" dirty="0"/>
              <a:t>покрете појединих делова тела (прстију, руку, ногу, главе) и </a:t>
            </a:r>
          </a:p>
          <a:p>
            <a:pPr>
              <a:buFontTx/>
              <a:buChar char="-"/>
            </a:pPr>
            <a:r>
              <a:rPr lang="sr-Cyrl-RS" dirty="0"/>
              <a:t>држање тела у целини </a:t>
            </a:r>
            <a:endParaRPr lang="sr-Latn-RS" dirty="0"/>
          </a:p>
        </p:txBody>
      </p:sp>
    </p:spTree>
    <p:extLst>
      <p:ext uri="{BB962C8B-B14F-4D97-AF65-F5344CB8AC3E}">
        <p14:creationId xmlns:p14="http://schemas.microsoft.com/office/powerpoint/2010/main" val="870817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21D3A-515C-4C2F-B006-C58A40E74BBD}"/>
              </a:ext>
            </a:extLst>
          </p:cNvPr>
          <p:cNvSpPr>
            <a:spLocks noGrp="1"/>
          </p:cNvSpPr>
          <p:nvPr>
            <p:ph type="title"/>
          </p:nvPr>
        </p:nvSpPr>
        <p:spPr>
          <a:xfrm>
            <a:off x="1371600" y="287080"/>
            <a:ext cx="9601200" cy="1180213"/>
          </a:xfrm>
        </p:spPr>
        <p:txBody>
          <a:bodyPr>
            <a:normAutofit fontScale="90000"/>
          </a:bodyPr>
          <a:lstStyle/>
          <a:p>
            <a:r>
              <a:rPr lang="sr-Cyrl-RS" b="1" dirty="0"/>
              <a:t>Слике на лицу саговорника „читају” и васпитачи, и деца</a:t>
            </a:r>
            <a:endParaRPr lang="sr-Latn-RS" b="1" dirty="0"/>
          </a:p>
        </p:txBody>
      </p:sp>
      <p:sp>
        <p:nvSpPr>
          <p:cNvPr id="3" name="Content Placeholder 2">
            <a:extLst>
              <a:ext uri="{FF2B5EF4-FFF2-40B4-BE49-F238E27FC236}">
                <a16:creationId xmlns:a16="http://schemas.microsoft.com/office/drawing/2014/main" id="{B6426F71-BF19-4573-AF46-22FC0FCCA786}"/>
              </a:ext>
            </a:extLst>
          </p:cNvPr>
          <p:cNvSpPr>
            <a:spLocks noGrp="1"/>
          </p:cNvSpPr>
          <p:nvPr>
            <p:ph idx="1"/>
          </p:nvPr>
        </p:nvSpPr>
        <p:spPr>
          <a:xfrm>
            <a:off x="723014" y="1467293"/>
            <a:ext cx="11004698" cy="5103627"/>
          </a:xfrm>
        </p:spPr>
        <p:txBody>
          <a:bodyPr>
            <a:normAutofit fontScale="92500" lnSpcReduction="20000"/>
          </a:bodyPr>
          <a:lstStyle/>
          <a:p>
            <a:pPr marL="0" indent="0">
              <a:buNone/>
            </a:pPr>
            <a:r>
              <a:rPr lang="sr-Cyrl-RS" dirty="0"/>
              <a:t>.</a:t>
            </a:r>
          </a:p>
          <a:p>
            <a:r>
              <a:rPr lang="sr-Cyrl-RS" dirty="0"/>
              <a:t> По </a:t>
            </a:r>
            <a:r>
              <a:rPr lang="sr-Cyrl-RS" b="1" dirty="0"/>
              <a:t>осмеху</a:t>
            </a:r>
            <a:r>
              <a:rPr lang="sr-Cyrl-RS" dirty="0"/>
              <a:t> деце, васпитач лако примети да је дете срећно, док </a:t>
            </a:r>
            <a:r>
              <a:rPr lang="sr-Cyrl-RS" dirty="0" err="1"/>
              <a:t>мрштење</a:t>
            </a:r>
            <a:r>
              <a:rPr lang="sr-Cyrl-RS" dirty="0"/>
              <a:t> може значити неразумевање онога што се од њега тражи. Међутим, физиономија и изрази лица који се стално јављају код деце могу васпитачу открити и више, јер указују и на црте личности или темперамент особе, што може олакшати/усмерити опхођење према детету </a:t>
            </a:r>
          </a:p>
          <a:p>
            <a:r>
              <a:rPr lang="sr-Cyrl-RS" dirty="0"/>
              <a:t>Ако се, на пример, на лицу детета често оцртава емоција радости, вероватно је да је радост његова трајна црта личности, те ће се сарадња са њим лакше успоставити него са мрзовољним, тмурним дететом </a:t>
            </a:r>
          </a:p>
          <a:p>
            <a:r>
              <a:rPr lang="sr-Cyrl-RS" dirty="0" err="1"/>
              <a:t>Фацијална</a:t>
            </a:r>
            <a:r>
              <a:rPr lang="sr-Cyrl-RS" dirty="0"/>
              <a:t> експресија васпитача такође много говори јер је строгост много мање подстицајна за децу и вероватно ће проузроковати ефекат управо супротан жељеном, док осмех и лепа реч отварају гвоздена врата срца – чак и „најпроблематичније“ деце</a:t>
            </a:r>
          </a:p>
          <a:p>
            <a:r>
              <a:rPr lang="sr-Cyrl-RS" dirty="0"/>
              <a:t> Најизражајније и доминантно место на лицу имају </a:t>
            </a:r>
            <a:r>
              <a:rPr lang="sr-Cyrl-RS" b="1" dirty="0"/>
              <a:t>очи</a:t>
            </a:r>
            <a:r>
              <a:rPr lang="sr-Cyrl-RS" dirty="0"/>
              <a:t>, и оне, у смислу комуникације, заиста јесу огледало душе – очи боље од речи исказују љубав, мржњу, гнев или кривицу </a:t>
            </a:r>
          </a:p>
          <a:p>
            <a:r>
              <a:rPr lang="sr-Cyrl-RS" dirty="0"/>
              <a:t>Успостављање контакта очима између васпитача и детета врло је значајно, и то вишеструко јер васпитач посматрањем детета може да синхронизује комуникацију, тј. да утврди да ли га деца слушају, да ли разумеју излагање или питање, показују ли интересовање, и, уопште, каква је њихова реакција на примљену поруку а усмереност погледа може да открије и несвестан став или наклоност неке особе </a:t>
            </a:r>
            <a:endParaRPr lang="sr-Latn-RS" dirty="0"/>
          </a:p>
          <a:p>
            <a:endParaRPr lang="sr-Latn-RS" dirty="0"/>
          </a:p>
        </p:txBody>
      </p:sp>
    </p:spTree>
    <p:extLst>
      <p:ext uri="{BB962C8B-B14F-4D97-AF65-F5344CB8AC3E}">
        <p14:creationId xmlns:p14="http://schemas.microsoft.com/office/powerpoint/2010/main" val="445202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7A596-77F0-42A3-BB1B-0E8E52E61D76}"/>
              </a:ext>
            </a:extLst>
          </p:cNvPr>
          <p:cNvSpPr>
            <a:spLocks noGrp="1"/>
          </p:cNvSpPr>
          <p:nvPr>
            <p:ph type="title"/>
          </p:nvPr>
        </p:nvSpPr>
        <p:spPr>
          <a:xfrm>
            <a:off x="1371600" y="685800"/>
            <a:ext cx="9601200" cy="934656"/>
          </a:xfrm>
        </p:spPr>
        <p:txBody>
          <a:bodyPr/>
          <a:lstStyle/>
          <a:p>
            <a:r>
              <a:rPr lang="sr-Cyrl-RS" dirty="0"/>
              <a:t>Универзалне </a:t>
            </a:r>
            <a:r>
              <a:rPr lang="sr-Cyrl-RS" dirty="0" err="1"/>
              <a:t>микроекспресије</a:t>
            </a:r>
            <a:endParaRPr lang="sr-Latn-RS" dirty="0"/>
          </a:p>
        </p:txBody>
      </p:sp>
      <p:pic>
        <p:nvPicPr>
          <p:cNvPr id="4" name="Content Placeholder 3">
            <a:extLst>
              <a:ext uri="{FF2B5EF4-FFF2-40B4-BE49-F238E27FC236}">
                <a16:creationId xmlns:a16="http://schemas.microsoft.com/office/drawing/2014/main" id="{37F3DA58-88D8-4354-B492-9610FE92FCB7}"/>
              </a:ext>
            </a:extLst>
          </p:cNvPr>
          <p:cNvPicPr>
            <a:picLocks noGrp="1" noChangeAspect="1"/>
          </p:cNvPicPr>
          <p:nvPr>
            <p:ph idx="1"/>
          </p:nvPr>
        </p:nvPicPr>
        <p:blipFill>
          <a:blip r:embed="rId2"/>
          <a:stretch>
            <a:fillRect/>
          </a:stretch>
        </p:blipFill>
        <p:spPr>
          <a:xfrm>
            <a:off x="949124" y="1400538"/>
            <a:ext cx="10810754" cy="5301204"/>
          </a:xfrm>
          <a:prstGeom prst="rect">
            <a:avLst/>
          </a:prstGeom>
        </p:spPr>
      </p:pic>
    </p:spTree>
    <p:extLst>
      <p:ext uri="{BB962C8B-B14F-4D97-AF65-F5344CB8AC3E}">
        <p14:creationId xmlns:p14="http://schemas.microsoft.com/office/powerpoint/2010/main" val="858139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4CF1-F22E-4F5B-A93E-3BF7C83B17F5}"/>
              </a:ext>
            </a:extLst>
          </p:cNvPr>
          <p:cNvSpPr>
            <a:spLocks noGrp="1"/>
          </p:cNvSpPr>
          <p:nvPr>
            <p:ph type="title"/>
          </p:nvPr>
        </p:nvSpPr>
        <p:spPr>
          <a:xfrm>
            <a:off x="1371600" y="685800"/>
            <a:ext cx="9601200" cy="877186"/>
          </a:xfrm>
        </p:spPr>
        <p:txBody>
          <a:bodyPr/>
          <a:lstStyle/>
          <a:p>
            <a:r>
              <a:rPr lang="sr-Cyrl-RS" b="1" dirty="0"/>
              <a:t>Гестикулација</a:t>
            </a:r>
            <a:endParaRPr lang="sr-Latn-RS" dirty="0"/>
          </a:p>
        </p:txBody>
      </p:sp>
      <p:sp>
        <p:nvSpPr>
          <p:cNvPr id="3" name="Content Placeholder 2">
            <a:extLst>
              <a:ext uri="{FF2B5EF4-FFF2-40B4-BE49-F238E27FC236}">
                <a16:creationId xmlns:a16="http://schemas.microsoft.com/office/drawing/2014/main" id="{8ADFA545-D763-4D76-9D18-2D10D14F8A73}"/>
              </a:ext>
            </a:extLst>
          </p:cNvPr>
          <p:cNvSpPr>
            <a:spLocks noGrp="1"/>
          </p:cNvSpPr>
          <p:nvPr>
            <p:ph idx="1"/>
          </p:nvPr>
        </p:nvSpPr>
        <p:spPr>
          <a:xfrm>
            <a:off x="1371600" y="1562986"/>
            <a:ext cx="9601200" cy="4304414"/>
          </a:xfrm>
        </p:spPr>
        <p:txBody>
          <a:bodyPr>
            <a:normAutofit/>
          </a:bodyPr>
          <a:lstStyle/>
          <a:p>
            <a:pPr marL="0" indent="0">
              <a:buNone/>
            </a:pPr>
            <a:r>
              <a:rPr lang="sr-Cyrl-RS" dirty="0"/>
              <a:t>Служе се и васпитачи, и деца, већином несвесно. Најчешћи гестове и покрети рукама који се јављају и њихова могућа значења су следећи:</a:t>
            </a:r>
            <a:endParaRPr lang="sr-Latn-RS" dirty="0"/>
          </a:p>
          <a:p>
            <a:r>
              <a:rPr lang="sr-Cyrl-RS" dirty="0"/>
              <a:t> метафорички гестови „држања идеје“ (руке су подигнуте у висини лактова и благо раширене) и „Сезаме, отвори се“ (васпитач потпуно шири руке, као да неког поздравља) – гестови сигнализирају да се идеја „држи“ за време излагања, а затим васпитач метафорички отвара врата знања</a:t>
            </a:r>
            <a:endParaRPr lang="sr-Latn-RS" dirty="0"/>
          </a:p>
          <a:p>
            <a:r>
              <a:rPr lang="sr-Cyrl-RS" dirty="0"/>
              <a:t> васпитач држи руке у џеповима – указује на мирноћу, опуштеност и ноншалантност; исти гест детета може сигнализирати непоштовање</a:t>
            </a:r>
            <a:endParaRPr lang="sr-Latn-RS" dirty="0"/>
          </a:p>
          <a:p>
            <a:r>
              <a:rPr lang="sr-Cyrl-RS" dirty="0"/>
              <a:t> васпитач држи руке на боковима – деца то доживљавају као израз нерасположења и непријатељства</a:t>
            </a:r>
            <a:endParaRPr lang="sr-Latn-RS" dirty="0"/>
          </a:p>
          <a:p>
            <a:r>
              <a:rPr lang="sr-Cyrl-RS" dirty="0"/>
              <a:t> додиривање или поправљање одеће/косе указује на несигурност, као и држање руку или књиге уз тело</a:t>
            </a:r>
            <a:endParaRPr lang="sr-Latn-RS" dirty="0"/>
          </a:p>
          <a:p>
            <a:endParaRPr lang="sr-Latn-RS" dirty="0"/>
          </a:p>
        </p:txBody>
      </p:sp>
    </p:spTree>
    <p:extLst>
      <p:ext uri="{BB962C8B-B14F-4D97-AF65-F5344CB8AC3E}">
        <p14:creationId xmlns:p14="http://schemas.microsoft.com/office/powerpoint/2010/main" val="333270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0ABD1-EAC6-4E9B-94D9-63B111E011AA}"/>
              </a:ext>
            </a:extLst>
          </p:cNvPr>
          <p:cNvSpPr>
            <a:spLocks noGrp="1"/>
          </p:cNvSpPr>
          <p:nvPr>
            <p:ph type="title"/>
          </p:nvPr>
        </p:nvSpPr>
        <p:spPr/>
        <p:txBody>
          <a:bodyPr/>
          <a:lstStyle/>
          <a:p>
            <a:r>
              <a:rPr lang="sr-Cyrl-RS" dirty="0"/>
              <a:t>Примарни задатак предшколске установе </a:t>
            </a:r>
            <a:endParaRPr lang="sr-Latn-RS" dirty="0"/>
          </a:p>
        </p:txBody>
      </p:sp>
      <p:sp>
        <p:nvSpPr>
          <p:cNvPr id="3" name="Content Placeholder 2">
            <a:extLst>
              <a:ext uri="{FF2B5EF4-FFF2-40B4-BE49-F238E27FC236}">
                <a16:creationId xmlns:a16="http://schemas.microsoft.com/office/drawing/2014/main" id="{01E31274-CA19-438A-85DA-EB3EBCA46139}"/>
              </a:ext>
            </a:extLst>
          </p:cNvPr>
          <p:cNvSpPr>
            <a:spLocks noGrp="1"/>
          </p:cNvSpPr>
          <p:nvPr>
            <p:ph idx="1"/>
          </p:nvPr>
        </p:nvSpPr>
        <p:spPr>
          <a:xfrm>
            <a:off x="1371599" y="2286000"/>
            <a:ext cx="10111563" cy="3581400"/>
          </a:xfrm>
        </p:spPr>
        <p:txBody>
          <a:bodyPr/>
          <a:lstStyle/>
          <a:p>
            <a:r>
              <a:rPr lang="sr-Latn-RS" dirty="0"/>
              <a:t> </a:t>
            </a:r>
            <a:r>
              <a:rPr lang="sr-Latn-RS" dirty="0" err="1"/>
              <a:t>развој</a:t>
            </a:r>
            <a:r>
              <a:rPr lang="sr-Latn-RS" dirty="0"/>
              <a:t> </a:t>
            </a:r>
            <a:r>
              <a:rPr lang="sr-Latn-RS" dirty="0" err="1"/>
              <a:t>комуникативних</a:t>
            </a:r>
            <a:r>
              <a:rPr lang="sr-Latn-RS" dirty="0"/>
              <a:t> </a:t>
            </a:r>
            <a:r>
              <a:rPr lang="sr-Latn-RS" dirty="0" err="1"/>
              <a:t>способности</a:t>
            </a:r>
            <a:r>
              <a:rPr lang="sr-Latn-RS" dirty="0"/>
              <a:t> </a:t>
            </a:r>
            <a:r>
              <a:rPr lang="sr-Latn-RS" dirty="0" err="1"/>
              <a:t>деце</a:t>
            </a:r>
            <a:r>
              <a:rPr lang="sr-Latn-RS" dirty="0"/>
              <a:t> </a:t>
            </a:r>
            <a:r>
              <a:rPr lang="sr-Cyrl-RS" dirty="0"/>
              <a:t>-</a:t>
            </a:r>
            <a:r>
              <a:rPr lang="sr-Latn-RS" dirty="0"/>
              <a:t> </a:t>
            </a:r>
            <a:r>
              <a:rPr lang="sr-Latn-RS" dirty="0" err="1"/>
              <a:t>помоћи</a:t>
            </a:r>
            <a:r>
              <a:rPr lang="sr-Latn-RS" dirty="0"/>
              <a:t> </a:t>
            </a:r>
            <a:r>
              <a:rPr lang="sr-Latn-RS" dirty="0" err="1"/>
              <a:t>детету</a:t>
            </a:r>
            <a:r>
              <a:rPr lang="sr-Latn-RS" dirty="0"/>
              <a:t> </a:t>
            </a:r>
            <a:r>
              <a:rPr lang="sr-Latn-RS" dirty="0" err="1"/>
              <a:t>да</a:t>
            </a:r>
            <a:r>
              <a:rPr lang="sr-Latn-RS" dirty="0"/>
              <a:t> </a:t>
            </a:r>
            <a:r>
              <a:rPr lang="sr-Latn-RS" dirty="0" err="1"/>
              <a:t>слободно</a:t>
            </a:r>
            <a:r>
              <a:rPr lang="sr-Latn-RS" dirty="0"/>
              <a:t> </a:t>
            </a:r>
            <a:r>
              <a:rPr lang="sr-Latn-RS" dirty="0" err="1"/>
              <a:t>говори</a:t>
            </a:r>
            <a:r>
              <a:rPr lang="sr-Latn-RS" dirty="0"/>
              <a:t> у </a:t>
            </a:r>
            <a:r>
              <a:rPr lang="sr-Latn-RS" dirty="0" err="1"/>
              <a:t>различитим</a:t>
            </a:r>
            <a:r>
              <a:rPr lang="sr-Latn-RS" dirty="0"/>
              <a:t> </a:t>
            </a:r>
            <a:r>
              <a:rPr lang="sr-Latn-RS" dirty="0" err="1"/>
              <a:t>комуникативним</a:t>
            </a:r>
            <a:r>
              <a:rPr lang="sr-Latn-RS" dirty="0"/>
              <a:t> </a:t>
            </a:r>
            <a:r>
              <a:rPr lang="sr-Latn-RS" dirty="0" err="1"/>
              <a:t>ситуацијама</a:t>
            </a:r>
            <a:r>
              <a:rPr lang="sr-Latn-RS" dirty="0"/>
              <a:t> (</a:t>
            </a:r>
            <a:r>
              <a:rPr lang="sr-Latn-RS" dirty="0" err="1"/>
              <a:t>са</a:t>
            </a:r>
            <a:r>
              <a:rPr lang="sr-Latn-RS" dirty="0"/>
              <a:t> </a:t>
            </a:r>
            <a:r>
              <a:rPr lang="sr-Latn-RS" dirty="0" err="1"/>
              <a:t>једном</a:t>
            </a:r>
            <a:r>
              <a:rPr lang="sr-Latn-RS" dirty="0"/>
              <a:t> </a:t>
            </a:r>
            <a:r>
              <a:rPr lang="sr-Latn-RS" dirty="0" err="1"/>
              <a:t>особом</a:t>
            </a:r>
            <a:r>
              <a:rPr lang="sr-Latn-RS" dirty="0"/>
              <a:t>, </a:t>
            </a:r>
            <a:r>
              <a:rPr lang="sr-Latn-RS" dirty="0" err="1"/>
              <a:t>са</a:t>
            </a:r>
            <a:r>
              <a:rPr lang="sr-Latn-RS" dirty="0"/>
              <a:t> </a:t>
            </a:r>
            <a:r>
              <a:rPr lang="sr-Latn-RS" dirty="0" err="1"/>
              <a:t>више</a:t>
            </a:r>
            <a:r>
              <a:rPr lang="sr-Latn-RS" dirty="0"/>
              <a:t> </a:t>
            </a:r>
            <a:r>
              <a:rPr lang="sr-Latn-RS" dirty="0" err="1"/>
              <a:t>особа</a:t>
            </a:r>
            <a:r>
              <a:rPr lang="sr-Latn-RS" dirty="0"/>
              <a:t>, </a:t>
            </a:r>
            <a:r>
              <a:rPr lang="sr-Latn-RS" dirty="0" err="1"/>
              <a:t>са</a:t>
            </a:r>
            <a:r>
              <a:rPr lang="sr-Latn-RS" dirty="0"/>
              <a:t> </a:t>
            </a:r>
            <a:r>
              <a:rPr lang="sr-Latn-RS" dirty="0" err="1"/>
              <a:t>млађима</a:t>
            </a:r>
            <a:r>
              <a:rPr lang="sr-Latn-RS" dirty="0"/>
              <a:t>, </a:t>
            </a:r>
            <a:r>
              <a:rPr lang="sr-Latn-RS" dirty="0" err="1"/>
              <a:t>са</a:t>
            </a:r>
            <a:r>
              <a:rPr lang="sr-Latn-RS" dirty="0"/>
              <a:t> </a:t>
            </a:r>
            <a:r>
              <a:rPr lang="sr-Latn-RS" dirty="0" err="1"/>
              <a:t>старијима</a:t>
            </a:r>
            <a:r>
              <a:rPr lang="sr-Latn-RS" dirty="0"/>
              <a:t>, </a:t>
            </a:r>
            <a:r>
              <a:rPr lang="sr-Latn-RS" dirty="0" err="1"/>
              <a:t>познатим</a:t>
            </a:r>
            <a:r>
              <a:rPr lang="sr-Latn-RS" dirty="0"/>
              <a:t>/ </a:t>
            </a:r>
            <a:r>
              <a:rPr lang="sr-Latn-RS" dirty="0" err="1"/>
              <a:t>непознатим</a:t>
            </a:r>
            <a:r>
              <a:rPr lang="sr-Latn-RS" dirty="0"/>
              <a:t> </a:t>
            </a:r>
            <a:r>
              <a:rPr lang="sr-Latn-RS" dirty="0" err="1"/>
              <a:t>људима</a:t>
            </a:r>
            <a:r>
              <a:rPr lang="sr-Latn-RS" dirty="0"/>
              <a:t>);</a:t>
            </a:r>
            <a:endParaRPr lang="sr-Cyrl-RS" dirty="0"/>
          </a:p>
          <a:p>
            <a:r>
              <a:rPr lang="sr-Latn-RS" dirty="0"/>
              <a:t> </a:t>
            </a:r>
            <a:r>
              <a:rPr lang="sr-Latn-RS" dirty="0" err="1"/>
              <a:t>помоћи</a:t>
            </a:r>
            <a:r>
              <a:rPr lang="sr-Latn-RS" dirty="0"/>
              <a:t> </a:t>
            </a:r>
            <a:r>
              <a:rPr lang="sr-Latn-RS" dirty="0" err="1"/>
              <a:t>детету</a:t>
            </a:r>
            <a:r>
              <a:rPr lang="sr-Latn-RS" dirty="0"/>
              <a:t> </a:t>
            </a:r>
            <a:r>
              <a:rPr lang="sr-Latn-RS" dirty="0" err="1"/>
              <a:t>да</a:t>
            </a:r>
            <a:r>
              <a:rPr lang="sr-Latn-RS" dirty="0"/>
              <a:t> </a:t>
            </a:r>
            <a:r>
              <a:rPr lang="sr-Latn-RS" dirty="0" err="1"/>
              <a:t>изрази</a:t>
            </a:r>
            <a:r>
              <a:rPr lang="sr-Latn-RS" dirty="0"/>
              <a:t> </a:t>
            </a:r>
            <a:r>
              <a:rPr lang="sr-Latn-RS" dirty="0" err="1"/>
              <a:t>своје</a:t>
            </a:r>
            <a:r>
              <a:rPr lang="sr-Latn-RS" dirty="0"/>
              <a:t> </a:t>
            </a:r>
            <a:r>
              <a:rPr lang="sr-Latn-RS" dirty="0" err="1"/>
              <a:t>потребе</a:t>
            </a:r>
            <a:r>
              <a:rPr lang="sr-Latn-RS" dirty="0"/>
              <a:t>, </a:t>
            </a:r>
            <a:r>
              <a:rPr lang="sr-Latn-RS" dirty="0" err="1"/>
              <a:t>осећања</a:t>
            </a:r>
            <a:r>
              <a:rPr lang="sr-Latn-RS" dirty="0"/>
              <a:t>, </a:t>
            </a:r>
            <a:r>
              <a:rPr lang="sr-Latn-RS" dirty="0" err="1"/>
              <a:t>намере</a:t>
            </a:r>
            <a:r>
              <a:rPr lang="sr-Latn-RS" dirty="0"/>
              <a:t>, </a:t>
            </a:r>
            <a:r>
              <a:rPr lang="sr-Latn-RS" dirty="0" err="1"/>
              <a:t>ставове</a:t>
            </a:r>
            <a:r>
              <a:rPr lang="sr-Latn-RS" dirty="0"/>
              <a:t>, </a:t>
            </a:r>
            <a:r>
              <a:rPr lang="sr-Latn-RS" dirty="0" err="1"/>
              <a:t>жеље</a:t>
            </a:r>
            <a:r>
              <a:rPr lang="sr-Latn-RS" dirty="0"/>
              <a:t>; </a:t>
            </a:r>
            <a:endParaRPr lang="sr-Cyrl-RS" dirty="0"/>
          </a:p>
          <a:p>
            <a:r>
              <a:rPr lang="sr-Latn-RS" dirty="0" err="1"/>
              <a:t>охрабрити</a:t>
            </a:r>
            <a:r>
              <a:rPr lang="sr-Latn-RS" dirty="0"/>
              <a:t> </a:t>
            </a:r>
            <a:r>
              <a:rPr lang="sr-Latn-RS" dirty="0" err="1"/>
              <a:t>га</a:t>
            </a:r>
            <a:r>
              <a:rPr lang="sr-Latn-RS" dirty="0"/>
              <a:t> </a:t>
            </a:r>
            <a:r>
              <a:rPr lang="sr-Latn-RS" dirty="0" err="1"/>
              <a:t>да</a:t>
            </a:r>
            <a:r>
              <a:rPr lang="sr-Latn-RS" dirty="0"/>
              <a:t> </a:t>
            </a:r>
            <a:r>
              <a:rPr lang="sr-Latn-RS" dirty="0" err="1"/>
              <a:t>разговара</a:t>
            </a:r>
            <a:r>
              <a:rPr lang="sr-Latn-RS" dirty="0"/>
              <a:t>, </a:t>
            </a:r>
            <a:r>
              <a:rPr lang="sr-Latn-RS" dirty="0" err="1"/>
              <a:t>да</a:t>
            </a:r>
            <a:r>
              <a:rPr lang="sr-Latn-RS" dirty="0"/>
              <a:t> </a:t>
            </a:r>
            <a:r>
              <a:rPr lang="sr-Latn-RS" dirty="0" err="1"/>
              <a:t>пита</a:t>
            </a:r>
            <a:r>
              <a:rPr lang="sr-Latn-RS" dirty="0"/>
              <a:t>, </a:t>
            </a:r>
            <a:r>
              <a:rPr lang="sr-Latn-RS" dirty="0" err="1"/>
              <a:t>да</a:t>
            </a:r>
            <a:r>
              <a:rPr lang="sr-Latn-RS" dirty="0"/>
              <a:t> </a:t>
            </a:r>
            <a:r>
              <a:rPr lang="sr-Latn-RS" dirty="0" err="1"/>
              <a:t>одговара</a:t>
            </a:r>
            <a:r>
              <a:rPr lang="sr-Latn-RS" dirty="0"/>
              <a:t> </a:t>
            </a:r>
            <a:r>
              <a:rPr lang="sr-Latn-RS" dirty="0" err="1"/>
              <a:t>на</a:t>
            </a:r>
            <a:r>
              <a:rPr lang="sr-Latn-RS" dirty="0"/>
              <a:t> </a:t>
            </a:r>
            <a:r>
              <a:rPr lang="sr-Latn-RS" dirty="0" err="1"/>
              <a:t>питања</a:t>
            </a:r>
            <a:r>
              <a:rPr lang="sr-Latn-RS" dirty="0"/>
              <a:t>, </a:t>
            </a:r>
            <a:r>
              <a:rPr lang="sr-Latn-RS" dirty="0" err="1"/>
              <a:t>да</a:t>
            </a:r>
            <a:r>
              <a:rPr lang="sr-Latn-RS" dirty="0"/>
              <a:t> </a:t>
            </a:r>
            <a:r>
              <a:rPr lang="sr-Latn-RS" dirty="0" err="1"/>
              <a:t>тражи</a:t>
            </a:r>
            <a:r>
              <a:rPr lang="sr-Latn-RS" dirty="0"/>
              <a:t> </a:t>
            </a:r>
            <a:r>
              <a:rPr lang="sr-Latn-RS" dirty="0" err="1"/>
              <a:t>информације</a:t>
            </a:r>
            <a:r>
              <a:rPr lang="sr-Latn-RS" dirty="0"/>
              <a:t>, </a:t>
            </a:r>
            <a:r>
              <a:rPr lang="sr-Latn-RS" dirty="0" err="1"/>
              <a:t>да</a:t>
            </a:r>
            <a:r>
              <a:rPr lang="sr-Latn-RS" dirty="0"/>
              <a:t> </a:t>
            </a:r>
            <a:r>
              <a:rPr lang="sr-Latn-RS" dirty="0" err="1"/>
              <a:t>даје</a:t>
            </a:r>
            <a:r>
              <a:rPr lang="sr-Latn-RS" dirty="0"/>
              <a:t> </a:t>
            </a:r>
            <a:r>
              <a:rPr lang="sr-Latn-RS" dirty="0" err="1"/>
              <a:t>налоге</a:t>
            </a:r>
            <a:r>
              <a:rPr lang="sr-Latn-RS" dirty="0"/>
              <a:t>, </a:t>
            </a:r>
            <a:r>
              <a:rPr lang="sr-Latn-RS" dirty="0" err="1"/>
              <a:t>упутства</a:t>
            </a:r>
            <a:r>
              <a:rPr lang="sr-Latn-RS" dirty="0"/>
              <a:t>, </a:t>
            </a:r>
            <a:r>
              <a:rPr lang="sr-Latn-RS" dirty="0" err="1"/>
              <a:t>да</a:t>
            </a:r>
            <a:r>
              <a:rPr lang="sr-Latn-RS" dirty="0"/>
              <a:t> </a:t>
            </a:r>
            <a:r>
              <a:rPr lang="sr-Latn-RS" dirty="0" err="1"/>
              <a:t>тражи</a:t>
            </a:r>
            <a:r>
              <a:rPr lang="sr-Latn-RS" dirty="0"/>
              <a:t> и </a:t>
            </a:r>
            <a:r>
              <a:rPr lang="sr-Latn-RS" dirty="0" err="1"/>
              <a:t>даје</a:t>
            </a:r>
            <a:r>
              <a:rPr lang="sr-Latn-RS" dirty="0"/>
              <a:t> </a:t>
            </a:r>
            <a:r>
              <a:rPr lang="sr-Latn-RS" dirty="0" err="1"/>
              <a:t>објашњења</a:t>
            </a:r>
            <a:r>
              <a:rPr lang="sr-Latn-RS" dirty="0"/>
              <a:t>, </a:t>
            </a:r>
            <a:r>
              <a:rPr lang="sr-Latn-RS" dirty="0" err="1"/>
              <a:t>да</a:t>
            </a:r>
            <a:r>
              <a:rPr lang="sr-Latn-RS" dirty="0"/>
              <a:t> </a:t>
            </a:r>
            <a:r>
              <a:rPr lang="sr-Latn-RS" dirty="0" err="1"/>
              <a:t>прича</a:t>
            </a:r>
            <a:r>
              <a:rPr lang="sr-Latn-RS" dirty="0"/>
              <a:t>, </a:t>
            </a:r>
            <a:r>
              <a:rPr lang="sr-Latn-RS" dirty="0" err="1"/>
              <a:t>описује</a:t>
            </a:r>
            <a:r>
              <a:rPr lang="sr-Latn-RS" dirty="0"/>
              <a:t>, </a:t>
            </a:r>
            <a:r>
              <a:rPr lang="sr-Latn-RS" dirty="0" err="1"/>
              <a:t>учествује</a:t>
            </a:r>
            <a:r>
              <a:rPr lang="sr-Latn-RS" dirty="0"/>
              <a:t> у</a:t>
            </a:r>
            <a:r>
              <a:rPr lang="sr-Cyrl-RS" dirty="0"/>
              <a:t> разговору</a:t>
            </a:r>
            <a:r>
              <a:rPr lang="sr-Latn-RS" dirty="0"/>
              <a:t>; </a:t>
            </a:r>
            <a:endParaRPr lang="sr-Cyrl-RS" dirty="0"/>
          </a:p>
          <a:p>
            <a:r>
              <a:rPr lang="sr-Latn-RS" dirty="0" err="1"/>
              <a:t>помоћи</a:t>
            </a:r>
            <a:r>
              <a:rPr lang="sr-Latn-RS" dirty="0"/>
              <a:t> </a:t>
            </a:r>
            <a:r>
              <a:rPr lang="sr-Latn-RS" dirty="0" err="1"/>
              <a:t>детету</a:t>
            </a:r>
            <a:r>
              <a:rPr lang="sr-Latn-RS" dirty="0"/>
              <a:t> </a:t>
            </a:r>
            <a:r>
              <a:rPr lang="sr-Latn-RS" dirty="0" err="1"/>
              <a:t>да</a:t>
            </a:r>
            <a:r>
              <a:rPr lang="sr-Latn-RS" dirty="0"/>
              <a:t> </a:t>
            </a:r>
            <a:r>
              <a:rPr lang="sr-Latn-RS" dirty="0" err="1"/>
              <a:t>успешно</a:t>
            </a:r>
            <a:r>
              <a:rPr lang="sr-Latn-RS" dirty="0"/>
              <a:t> </a:t>
            </a:r>
            <a:r>
              <a:rPr lang="sr-Latn-RS" dirty="0" err="1"/>
              <a:t>користи</a:t>
            </a:r>
            <a:r>
              <a:rPr lang="sr-Latn-RS" dirty="0"/>
              <a:t> </a:t>
            </a:r>
            <a:r>
              <a:rPr lang="sr-Latn-RS" dirty="0" err="1"/>
              <a:t>говор</a:t>
            </a:r>
            <a:r>
              <a:rPr lang="sr-Latn-RS" dirty="0"/>
              <a:t> у </a:t>
            </a:r>
            <a:r>
              <a:rPr lang="sr-Latn-RS" dirty="0" err="1"/>
              <a:t>свакодневним</a:t>
            </a:r>
            <a:r>
              <a:rPr lang="sr-Latn-RS" dirty="0"/>
              <a:t> </a:t>
            </a:r>
            <a:r>
              <a:rPr lang="sr-Latn-RS" dirty="0" err="1"/>
              <a:t>животним</a:t>
            </a:r>
            <a:r>
              <a:rPr lang="sr-Latn-RS" dirty="0"/>
              <a:t> </a:t>
            </a:r>
            <a:r>
              <a:rPr lang="sr-Latn-RS" dirty="0" err="1"/>
              <a:t>ситуацијама</a:t>
            </a:r>
            <a:r>
              <a:rPr lang="sr-Latn-RS" dirty="0"/>
              <a:t> </a:t>
            </a:r>
            <a:endParaRPr lang="sr-Cyrl-RS" dirty="0"/>
          </a:p>
          <a:p>
            <a:r>
              <a:rPr lang="sr-Cyrl-RS" dirty="0"/>
              <a:t>да</a:t>
            </a:r>
            <a:r>
              <a:rPr lang="sr-Latn-RS" dirty="0"/>
              <a:t> </a:t>
            </a:r>
            <a:r>
              <a:rPr lang="sr-Latn-RS" dirty="0" err="1"/>
              <a:t>изрази</a:t>
            </a:r>
            <a:r>
              <a:rPr lang="sr-Latn-RS" dirty="0"/>
              <a:t> </a:t>
            </a:r>
            <a:r>
              <a:rPr lang="sr-Latn-RS" dirty="0" err="1"/>
              <a:t>своја</a:t>
            </a:r>
            <a:r>
              <a:rPr lang="sr-Latn-RS" dirty="0"/>
              <a:t> </a:t>
            </a:r>
            <a:r>
              <a:rPr lang="sr-Latn-RS" dirty="0" err="1"/>
              <a:t>запажања</a:t>
            </a:r>
            <a:r>
              <a:rPr lang="sr-Latn-RS" dirty="0"/>
              <a:t> и </a:t>
            </a:r>
            <a:r>
              <a:rPr lang="sr-Latn-RS" dirty="0" err="1"/>
              <a:t>утиске</a:t>
            </a:r>
            <a:r>
              <a:rPr lang="sr-Latn-RS" dirty="0"/>
              <a:t> </a:t>
            </a:r>
            <a:r>
              <a:rPr lang="sr-Latn-RS" dirty="0" err="1"/>
              <a:t>засноване</a:t>
            </a:r>
            <a:r>
              <a:rPr lang="sr-Latn-RS" dirty="0"/>
              <a:t> </a:t>
            </a:r>
            <a:r>
              <a:rPr lang="sr-Latn-RS" dirty="0" err="1"/>
              <a:t>на</a:t>
            </a:r>
            <a:r>
              <a:rPr lang="sr-Latn-RS" dirty="0"/>
              <a:t> </a:t>
            </a:r>
            <a:r>
              <a:rPr lang="sr-Latn-RS" dirty="0" err="1"/>
              <a:t>аналитичком</a:t>
            </a:r>
            <a:r>
              <a:rPr lang="sr-Latn-RS" dirty="0"/>
              <a:t> </a:t>
            </a:r>
            <a:r>
              <a:rPr lang="sr-Latn-RS" dirty="0" err="1"/>
              <a:t>посматрању</a:t>
            </a:r>
            <a:endParaRPr lang="sr-Latn-RS" dirty="0"/>
          </a:p>
        </p:txBody>
      </p:sp>
    </p:spTree>
    <p:extLst>
      <p:ext uri="{BB962C8B-B14F-4D97-AF65-F5344CB8AC3E}">
        <p14:creationId xmlns:p14="http://schemas.microsoft.com/office/powerpoint/2010/main" val="2114376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4D383-1C2C-49CB-9F9B-3F888DA583F8}"/>
              </a:ext>
            </a:extLst>
          </p:cNvPr>
          <p:cNvSpPr>
            <a:spLocks noGrp="1"/>
          </p:cNvSpPr>
          <p:nvPr>
            <p:ph type="title"/>
          </p:nvPr>
        </p:nvSpPr>
        <p:spPr/>
        <p:txBody>
          <a:bodyPr/>
          <a:lstStyle/>
          <a:p>
            <a:r>
              <a:rPr lang="sr-Cyrl-RS" b="1" dirty="0"/>
              <a:t>Положај тела </a:t>
            </a:r>
            <a:endParaRPr lang="sr-Latn-RS" b="1" dirty="0"/>
          </a:p>
        </p:txBody>
      </p:sp>
      <p:sp>
        <p:nvSpPr>
          <p:cNvPr id="3" name="Content Placeholder 2">
            <a:extLst>
              <a:ext uri="{FF2B5EF4-FFF2-40B4-BE49-F238E27FC236}">
                <a16:creationId xmlns:a16="http://schemas.microsoft.com/office/drawing/2014/main" id="{91E4873F-484B-458B-8E00-A2E334C9976E}"/>
              </a:ext>
            </a:extLst>
          </p:cNvPr>
          <p:cNvSpPr>
            <a:spLocks noGrp="1"/>
          </p:cNvSpPr>
          <p:nvPr>
            <p:ph idx="1"/>
          </p:nvPr>
        </p:nvSpPr>
        <p:spPr/>
        <p:txBody>
          <a:bodyPr/>
          <a:lstStyle/>
          <a:p>
            <a:r>
              <a:rPr lang="sr-Cyrl-RS" dirty="0"/>
              <a:t>сам по себи је значајан комуникатор </a:t>
            </a:r>
          </a:p>
          <a:p>
            <a:r>
              <a:rPr lang="sr-Cyrl-RS" dirty="0"/>
              <a:t>Начин на који дете седи у потпуности открива његов однос према васпитачу и теми о којој се говори и указује да дете које седи погрбљено, ослањајући главу на руку, вероватно није посебно заинтересовано за тему, међутим, дете које је </a:t>
            </a:r>
            <a:r>
              <a:rPr lang="sr-Cyrl-RS" dirty="0" err="1"/>
              <a:t>коцентрисано</a:t>
            </a:r>
            <a:r>
              <a:rPr lang="sr-Cyrl-RS" dirty="0"/>
              <a:t> на рад, седеће лактовима ослоњеним на сто и придржаваће главу прстима обе руке, као да формира штитнике за очи. На овај начин, оно покушава да „блокира“ ствари које му одвраћају пажњу</a:t>
            </a:r>
            <a:endParaRPr lang="sr-Latn-RS" dirty="0"/>
          </a:p>
          <a:p>
            <a:endParaRPr lang="sr-Latn-RS" dirty="0"/>
          </a:p>
        </p:txBody>
      </p:sp>
    </p:spTree>
    <p:extLst>
      <p:ext uri="{BB962C8B-B14F-4D97-AF65-F5344CB8AC3E}">
        <p14:creationId xmlns:p14="http://schemas.microsoft.com/office/powerpoint/2010/main" val="4111072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D6697-ACC3-4925-9312-E3E259D98714}"/>
              </a:ext>
            </a:extLst>
          </p:cNvPr>
          <p:cNvSpPr>
            <a:spLocks noGrp="1"/>
          </p:cNvSpPr>
          <p:nvPr>
            <p:ph type="title"/>
          </p:nvPr>
        </p:nvSpPr>
        <p:spPr/>
        <p:txBody>
          <a:bodyPr/>
          <a:lstStyle/>
          <a:p>
            <a:r>
              <a:rPr lang="sr-Cyrl-RS" b="1" dirty="0"/>
              <a:t>Положај тела васпитача </a:t>
            </a:r>
            <a:endParaRPr lang="sr-Latn-RS" b="1" dirty="0"/>
          </a:p>
        </p:txBody>
      </p:sp>
      <p:sp>
        <p:nvSpPr>
          <p:cNvPr id="3" name="Content Placeholder 2">
            <a:extLst>
              <a:ext uri="{FF2B5EF4-FFF2-40B4-BE49-F238E27FC236}">
                <a16:creationId xmlns:a16="http://schemas.microsoft.com/office/drawing/2014/main" id="{C2BAC10F-9D66-4E44-920A-21D80C198463}"/>
              </a:ext>
            </a:extLst>
          </p:cNvPr>
          <p:cNvSpPr>
            <a:spLocks noGrp="1"/>
          </p:cNvSpPr>
          <p:nvPr>
            <p:ph idx="1"/>
          </p:nvPr>
        </p:nvSpPr>
        <p:spPr/>
        <p:txBody>
          <a:bodyPr/>
          <a:lstStyle/>
          <a:p>
            <a:r>
              <a:rPr lang="sr-Cyrl-RS" dirty="0"/>
              <a:t>открива степен његове самоуверености јер када васпитач стоји </a:t>
            </a:r>
            <a:r>
              <a:rPr lang="sr-Cyrl-RS" dirty="0" err="1"/>
              <a:t>ослањањући</a:t>
            </a:r>
            <a:r>
              <a:rPr lang="sr-Cyrl-RS" dirty="0"/>
              <a:t> се на сто, благо нагнут према групи, он показује отвореност за сарадњу и жељу да деци пренесе знање </a:t>
            </a:r>
          </a:p>
          <a:p>
            <a:r>
              <a:rPr lang="sr-Cyrl-RS" dirty="0"/>
              <a:t> „Жалостан“ став васпитача који се повлачи од групе и стоји далеко од деце, указује да он не уме да изађе на крај с проблемом дисциплине и одаје несигурност </a:t>
            </a:r>
            <a:endParaRPr lang="sr-Latn-RS" dirty="0"/>
          </a:p>
          <a:p>
            <a:endParaRPr lang="sr-Latn-RS" dirty="0"/>
          </a:p>
        </p:txBody>
      </p:sp>
    </p:spTree>
    <p:extLst>
      <p:ext uri="{BB962C8B-B14F-4D97-AF65-F5344CB8AC3E}">
        <p14:creationId xmlns:p14="http://schemas.microsoft.com/office/powerpoint/2010/main" val="3204717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A1709-E07B-4C3D-8C7E-CB578D07DD70}"/>
              </a:ext>
            </a:extLst>
          </p:cNvPr>
          <p:cNvSpPr>
            <a:spLocks noGrp="1"/>
          </p:cNvSpPr>
          <p:nvPr>
            <p:ph type="title"/>
          </p:nvPr>
        </p:nvSpPr>
        <p:spPr/>
        <p:txBody>
          <a:bodyPr/>
          <a:lstStyle/>
          <a:p>
            <a:r>
              <a:rPr lang="sr-Cyrl-RS" b="1" dirty="0" err="1"/>
              <a:t>Проксемички</a:t>
            </a:r>
            <a:r>
              <a:rPr lang="sr-Cyrl-RS" b="1" dirty="0"/>
              <a:t> знакови</a:t>
            </a:r>
            <a:br>
              <a:rPr lang="sr-Latn-RS" dirty="0"/>
            </a:br>
            <a:endParaRPr lang="sr-Latn-RS" dirty="0"/>
          </a:p>
        </p:txBody>
      </p:sp>
      <p:sp>
        <p:nvSpPr>
          <p:cNvPr id="3" name="Content Placeholder 2">
            <a:extLst>
              <a:ext uri="{FF2B5EF4-FFF2-40B4-BE49-F238E27FC236}">
                <a16:creationId xmlns:a16="http://schemas.microsoft.com/office/drawing/2014/main" id="{25FB247B-426F-4177-B48B-7B0B31BCC996}"/>
              </a:ext>
            </a:extLst>
          </p:cNvPr>
          <p:cNvSpPr>
            <a:spLocks noGrp="1"/>
          </p:cNvSpPr>
          <p:nvPr>
            <p:ph idx="1"/>
          </p:nvPr>
        </p:nvSpPr>
        <p:spPr/>
        <p:txBody>
          <a:bodyPr/>
          <a:lstStyle/>
          <a:p>
            <a:r>
              <a:rPr lang="sr-Cyrl-RS" dirty="0"/>
              <a:t>Како се сва људска активност, па тако и комуникација одвија у простору, не чуди што је трећа велика група невербалних комуникационих знакова названа </a:t>
            </a:r>
            <a:r>
              <a:rPr lang="sr-Cyrl-RS" dirty="0" err="1"/>
              <a:t>проксемичким</a:t>
            </a:r>
            <a:r>
              <a:rPr lang="sr-Cyrl-RS" dirty="0"/>
              <a:t> (</a:t>
            </a:r>
            <a:r>
              <a:rPr lang="sr-Latn-RS" dirty="0"/>
              <a:t>lat. </a:t>
            </a:r>
            <a:r>
              <a:rPr lang="sr-Latn-RS" dirty="0" err="1"/>
              <a:t>proximus</a:t>
            </a:r>
            <a:r>
              <a:rPr lang="sr-Cyrl-RS" dirty="0"/>
              <a:t>– најближи). Рот дели </a:t>
            </a:r>
            <a:r>
              <a:rPr lang="sr-Cyrl-RS" dirty="0" err="1"/>
              <a:t>проксемичке</a:t>
            </a:r>
            <a:r>
              <a:rPr lang="sr-Cyrl-RS" dirty="0"/>
              <a:t> знаке на три врсте:</a:t>
            </a:r>
            <a:endParaRPr lang="sr-Latn-RS" dirty="0"/>
          </a:p>
          <a:p>
            <a:pPr marL="0" indent="0">
              <a:buNone/>
            </a:pPr>
            <a:r>
              <a:rPr lang="sr-Cyrl-RS" dirty="0"/>
              <a:t>1.    физичка удаљеност између учесника комуникације;</a:t>
            </a:r>
            <a:endParaRPr lang="sr-Latn-RS" dirty="0"/>
          </a:p>
          <a:p>
            <a:pPr marL="0" indent="0">
              <a:buNone/>
            </a:pPr>
            <a:r>
              <a:rPr lang="sr-Cyrl-RS" dirty="0"/>
              <a:t>2.    положај који учесници комуникације заузимају један према другоме;</a:t>
            </a:r>
            <a:endParaRPr lang="sr-Latn-RS" dirty="0"/>
          </a:p>
          <a:p>
            <a:pPr marL="0" indent="0">
              <a:buNone/>
            </a:pPr>
            <a:r>
              <a:rPr lang="sr-Cyrl-RS" dirty="0"/>
              <a:t>3.  територијално понашање, тј. субјективни однос индивидуе према простору у коме делује и према особама у том простору (Рот, 2002)</a:t>
            </a:r>
            <a:endParaRPr lang="sr-Latn-RS" dirty="0"/>
          </a:p>
          <a:p>
            <a:endParaRPr lang="sr-Latn-RS" dirty="0"/>
          </a:p>
        </p:txBody>
      </p:sp>
    </p:spTree>
    <p:extLst>
      <p:ext uri="{BB962C8B-B14F-4D97-AF65-F5344CB8AC3E}">
        <p14:creationId xmlns:p14="http://schemas.microsoft.com/office/powerpoint/2010/main" val="1530909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8DFD9-41A1-4E5F-B0FA-F7EB1FA5A3DA}"/>
              </a:ext>
            </a:extLst>
          </p:cNvPr>
          <p:cNvSpPr>
            <a:spLocks noGrp="1"/>
          </p:cNvSpPr>
          <p:nvPr>
            <p:ph type="title"/>
          </p:nvPr>
        </p:nvSpPr>
        <p:spPr/>
        <p:txBody>
          <a:bodyPr/>
          <a:lstStyle/>
          <a:p>
            <a:r>
              <a:rPr lang="sr-Cyrl-RS" dirty="0" err="1"/>
              <a:t>Дистанц</a:t>
            </a:r>
            <a:r>
              <a:rPr lang="sr-Latn-RS" dirty="0"/>
              <a:t>a</a:t>
            </a:r>
            <a:r>
              <a:rPr lang="sr-Cyrl-RS" dirty="0"/>
              <a:t> међу особама </a:t>
            </a:r>
            <a:endParaRPr lang="sr-Latn-RS" dirty="0"/>
          </a:p>
        </p:txBody>
      </p:sp>
      <p:sp>
        <p:nvSpPr>
          <p:cNvPr id="3" name="Content Placeholder 2">
            <a:extLst>
              <a:ext uri="{FF2B5EF4-FFF2-40B4-BE49-F238E27FC236}">
                <a16:creationId xmlns:a16="http://schemas.microsoft.com/office/drawing/2014/main" id="{9B820A17-38CF-4BDE-A989-0D33D5C506BA}"/>
              </a:ext>
            </a:extLst>
          </p:cNvPr>
          <p:cNvSpPr>
            <a:spLocks noGrp="1"/>
          </p:cNvSpPr>
          <p:nvPr>
            <p:ph idx="1"/>
          </p:nvPr>
        </p:nvSpPr>
        <p:spPr>
          <a:xfrm>
            <a:off x="1371600" y="1616149"/>
            <a:ext cx="9601200" cy="4859079"/>
          </a:xfrm>
        </p:spPr>
        <p:txBody>
          <a:bodyPr>
            <a:normAutofit fontScale="92500" lnSpcReduction="20000"/>
          </a:bodyPr>
          <a:lstStyle/>
          <a:p>
            <a:r>
              <a:rPr lang="sr-Cyrl-RS" dirty="0"/>
              <a:t>Вртић </a:t>
            </a:r>
            <a:r>
              <a:rPr lang="sr-Cyrl-RS" dirty="0" err="1"/>
              <a:t>предтавља</a:t>
            </a:r>
            <a:r>
              <a:rPr lang="sr-Cyrl-RS" dirty="0"/>
              <a:t> затворен простор у коме деца и васпитач проводе значајан део дана, те су просторни односи у њој од суштинског значаја. </a:t>
            </a:r>
            <a:r>
              <a:rPr lang="sr-Cyrl-RS" dirty="0" err="1"/>
              <a:t>Комуниколози</a:t>
            </a:r>
            <a:r>
              <a:rPr lang="sr-Cyrl-RS" dirty="0"/>
              <a:t> су утврдили да постоје четири врсте дистанце међу људима (</a:t>
            </a:r>
            <a:r>
              <a:rPr lang="sr-Latn-RS" dirty="0" err="1"/>
              <a:t>Miller</a:t>
            </a:r>
            <a:r>
              <a:rPr lang="sr-Cyrl-RS" dirty="0"/>
              <a:t>, 1988), које се  налазе и у радној соби:</a:t>
            </a:r>
          </a:p>
          <a:p>
            <a:pPr marL="457200" indent="-457200">
              <a:buAutoNum type="arabicPeriod"/>
            </a:pPr>
            <a:r>
              <a:rPr lang="sr-Cyrl-RS" b="1" dirty="0"/>
              <a:t>интимна дистанца</a:t>
            </a:r>
            <a:r>
              <a:rPr lang="sr-Cyrl-RS" dirty="0"/>
              <a:t>, која обухвата удаљеност до 15 </a:t>
            </a:r>
            <a:r>
              <a:rPr lang="en-US" dirty="0"/>
              <a:t>cm</a:t>
            </a:r>
            <a:r>
              <a:rPr lang="sr-Cyrl-RS" dirty="0"/>
              <a:t>, тј. непосредан физички контакт и раздаљину од 15 до 45 </a:t>
            </a:r>
            <a:r>
              <a:rPr lang="en-US" dirty="0"/>
              <a:t>cm</a:t>
            </a:r>
            <a:r>
              <a:rPr lang="sr-Cyrl-RS" dirty="0"/>
              <a:t>, резервисану за особе које су врло блиске. На овој раздаљини најчешће бораве деца у заједничкој игри или приликом седења и праћења различитих активности васпитача а што је узраст деце  млађи, то је и дистанца између детета и васпитача мања</a:t>
            </a:r>
          </a:p>
          <a:p>
            <a:pPr marL="457200" indent="-457200">
              <a:buAutoNum type="arabicPeriod"/>
            </a:pPr>
            <a:r>
              <a:rPr lang="sr-Cyrl-RS" dirty="0"/>
              <a:t> </a:t>
            </a:r>
            <a:r>
              <a:rPr lang="sr-Cyrl-RS" b="1" dirty="0"/>
              <a:t>персонална дистанца </a:t>
            </a:r>
            <a:r>
              <a:rPr lang="sr-Cyrl-RS" dirty="0"/>
              <a:t>(45-80 </a:t>
            </a:r>
            <a:r>
              <a:rPr lang="en-US" dirty="0"/>
              <a:t>cm</a:t>
            </a:r>
            <a:r>
              <a:rPr lang="sr-Cyrl-RS" dirty="0"/>
              <a:t>), коју при конверзацији одржавају добри познаници, а у радном простору  вртића, то је раздаљина на којој се дете налази према друговима који седе за или са друге стране стола</a:t>
            </a:r>
          </a:p>
          <a:p>
            <a:pPr marL="457200" indent="-457200">
              <a:buAutoNum type="arabicPeriod"/>
            </a:pPr>
            <a:r>
              <a:rPr lang="sr-Cyrl-RS" b="1" dirty="0"/>
              <a:t>социјална дистанца (</a:t>
            </a:r>
            <a:r>
              <a:rPr lang="sr-Cyrl-RS" dirty="0"/>
              <a:t>0,8 </a:t>
            </a:r>
            <a:r>
              <a:rPr lang="en-US" dirty="0"/>
              <a:t>m </a:t>
            </a:r>
            <a:r>
              <a:rPr lang="sr-Cyrl-RS" dirty="0"/>
              <a:t>до приближно 4 </a:t>
            </a:r>
            <a:r>
              <a:rPr lang="en-US" dirty="0"/>
              <a:t>m</a:t>
            </a:r>
            <a:r>
              <a:rPr lang="sr-Cyrl-RS" dirty="0"/>
              <a:t>). Ово је, највећим делом, удаљеност између васпитача и деце приликом приче, демонстрације или разговора са групом</a:t>
            </a:r>
          </a:p>
          <a:p>
            <a:pPr marL="457200" indent="-457200">
              <a:buAutoNum type="arabicPeriod"/>
            </a:pPr>
            <a:r>
              <a:rPr lang="sr-Cyrl-RS" dirty="0"/>
              <a:t> </a:t>
            </a:r>
            <a:r>
              <a:rPr lang="sr-Cyrl-RS" b="1" dirty="0"/>
              <a:t>јавна дистанца</a:t>
            </a:r>
            <a:r>
              <a:rPr lang="sr-Cyrl-RS" dirty="0"/>
              <a:t>, која подразумева удаљеност од 4 или више метара. На овом растојању од аудиторијума најчешће се налази предавач на универзитету док у вртићу, овај вид комуникације је могућ само у дворишту, парку или на спортском полигону </a:t>
            </a:r>
            <a:endParaRPr lang="sr-Latn-RS" dirty="0"/>
          </a:p>
          <a:p>
            <a:endParaRPr lang="sr-Latn-RS" dirty="0"/>
          </a:p>
        </p:txBody>
      </p:sp>
    </p:spTree>
    <p:extLst>
      <p:ext uri="{BB962C8B-B14F-4D97-AF65-F5344CB8AC3E}">
        <p14:creationId xmlns:p14="http://schemas.microsoft.com/office/powerpoint/2010/main" val="4073271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ED712-4DEF-476A-8FA6-E798299EB098}"/>
              </a:ext>
            </a:extLst>
          </p:cNvPr>
          <p:cNvSpPr>
            <a:spLocks noGrp="1"/>
          </p:cNvSpPr>
          <p:nvPr>
            <p:ph type="title"/>
          </p:nvPr>
        </p:nvSpPr>
        <p:spPr/>
        <p:txBody>
          <a:bodyPr/>
          <a:lstStyle/>
          <a:p>
            <a:r>
              <a:rPr lang="sr-Cyrl-RS" dirty="0"/>
              <a:t>Дистанца између васпитача и детета</a:t>
            </a:r>
            <a:endParaRPr lang="sr-Latn-RS" dirty="0"/>
          </a:p>
        </p:txBody>
      </p:sp>
      <p:sp>
        <p:nvSpPr>
          <p:cNvPr id="3" name="Content Placeholder 2">
            <a:extLst>
              <a:ext uri="{FF2B5EF4-FFF2-40B4-BE49-F238E27FC236}">
                <a16:creationId xmlns:a16="http://schemas.microsoft.com/office/drawing/2014/main" id="{2CB99969-4ACB-40EE-9030-3A38A46A4BBA}"/>
              </a:ext>
            </a:extLst>
          </p:cNvPr>
          <p:cNvSpPr>
            <a:spLocks noGrp="1"/>
          </p:cNvSpPr>
          <p:nvPr>
            <p:ph idx="1"/>
          </p:nvPr>
        </p:nvSpPr>
        <p:spPr>
          <a:xfrm>
            <a:off x="1371600" y="1796902"/>
            <a:ext cx="9601200" cy="4070498"/>
          </a:xfrm>
        </p:spPr>
        <p:txBody>
          <a:bodyPr/>
          <a:lstStyle/>
          <a:p>
            <a:r>
              <a:rPr lang="sr-Cyrl-RS" dirty="0"/>
              <a:t>Васпитач често смањује раздаљину између себе и детета, када, на пример, прилази да помогне детету које има потешкоће у изради задатака</a:t>
            </a:r>
          </a:p>
          <a:p>
            <a:r>
              <a:rPr lang="sr-Cyrl-RS" dirty="0"/>
              <a:t>Дистанца између васпитача и детета може да открије осећања или став васпитача према детету, јер он има већу слободу кретања од деце </a:t>
            </a:r>
          </a:p>
          <a:p>
            <a:r>
              <a:rPr lang="sr-Cyrl-RS" dirty="0"/>
              <a:t>И за васпитаче важи опште правило да претендују да се приближе деци који су им симпатична, те се лако могу идентификовати њихови „љубимци“, али и деца којој нису претерано наклоњени </a:t>
            </a:r>
          </a:p>
          <a:p>
            <a:r>
              <a:rPr lang="sr-Cyrl-RS" dirty="0"/>
              <a:t>Да би избегли оптужбе да неку децу фаворизују, васпитачи треба да учине свесни напор да са свом децом остваре једнаку комуникацију и да дистанца са децом треба да буде бар приближно једнака у одређеним ситуацијама</a:t>
            </a:r>
            <a:endParaRPr lang="sr-Latn-RS" dirty="0"/>
          </a:p>
          <a:p>
            <a:endParaRPr lang="sr-Latn-RS" dirty="0"/>
          </a:p>
        </p:txBody>
      </p:sp>
    </p:spTree>
    <p:extLst>
      <p:ext uri="{BB962C8B-B14F-4D97-AF65-F5344CB8AC3E}">
        <p14:creationId xmlns:p14="http://schemas.microsoft.com/office/powerpoint/2010/main" val="2585775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ADF1D-3386-4D5A-81BC-891BD44B0B46}"/>
              </a:ext>
            </a:extLst>
          </p:cNvPr>
          <p:cNvSpPr>
            <a:spLocks noGrp="1"/>
          </p:cNvSpPr>
          <p:nvPr>
            <p:ph type="title"/>
          </p:nvPr>
        </p:nvSpPr>
        <p:spPr/>
        <p:txBody>
          <a:bodyPr/>
          <a:lstStyle/>
          <a:p>
            <a:r>
              <a:rPr lang="sr-Cyrl-RS" dirty="0"/>
              <a:t>Значај изгледа радне собе</a:t>
            </a:r>
            <a:endParaRPr lang="sr-Latn-RS" dirty="0"/>
          </a:p>
        </p:txBody>
      </p:sp>
      <p:sp>
        <p:nvSpPr>
          <p:cNvPr id="3" name="Content Placeholder 2">
            <a:extLst>
              <a:ext uri="{FF2B5EF4-FFF2-40B4-BE49-F238E27FC236}">
                <a16:creationId xmlns:a16="http://schemas.microsoft.com/office/drawing/2014/main" id="{6FCD9C67-A63F-426F-A44C-8A63494F004B}"/>
              </a:ext>
            </a:extLst>
          </p:cNvPr>
          <p:cNvSpPr>
            <a:spLocks noGrp="1"/>
          </p:cNvSpPr>
          <p:nvPr>
            <p:ph idx="1"/>
          </p:nvPr>
        </p:nvSpPr>
        <p:spPr>
          <a:xfrm>
            <a:off x="669851" y="1669311"/>
            <a:ext cx="11100391" cy="4859079"/>
          </a:xfrm>
        </p:spPr>
        <p:txBody>
          <a:bodyPr>
            <a:normAutofit fontScale="92500" lnSpcReduction="20000"/>
          </a:bodyPr>
          <a:lstStyle/>
          <a:p>
            <a:r>
              <a:rPr lang="sr-Cyrl-RS" dirty="0"/>
              <a:t>Експерименти указују и на значај изгледа радне собе, као и распоред намештаја и играчака у њој </a:t>
            </a:r>
          </a:p>
          <a:p>
            <a:r>
              <a:rPr lang="sr-Cyrl-RS" dirty="0"/>
              <a:t>Иако се изглед окружења не укључује у </a:t>
            </a:r>
            <a:r>
              <a:rPr lang="sr-Cyrl-RS" dirty="0" err="1"/>
              <a:t>проксемичке</a:t>
            </a:r>
            <a:r>
              <a:rPr lang="sr-Cyrl-RS" dirty="0"/>
              <a:t> знакове у ужем смислу речи, треба указати на њен утицај на формирање расположења и количину интеракције/комуникације која ће се у њој одвијати </a:t>
            </a:r>
          </a:p>
          <a:p>
            <a:r>
              <a:rPr lang="sr-Cyrl-RS" dirty="0"/>
              <a:t>Милер описује један експеримент у коме су субјекти били подељени у три учионице – лепу, ружну и учионицу просечне лепоте </a:t>
            </a:r>
          </a:p>
          <a:p>
            <a:pPr>
              <a:buFontTx/>
              <a:buChar char="-"/>
            </a:pPr>
            <a:r>
              <a:rPr lang="sr-Cyrl-RS" dirty="0"/>
              <a:t>Лепа учионица имала је два велика прозора са завесама, зидове беж боје и много светла;</a:t>
            </a:r>
          </a:p>
          <a:p>
            <a:pPr>
              <a:buFontTx/>
              <a:buChar char="-"/>
            </a:pPr>
            <a:r>
              <a:rPr lang="sr-Cyrl-RS" dirty="0"/>
              <a:t> ружна је била врло слабо </a:t>
            </a:r>
            <a:r>
              <a:rPr lang="sr-Cyrl-RS" dirty="0" err="1"/>
              <a:t>оветљена</a:t>
            </a:r>
            <a:r>
              <a:rPr lang="sr-Cyrl-RS" dirty="0"/>
              <a:t>, била је прљава и зидова окречених у сиво;</a:t>
            </a:r>
          </a:p>
          <a:p>
            <a:pPr>
              <a:buFontTx/>
              <a:buChar char="-"/>
            </a:pPr>
            <a:r>
              <a:rPr lang="sr-Cyrl-RS" dirty="0"/>
              <a:t> учионица просечне лепоте представљала је мешавину претходне две </a:t>
            </a:r>
          </a:p>
          <a:p>
            <a:pPr>
              <a:buFontTx/>
              <a:buChar char="-"/>
            </a:pPr>
            <a:r>
              <a:rPr lang="sr-Cyrl-RS" dirty="0"/>
              <a:t>Након дужег боравка у поменутим просторијама, деца су манифестовала драматично различито понашање: субјекти који су боравили у ружној учионици показивали су знаке монотоније, умора, главобоље, и раздражљивости, док су се они из лепе учионице осећали удобно, задовољно и расположено за рад (</a:t>
            </a:r>
            <a:r>
              <a:rPr lang="sr-Latn-RS" dirty="0" err="1"/>
              <a:t>Miller</a:t>
            </a:r>
            <a:r>
              <a:rPr lang="sr-Cyrl-RS" dirty="0"/>
              <a:t>, 1988). </a:t>
            </a:r>
          </a:p>
          <a:p>
            <a:pPr>
              <a:buFontTx/>
              <a:buChar char="-"/>
            </a:pPr>
            <a:r>
              <a:rPr lang="sr-Cyrl-RS" dirty="0"/>
              <a:t>Дакле, добар васпитач константно мора водити рачуна о окружењу у коме бораве деца, као и о свим просторним односима унутар тог окружења, јер је њихов утицај на </a:t>
            </a:r>
            <a:r>
              <a:rPr lang="sr-Cyrl-RS" dirty="0" err="1"/>
              <a:t>разположење</a:t>
            </a:r>
            <a:r>
              <a:rPr lang="sr-Cyrl-RS" dirty="0"/>
              <a:t>, задовољство и мотивацију деце од круцијалне важности</a:t>
            </a:r>
            <a:endParaRPr lang="sr-Latn-RS" dirty="0"/>
          </a:p>
          <a:p>
            <a:endParaRPr lang="sr-Latn-RS" dirty="0"/>
          </a:p>
        </p:txBody>
      </p:sp>
    </p:spTree>
    <p:extLst>
      <p:ext uri="{BB962C8B-B14F-4D97-AF65-F5344CB8AC3E}">
        <p14:creationId xmlns:p14="http://schemas.microsoft.com/office/powerpoint/2010/main" val="2840999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15F9-A9B7-44E1-B0C7-B460C7ED40B0}"/>
              </a:ext>
            </a:extLst>
          </p:cNvPr>
          <p:cNvSpPr>
            <a:spLocks noGrp="1"/>
          </p:cNvSpPr>
          <p:nvPr>
            <p:ph type="title"/>
          </p:nvPr>
        </p:nvSpPr>
        <p:spPr>
          <a:xfrm>
            <a:off x="823965" y="102996"/>
            <a:ext cx="10148835" cy="1485900"/>
          </a:xfrm>
        </p:spPr>
        <p:txBody>
          <a:bodyPr>
            <a:normAutofit fontScale="90000"/>
          </a:bodyPr>
          <a:lstStyle/>
          <a:p>
            <a:pPr algn="ctr"/>
            <a:r>
              <a:rPr lang="sr-Cyrl-RS" b="1" dirty="0" err="1"/>
              <a:t>Некатегорисани</a:t>
            </a:r>
            <a:r>
              <a:rPr lang="sr-Cyrl-RS" b="1" dirty="0"/>
              <a:t> невербални комуникациони знакови </a:t>
            </a:r>
            <a:br>
              <a:rPr lang="sr-Latn-RS" dirty="0"/>
            </a:br>
            <a:endParaRPr lang="sr-Latn-RS" dirty="0"/>
          </a:p>
        </p:txBody>
      </p:sp>
      <p:sp>
        <p:nvSpPr>
          <p:cNvPr id="3" name="Content Placeholder 2">
            <a:extLst>
              <a:ext uri="{FF2B5EF4-FFF2-40B4-BE49-F238E27FC236}">
                <a16:creationId xmlns:a16="http://schemas.microsoft.com/office/drawing/2014/main" id="{4F1151F7-B80C-41B4-B881-05D27A2AE96F}"/>
              </a:ext>
            </a:extLst>
          </p:cNvPr>
          <p:cNvSpPr>
            <a:spLocks noGrp="1"/>
          </p:cNvSpPr>
          <p:nvPr>
            <p:ph idx="1"/>
          </p:nvPr>
        </p:nvSpPr>
        <p:spPr>
          <a:xfrm>
            <a:off x="954593" y="1266092"/>
            <a:ext cx="10932607" cy="5355771"/>
          </a:xfrm>
        </p:spPr>
        <p:txBody>
          <a:bodyPr>
            <a:normAutofit fontScale="77500" lnSpcReduction="20000"/>
          </a:bodyPr>
          <a:lstStyle/>
          <a:p>
            <a:r>
              <a:rPr lang="sr-Cyrl-RS" dirty="0"/>
              <a:t>Постоји одређен број екстралингвистичких невербалних комуникационих знакова који се не убрајају ни у кинетичке ни у </a:t>
            </a:r>
            <a:r>
              <a:rPr lang="sr-Cyrl-RS" dirty="0" err="1"/>
              <a:t>проксемичке</a:t>
            </a:r>
            <a:r>
              <a:rPr lang="sr-Cyrl-RS" dirty="0"/>
              <a:t>, али су, упркос томе, врло значајни за невербалну комуникацију и ту можемо уврстити:</a:t>
            </a:r>
          </a:p>
          <a:p>
            <a:pPr>
              <a:buFontTx/>
              <a:buChar char="-"/>
            </a:pPr>
            <a:r>
              <a:rPr lang="sr-Cyrl-RS" dirty="0"/>
              <a:t>спољашњи изглед васпитача, </a:t>
            </a:r>
          </a:p>
          <a:p>
            <a:pPr>
              <a:buFontTx/>
              <a:buChar char="-"/>
            </a:pPr>
            <a:r>
              <a:rPr lang="sr-Cyrl-RS" dirty="0"/>
              <a:t>гардеробу коју носи,</a:t>
            </a:r>
          </a:p>
          <a:p>
            <a:pPr>
              <a:buFontTx/>
              <a:buChar char="-"/>
            </a:pPr>
            <a:r>
              <a:rPr lang="sr-Cyrl-RS" dirty="0"/>
              <a:t> његов мирис, као и </a:t>
            </a:r>
          </a:p>
          <a:p>
            <a:pPr>
              <a:buFontTx/>
              <a:buChar char="-"/>
            </a:pPr>
            <a:r>
              <a:rPr lang="sr-Cyrl-RS" dirty="0"/>
              <a:t>разне облике телесног додира између учесника комуникације</a:t>
            </a:r>
          </a:p>
          <a:p>
            <a:r>
              <a:rPr lang="sr-Cyrl-RS" dirty="0"/>
              <a:t>На лепоту нико није имун, а нарочито деца. О томе сведоче и експеримент  у коме су васпитачима дате на увид фотографије дечака и девојчица који су наводно учествовали у ометању извођења активности. Пре тога, већи број одраслих људи оценио је ту децу као привлачну/непривлачну. Од васпитача – учесника у експерименту захтевано је да прочитају фабриковане извештаје, оцене озбиљност прекршаја и дају општи утисак о деци с фотографија </a:t>
            </a:r>
          </a:p>
          <a:p>
            <a:r>
              <a:rPr lang="sr-Cyrl-RS" dirty="0"/>
              <a:t>Када се радило о мањем прекршају, физичка лепота детета није утицала на расуђивање васпитача. Међутим, када је у питању озбиљан прекршај, васпитачи су показали предрасуде; оцењено је да је понашање непривлачне деце хронично антисоцијално, док се у случају лепе деце недолично понашање оправдавало тиме што су имала „лош дан“ (</a:t>
            </a:r>
            <a:r>
              <a:rPr lang="sr-Latn-RS" dirty="0" err="1"/>
              <a:t>Miller</a:t>
            </a:r>
            <a:r>
              <a:rPr lang="sr-Cyrl-RS" dirty="0"/>
              <a:t>, 1988) </a:t>
            </a:r>
          </a:p>
          <a:p>
            <a:r>
              <a:rPr lang="sr-Cyrl-RS" dirty="0"/>
              <a:t>Иако наука потврђује да је и васпитачима лепота својеврсна слабост, у раду са децом морају уложити свестан напор да сву децу, без изузетка, третирају на исти начин</a:t>
            </a:r>
          </a:p>
          <a:p>
            <a:r>
              <a:rPr lang="sr-Cyrl-RS" dirty="0"/>
              <a:t> Важан </a:t>
            </a:r>
            <a:r>
              <a:rPr lang="sr-Cyrl-RS" dirty="0" err="1"/>
              <a:t>сегменат</a:t>
            </a:r>
            <a:r>
              <a:rPr lang="sr-Cyrl-RS" dirty="0"/>
              <a:t> општег изгледа неке особе јесте одећа коју носи јер </a:t>
            </a:r>
            <a:r>
              <a:rPr lang="sr-Cyrl-RS" b="1" i="1" dirty="0"/>
              <a:t>одећом комуницира, баш као и речима</a:t>
            </a:r>
            <a:r>
              <a:rPr lang="sr-Cyrl-RS" dirty="0"/>
              <a:t>; боје и материјали откривају тренутно расположење, али и темперамент, док избор делова одеће реферише о ситуацији у којој се налазимо – да ли смо код куће, на послу или на свечаној вечери</a:t>
            </a:r>
          </a:p>
          <a:p>
            <a:r>
              <a:rPr lang="sr-Cyrl-RS" dirty="0"/>
              <a:t>Одабир одговарајуће гардеробе за рад са децом, врло је битан, јер васпитач често није ни свестан до које мере деца примете сваки детаљ</a:t>
            </a:r>
            <a:endParaRPr lang="sr-Latn-RS" dirty="0"/>
          </a:p>
          <a:p>
            <a:endParaRPr lang="sr-Latn-RS" dirty="0"/>
          </a:p>
        </p:txBody>
      </p:sp>
    </p:spTree>
    <p:extLst>
      <p:ext uri="{BB962C8B-B14F-4D97-AF65-F5344CB8AC3E}">
        <p14:creationId xmlns:p14="http://schemas.microsoft.com/office/powerpoint/2010/main" val="2040232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437FE-AA0C-4579-B472-1BF4F4A982B6}"/>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2776F808-381B-48FB-9F4E-E98EAF166F7A}"/>
              </a:ext>
            </a:extLst>
          </p:cNvPr>
          <p:cNvSpPr>
            <a:spLocks noGrp="1"/>
          </p:cNvSpPr>
          <p:nvPr>
            <p:ph idx="1"/>
          </p:nvPr>
        </p:nvSpPr>
        <p:spPr/>
        <p:txBody>
          <a:bodyPr/>
          <a:lstStyle/>
          <a:p>
            <a:r>
              <a:rPr lang="sr-Cyrl-RS" dirty="0"/>
              <a:t>Такође, искуство показује да деца у млађим узрастима обожавају јарке, упадљиве боје, а да је начин облачења васпитача мање важан за старију децу</a:t>
            </a:r>
          </a:p>
          <a:p>
            <a:r>
              <a:rPr lang="sr-Cyrl-RS" dirty="0"/>
              <a:t> Докле год васпитач носи чисту, уредну и пристојну одећу (а исто важи и за децу), његова гардероба неће бити предмет коментара а, сем тога, оваква запажања треба да су  резултат зрелости деце, која су научила да о мотивацији, искрености, и правичности суде на основу других фактора, а не искључиво на основу физичког изгледа</a:t>
            </a:r>
            <a:endParaRPr lang="sr-Latn-RS" dirty="0"/>
          </a:p>
          <a:p>
            <a:endParaRPr lang="sr-Latn-RS" dirty="0"/>
          </a:p>
        </p:txBody>
      </p:sp>
    </p:spTree>
    <p:extLst>
      <p:ext uri="{BB962C8B-B14F-4D97-AF65-F5344CB8AC3E}">
        <p14:creationId xmlns:p14="http://schemas.microsoft.com/office/powerpoint/2010/main" val="3130785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D17ED-E8DE-48BA-8D1C-9D2B85746556}"/>
              </a:ext>
            </a:extLst>
          </p:cNvPr>
          <p:cNvSpPr>
            <a:spLocks noGrp="1"/>
          </p:cNvSpPr>
          <p:nvPr>
            <p:ph type="title"/>
          </p:nvPr>
        </p:nvSpPr>
        <p:spPr>
          <a:xfrm>
            <a:off x="1371600" y="329609"/>
            <a:ext cx="9601200" cy="1485900"/>
          </a:xfrm>
        </p:spPr>
        <p:txBody>
          <a:bodyPr>
            <a:normAutofit/>
          </a:bodyPr>
          <a:lstStyle/>
          <a:p>
            <a:r>
              <a:rPr lang="sr-Cyrl-RS" dirty="0"/>
              <a:t>Начини на које се може подстицати и развијати комуникација</a:t>
            </a:r>
            <a:endParaRPr lang="sr-Latn-RS" dirty="0"/>
          </a:p>
        </p:txBody>
      </p:sp>
      <p:sp>
        <p:nvSpPr>
          <p:cNvPr id="3" name="Content Placeholder 2">
            <a:extLst>
              <a:ext uri="{FF2B5EF4-FFF2-40B4-BE49-F238E27FC236}">
                <a16:creationId xmlns:a16="http://schemas.microsoft.com/office/drawing/2014/main" id="{A6C06D69-967D-4662-A18A-D089489E2EFA}"/>
              </a:ext>
            </a:extLst>
          </p:cNvPr>
          <p:cNvSpPr>
            <a:spLocks noGrp="1"/>
          </p:cNvSpPr>
          <p:nvPr>
            <p:ph idx="1"/>
          </p:nvPr>
        </p:nvSpPr>
        <p:spPr>
          <a:xfrm>
            <a:off x="1371600" y="1839433"/>
            <a:ext cx="10664456" cy="4688958"/>
          </a:xfrm>
        </p:spPr>
        <p:txBody>
          <a:bodyPr>
            <a:normAutofit fontScale="92500" lnSpcReduction="20000"/>
          </a:bodyPr>
          <a:lstStyle/>
          <a:p>
            <a:r>
              <a:rPr lang="sr-Cyrl-RS" dirty="0"/>
              <a:t>Улога васпитача у развоју комуникације код деце је немерљива а начини на које се може подстицати и развијати су многобројни</a:t>
            </a:r>
          </a:p>
          <a:p>
            <a:r>
              <a:rPr lang="sr-Cyrl-RS" dirty="0"/>
              <a:t> Активности могу бити организоване уз стављање акцента на </a:t>
            </a:r>
            <a:r>
              <a:rPr lang="sr-Latn-RS" dirty="0"/>
              <a:t> </a:t>
            </a:r>
            <a:r>
              <a:rPr lang="sr-Latn-RS" dirty="0" err="1"/>
              <a:t>комуницирањ</a:t>
            </a:r>
            <a:r>
              <a:rPr lang="sr-Cyrl-RS" dirty="0"/>
              <a:t>е</a:t>
            </a:r>
            <a:r>
              <a:rPr lang="sr-Latn-RS" dirty="0"/>
              <a:t> у </a:t>
            </a:r>
            <a:r>
              <a:rPr lang="sr-Latn-RS" dirty="0" err="1"/>
              <a:t>разним</a:t>
            </a:r>
            <a:r>
              <a:rPr lang="sr-Latn-RS" dirty="0"/>
              <a:t> </a:t>
            </a:r>
            <a:r>
              <a:rPr lang="sr-Latn-RS" dirty="0" err="1"/>
              <a:t>ситуацијама</a:t>
            </a:r>
            <a:r>
              <a:rPr lang="sr-Latn-RS" dirty="0"/>
              <a:t> (</a:t>
            </a:r>
            <a:r>
              <a:rPr lang="sr-Latn-RS" dirty="0" err="1"/>
              <a:t>удвоје</a:t>
            </a:r>
            <a:r>
              <a:rPr lang="sr-Latn-RS" dirty="0"/>
              <a:t>, у </a:t>
            </a:r>
            <a:r>
              <a:rPr lang="sr-Latn-RS" dirty="0" err="1"/>
              <a:t>мањим</a:t>
            </a:r>
            <a:r>
              <a:rPr lang="sr-Latn-RS" dirty="0"/>
              <a:t> и </a:t>
            </a:r>
            <a:r>
              <a:rPr lang="sr-Latn-RS" dirty="0" err="1"/>
              <a:t>већим</a:t>
            </a:r>
            <a:r>
              <a:rPr lang="sr-Latn-RS" dirty="0"/>
              <a:t> </a:t>
            </a:r>
            <a:r>
              <a:rPr lang="sr-Latn-RS" dirty="0" err="1"/>
              <a:t>групама</a:t>
            </a:r>
            <a:r>
              <a:rPr lang="sr-Latn-RS" dirty="0"/>
              <a:t>, </a:t>
            </a:r>
            <a:r>
              <a:rPr lang="sr-Latn-RS" dirty="0" err="1"/>
              <a:t>пред</a:t>
            </a:r>
            <a:r>
              <a:rPr lang="sr-Latn-RS" dirty="0"/>
              <a:t> </a:t>
            </a:r>
            <a:r>
              <a:rPr lang="sr-Latn-RS" dirty="0" err="1"/>
              <a:t>ширим</a:t>
            </a:r>
            <a:r>
              <a:rPr lang="sr-Latn-RS" dirty="0"/>
              <a:t> </a:t>
            </a:r>
            <a:r>
              <a:rPr lang="sr-Latn-RS" dirty="0" err="1"/>
              <a:t>аудиторијумом</a:t>
            </a:r>
            <a:r>
              <a:rPr lang="sr-Latn-RS" dirty="0"/>
              <a:t>), </a:t>
            </a:r>
            <a:r>
              <a:rPr lang="sr-Latn-RS" dirty="0" err="1"/>
              <a:t>са</a:t>
            </a:r>
            <a:r>
              <a:rPr lang="sr-Latn-RS" dirty="0"/>
              <a:t> </a:t>
            </a:r>
            <a:r>
              <a:rPr lang="sr-Latn-RS" dirty="0" err="1"/>
              <a:t>разним</a:t>
            </a:r>
            <a:r>
              <a:rPr lang="sr-Latn-RS" dirty="0"/>
              <a:t> </a:t>
            </a:r>
            <a:r>
              <a:rPr lang="sr-Latn-RS" dirty="0" err="1"/>
              <a:t>саговорницима</a:t>
            </a:r>
            <a:r>
              <a:rPr lang="sr-Latn-RS" dirty="0"/>
              <a:t> (</a:t>
            </a:r>
            <a:r>
              <a:rPr lang="sr-Latn-RS" dirty="0" err="1"/>
              <a:t>познатим</a:t>
            </a:r>
            <a:r>
              <a:rPr lang="sr-Latn-RS" dirty="0"/>
              <a:t>/</a:t>
            </a:r>
            <a:r>
              <a:rPr lang="sr-Latn-RS" dirty="0" err="1"/>
              <a:t>непознатим</a:t>
            </a:r>
            <a:r>
              <a:rPr lang="sr-Latn-RS" dirty="0"/>
              <a:t>, </a:t>
            </a:r>
            <a:r>
              <a:rPr lang="sr-Latn-RS" dirty="0" err="1"/>
              <a:t>различитих</a:t>
            </a:r>
            <a:r>
              <a:rPr lang="sr-Latn-RS" dirty="0"/>
              <a:t> </a:t>
            </a:r>
            <a:r>
              <a:rPr lang="sr-Latn-RS" dirty="0" err="1"/>
              <a:t>узраста</a:t>
            </a:r>
            <a:r>
              <a:rPr lang="sr-Latn-RS" dirty="0"/>
              <a:t>, </a:t>
            </a:r>
            <a:r>
              <a:rPr lang="sr-Latn-RS" dirty="0" err="1"/>
              <a:t>искуства</a:t>
            </a:r>
            <a:r>
              <a:rPr lang="sr-Latn-RS" dirty="0"/>
              <a:t>, </a:t>
            </a:r>
            <a:r>
              <a:rPr lang="sr-Latn-RS" dirty="0" err="1"/>
              <a:t>порекла</a:t>
            </a:r>
            <a:r>
              <a:rPr lang="sr-Latn-RS" dirty="0"/>
              <a:t>, </a:t>
            </a:r>
            <a:r>
              <a:rPr lang="sr-Latn-RS" dirty="0" err="1"/>
              <a:t>језичке</a:t>
            </a:r>
            <a:r>
              <a:rPr lang="sr-Latn-RS" dirty="0"/>
              <a:t> </a:t>
            </a:r>
            <a:r>
              <a:rPr lang="sr-Latn-RS" dirty="0" err="1"/>
              <a:t>оспособљености</a:t>
            </a:r>
            <a:r>
              <a:rPr lang="sr-Latn-RS" dirty="0"/>
              <a:t> и </a:t>
            </a:r>
            <a:r>
              <a:rPr lang="sr-Latn-RS" dirty="0" err="1"/>
              <a:t>др</a:t>
            </a:r>
            <a:r>
              <a:rPr lang="sr-Latn-RS" dirty="0"/>
              <a:t>.)</a:t>
            </a:r>
            <a:r>
              <a:rPr lang="sr-Cyrl-RS" dirty="0"/>
              <a:t>,</a:t>
            </a:r>
          </a:p>
          <a:p>
            <a:pPr>
              <a:buFontTx/>
              <a:buChar char="-"/>
            </a:pPr>
            <a:r>
              <a:rPr lang="sr-Latn-RS" dirty="0" err="1"/>
              <a:t>комуникација</a:t>
            </a:r>
            <a:r>
              <a:rPr lang="sr-Latn-RS" dirty="0"/>
              <a:t> </a:t>
            </a:r>
            <a:r>
              <a:rPr lang="sr-Latn-RS" dirty="0" err="1"/>
              <a:t>прилагођена</a:t>
            </a:r>
            <a:r>
              <a:rPr lang="sr-Latn-RS" dirty="0"/>
              <a:t> </a:t>
            </a:r>
            <a:r>
              <a:rPr lang="sr-Latn-RS" dirty="0" err="1"/>
              <a:t>контексту</a:t>
            </a:r>
            <a:r>
              <a:rPr lang="sr-Latn-RS" dirty="0"/>
              <a:t>, </a:t>
            </a:r>
            <a:r>
              <a:rPr lang="sr-Latn-RS" dirty="0" err="1"/>
              <a:t>водећи</a:t>
            </a:r>
            <a:r>
              <a:rPr lang="sr-Latn-RS" dirty="0"/>
              <a:t> </a:t>
            </a:r>
            <a:r>
              <a:rPr lang="sr-Latn-RS" dirty="0" err="1"/>
              <a:t>рачуна</a:t>
            </a:r>
            <a:r>
              <a:rPr lang="sr-Latn-RS" dirty="0"/>
              <a:t> о </a:t>
            </a:r>
            <a:r>
              <a:rPr lang="sr-Latn-RS" dirty="0" err="1"/>
              <a:t>неким</a:t>
            </a:r>
            <a:r>
              <a:rPr lang="sr-Latn-RS" dirty="0"/>
              <a:t> </a:t>
            </a:r>
            <a:r>
              <a:rPr lang="sr-Latn-RS" dirty="0" err="1"/>
              <a:t>конвенцијама</a:t>
            </a:r>
            <a:r>
              <a:rPr lang="sr-Latn-RS" dirty="0"/>
              <a:t> </a:t>
            </a:r>
            <a:r>
              <a:rPr lang="sr-Latn-RS" dirty="0" err="1"/>
              <a:t>приликом</a:t>
            </a:r>
            <a:r>
              <a:rPr lang="sr-Latn-RS" dirty="0"/>
              <a:t> </a:t>
            </a:r>
            <a:r>
              <a:rPr lang="sr-Latn-RS" dirty="0" err="1"/>
              <a:t>употребе</a:t>
            </a:r>
            <a:r>
              <a:rPr lang="sr-Latn-RS" dirty="0"/>
              <a:t> </a:t>
            </a:r>
            <a:r>
              <a:rPr lang="sr-Latn-RS" dirty="0" err="1"/>
              <a:t>говора</a:t>
            </a:r>
            <a:r>
              <a:rPr lang="sr-Latn-RS" dirty="0"/>
              <a:t> (</a:t>
            </a:r>
            <a:r>
              <a:rPr lang="sr-Latn-RS" dirty="0" err="1"/>
              <a:t>када</a:t>
            </a:r>
            <a:r>
              <a:rPr lang="sr-Latn-RS" dirty="0"/>
              <a:t> </a:t>
            </a:r>
            <a:r>
              <a:rPr lang="sr-Latn-RS" dirty="0" err="1"/>
              <a:t>се</a:t>
            </a:r>
            <a:r>
              <a:rPr lang="sr-Latn-RS" dirty="0"/>
              <a:t>, </a:t>
            </a:r>
            <a:r>
              <a:rPr lang="sr-Latn-RS" dirty="0" err="1"/>
              <a:t>шта</a:t>
            </a:r>
            <a:r>
              <a:rPr lang="sr-Latn-RS" dirty="0"/>
              <a:t>, </a:t>
            </a:r>
            <a:r>
              <a:rPr lang="sr-Latn-RS" dirty="0" err="1"/>
              <a:t>како</a:t>
            </a:r>
            <a:r>
              <a:rPr lang="sr-Latn-RS" dirty="0"/>
              <a:t> и </a:t>
            </a:r>
            <a:r>
              <a:rPr lang="sr-Latn-RS" dirty="0" err="1"/>
              <a:t>коме</a:t>
            </a:r>
            <a:r>
              <a:rPr lang="sr-Latn-RS" dirty="0"/>
              <a:t> </a:t>
            </a:r>
            <a:r>
              <a:rPr lang="sr-Latn-RS" dirty="0" err="1"/>
              <a:t>говори</a:t>
            </a:r>
            <a:r>
              <a:rPr lang="sr-Latn-RS" dirty="0"/>
              <a:t>),</a:t>
            </a:r>
            <a:endParaRPr lang="sr-Cyrl-RS" dirty="0"/>
          </a:p>
          <a:p>
            <a:pPr>
              <a:buFontTx/>
              <a:buChar char="-"/>
            </a:pPr>
            <a:r>
              <a:rPr lang="sr-Latn-RS" dirty="0" err="1"/>
              <a:t>разговори</a:t>
            </a:r>
            <a:r>
              <a:rPr lang="sr-Latn-RS" dirty="0"/>
              <a:t> </a:t>
            </a:r>
            <a:r>
              <a:rPr lang="sr-Latn-RS" dirty="0" err="1"/>
              <a:t>на</a:t>
            </a:r>
            <a:r>
              <a:rPr lang="sr-Latn-RS" dirty="0"/>
              <a:t> </a:t>
            </a:r>
            <a:r>
              <a:rPr lang="sr-Latn-RS" dirty="0" err="1"/>
              <a:t>разне</a:t>
            </a:r>
            <a:r>
              <a:rPr lang="sr-Latn-RS" dirty="0"/>
              <a:t> </a:t>
            </a:r>
            <a:r>
              <a:rPr lang="sr-Latn-RS" dirty="0" err="1"/>
              <a:t>теме</a:t>
            </a:r>
            <a:r>
              <a:rPr lang="sr-Latn-RS" dirty="0"/>
              <a:t> (о </a:t>
            </a:r>
            <a:r>
              <a:rPr lang="sr-Latn-RS" dirty="0" err="1"/>
              <a:t>конкретним</a:t>
            </a:r>
            <a:r>
              <a:rPr lang="sr-Latn-RS" dirty="0"/>
              <a:t> </a:t>
            </a:r>
            <a:r>
              <a:rPr lang="sr-Latn-RS" dirty="0" err="1"/>
              <a:t>ситуацијама</a:t>
            </a:r>
            <a:r>
              <a:rPr lang="sr-Latn-RS" dirty="0"/>
              <a:t> и </a:t>
            </a:r>
            <a:r>
              <a:rPr lang="sr-Latn-RS" dirty="0" err="1"/>
              <a:t>протеклим</a:t>
            </a:r>
            <a:r>
              <a:rPr lang="sr-Latn-RS" dirty="0"/>
              <a:t> </a:t>
            </a:r>
            <a:r>
              <a:rPr lang="sr-Latn-RS" dirty="0" err="1"/>
              <a:t>догађајима</a:t>
            </a:r>
            <a:r>
              <a:rPr lang="sr-Latn-RS" dirty="0"/>
              <a:t>, </a:t>
            </a:r>
            <a:r>
              <a:rPr lang="sr-Latn-RS" dirty="0" err="1"/>
              <a:t>причама</a:t>
            </a:r>
            <a:r>
              <a:rPr lang="sr-Latn-RS" dirty="0"/>
              <a:t> </a:t>
            </a:r>
            <a:r>
              <a:rPr lang="sr-Latn-RS" dirty="0" err="1"/>
              <a:t>које</a:t>
            </a:r>
            <a:r>
              <a:rPr lang="sr-Latn-RS" dirty="0"/>
              <a:t> </a:t>
            </a:r>
            <a:r>
              <a:rPr lang="sr-Latn-RS" dirty="0" err="1"/>
              <a:t>су</a:t>
            </a:r>
            <a:r>
              <a:rPr lang="sr-Latn-RS" dirty="0"/>
              <a:t> </a:t>
            </a:r>
            <a:r>
              <a:rPr lang="sr-Latn-RS" dirty="0" err="1"/>
              <a:t>се</a:t>
            </a:r>
            <a:r>
              <a:rPr lang="sr-Latn-RS" dirty="0"/>
              <a:t> </a:t>
            </a:r>
            <a:r>
              <a:rPr lang="sr-Latn-RS" dirty="0" err="1"/>
              <a:t>деци</a:t>
            </a:r>
            <a:r>
              <a:rPr lang="sr-Latn-RS" dirty="0"/>
              <a:t> </a:t>
            </a:r>
            <a:r>
              <a:rPr lang="sr-Latn-RS" dirty="0" err="1"/>
              <a:t>допале</a:t>
            </a:r>
            <a:r>
              <a:rPr lang="sr-Latn-RS" dirty="0"/>
              <a:t>, ТВ </a:t>
            </a:r>
            <a:r>
              <a:rPr lang="sr-Latn-RS" dirty="0" err="1"/>
              <a:t>емисијама</a:t>
            </a:r>
            <a:r>
              <a:rPr lang="sr-Latn-RS" dirty="0"/>
              <a:t> и </a:t>
            </a:r>
            <a:r>
              <a:rPr lang="sr-Latn-RS" dirty="0" err="1"/>
              <a:t>позоришним</a:t>
            </a:r>
            <a:r>
              <a:rPr lang="sr-Latn-RS" dirty="0"/>
              <a:t> </a:t>
            </a:r>
            <a:r>
              <a:rPr lang="sr-Latn-RS" dirty="0" err="1"/>
              <a:t>комадима</a:t>
            </a:r>
            <a:r>
              <a:rPr lang="sr-Latn-RS" dirty="0"/>
              <a:t>, </a:t>
            </a:r>
            <a:r>
              <a:rPr lang="sr-Latn-RS" dirty="0" err="1"/>
              <a:t>играма</a:t>
            </a:r>
            <a:r>
              <a:rPr lang="sr-Latn-RS" dirty="0"/>
              <a:t> </a:t>
            </a:r>
            <a:r>
              <a:rPr lang="sr-Latn-RS" dirty="0" err="1"/>
              <a:t>итд</a:t>
            </a:r>
            <a:r>
              <a:rPr lang="sr-Latn-RS" dirty="0"/>
              <a:t>.), </a:t>
            </a:r>
            <a:endParaRPr lang="sr-Cyrl-RS" dirty="0"/>
          </a:p>
          <a:p>
            <a:pPr>
              <a:buFontTx/>
              <a:buChar char="-"/>
            </a:pPr>
            <a:r>
              <a:rPr lang="sr-Latn-RS" dirty="0" err="1"/>
              <a:t>постављање</a:t>
            </a:r>
            <a:r>
              <a:rPr lang="sr-Latn-RS" dirty="0"/>
              <a:t> </a:t>
            </a:r>
            <a:r>
              <a:rPr lang="sr-Latn-RS" dirty="0" err="1"/>
              <a:t>питања</a:t>
            </a:r>
            <a:r>
              <a:rPr lang="sr-Latn-RS" dirty="0"/>
              <a:t> и </a:t>
            </a:r>
            <a:r>
              <a:rPr lang="sr-Latn-RS" dirty="0" err="1"/>
              <a:t>давање</a:t>
            </a:r>
            <a:r>
              <a:rPr lang="sr-Latn-RS" dirty="0"/>
              <a:t> </a:t>
            </a:r>
            <a:r>
              <a:rPr lang="sr-Latn-RS" dirty="0" err="1"/>
              <a:t>одговора</a:t>
            </a:r>
            <a:r>
              <a:rPr lang="sr-Latn-RS" dirty="0"/>
              <a:t> </a:t>
            </a:r>
            <a:r>
              <a:rPr lang="sr-Latn-RS" dirty="0" err="1"/>
              <a:t>на</a:t>
            </a:r>
            <a:r>
              <a:rPr lang="sr-Latn-RS" dirty="0"/>
              <a:t> </a:t>
            </a:r>
            <a:r>
              <a:rPr lang="sr-Latn-RS" dirty="0" err="1"/>
              <a:t>њих</a:t>
            </a:r>
            <a:r>
              <a:rPr lang="sr-Latn-RS" dirty="0"/>
              <a:t> </a:t>
            </a:r>
            <a:r>
              <a:rPr lang="sr-Latn-RS" dirty="0" err="1"/>
              <a:t>уз</a:t>
            </a:r>
            <a:r>
              <a:rPr lang="sr-Latn-RS" dirty="0"/>
              <a:t> </a:t>
            </a:r>
            <a:r>
              <a:rPr lang="sr-Latn-RS" dirty="0" err="1"/>
              <a:t>дискусије</a:t>
            </a:r>
            <a:r>
              <a:rPr lang="sr-Latn-RS" dirty="0"/>
              <a:t> у </a:t>
            </a:r>
            <a:r>
              <a:rPr lang="sr-Latn-RS" dirty="0" err="1"/>
              <a:t>којима</a:t>
            </a:r>
            <a:r>
              <a:rPr lang="sr-Latn-RS" dirty="0"/>
              <a:t> </a:t>
            </a:r>
            <a:r>
              <a:rPr lang="sr-Latn-RS" dirty="0" err="1"/>
              <a:t>се</a:t>
            </a:r>
            <a:r>
              <a:rPr lang="sr-Latn-RS" dirty="0"/>
              <a:t> </a:t>
            </a:r>
            <a:r>
              <a:rPr lang="sr-Latn-RS" dirty="0" err="1"/>
              <a:t>износе</a:t>
            </a:r>
            <a:r>
              <a:rPr lang="sr-Latn-RS" dirty="0"/>
              <a:t>, </a:t>
            </a:r>
            <a:r>
              <a:rPr lang="sr-Latn-RS" dirty="0" err="1"/>
              <a:t>образлажу</a:t>
            </a:r>
            <a:r>
              <a:rPr lang="sr-Latn-RS" dirty="0"/>
              <a:t> и </a:t>
            </a:r>
            <a:r>
              <a:rPr lang="sr-Latn-RS" dirty="0" err="1"/>
              <a:t>бране</a:t>
            </a:r>
            <a:r>
              <a:rPr lang="sr-Latn-RS" dirty="0"/>
              <a:t> </a:t>
            </a:r>
            <a:r>
              <a:rPr lang="sr-Latn-RS" dirty="0" err="1"/>
              <a:t>сопствени</a:t>
            </a:r>
            <a:r>
              <a:rPr lang="sr-Latn-RS" dirty="0"/>
              <a:t> </a:t>
            </a:r>
            <a:r>
              <a:rPr lang="sr-Latn-RS" dirty="0" err="1"/>
              <a:t>ставови</a:t>
            </a:r>
            <a:r>
              <a:rPr lang="sr-Latn-RS" dirty="0"/>
              <a:t>, </a:t>
            </a:r>
            <a:r>
              <a:rPr lang="sr-Latn-RS" dirty="0" err="1"/>
              <a:t>договарање</a:t>
            </a:r>
            <a:r>
              <a:rPr lang="sr-Latn-RS" dirty="0"/>
              <a:t> </a:t>
            </a:r>
            <a:r>
              <a:rPr lang="sr-Latn-RS" dirty="0" err="1"/>
              <a:t>око</a:t>
            </a:r>
            <a:r>
              <a:rPr lang="sr-Latn-RS" dirty="0"/>
              <a:t> </a:t>
            </a:r>
            <a:r>
              <a:rPr lang="sr-Latn-RS" dirty="0" err="1"/>
              <a:t>заједничких</a:t>
            </a:r>
            <a:r>
              <a:rPr lang="sr-Latn-RS" dirty="0"/>
              <a:t> </a:t>
            </a:r>
            <a:r>
              <a:rPr lang="sr-Latn-RS" dirty="0" err="1"/>
              <a:t>акција</a:t>
            </a:r>
            <a:r>
              <a:rPr lang="sr-Latn-RS" dirty="0"/>
              <a:t>,</a:t>
            </a:r>
            <a:endParaRPr lang="sr-Cyrl-RS" dirty="0"/>
          </a:p>
          <a:p>
            <a:pPr>
              <a:buFontTx/>
              <a:buChar char="-"/>
            </a:pPr>
            <a:r>
              <a:rPr lang="sr-Latn-RS" dirty="0"/>
              <a:t> </a:t>
            </a:r>
            <a:r>
              <a:rPr lang="sr-Latn-RS" dirty="0" err="1"/>
              <a:t>комуницирање</a:t>
            </a:r>
            <a:r>
              <a:rPr lang="sr-Latn-RS" dirty="0"/>
              <a:t> </a:t>
            </a:r>
            <a:r>
              <a:rPr lang="sr-Latn-RS" dirty="0" err="1"/>
              <a:t>уз</a:t>
            </a:r>
            <a:r>
              <a:rPr lang="sr-Latn-RS" dirty="0"/>
              <a:t> </a:t>
            </a:r>
            <a:r>
              <a:rPr lang="sr-Latn-RS" dirty="0" err="1"/>
              <a:t>помоћ</a:t>
            </a:r>
            <a:r>
              <a:rPr lang="sr-Latn-RS" dirty="0"/>
              <a:t> </a:t>
            </a:r>
            <a:r>
              <a:rPr lang="sr-Latn-RS" dirty="0" err="1"/>
              <a:t>нацртаних</a:t>
            </a:r>
            <a:r>
              <a:rPr lang="sr-Latn-RS" dirty="0"/>
              <a:t> </a:t>
            </a:r>
            <a:r>
              <a:rPr lang="sr-Latn-RS" dirty="0" err="1"/>
              <a:t>порука</a:t>
            </a:r>
            <a:r>
              <a:rPr lang="sr-Latn-RS" dirty="0"/>
              <a:t> и </a:t>
            </a:r>
            <a:r>
              <a:rPr lang="sr-Latn-RS" dirty="0" err="1"/>
              <a:t>симбола</a:t>
            </a:r>
            <a:r>
              <a:rPr lang="sr-Latn-RS" dirty="0"/>
              <a:t>, </a:t>
            </a:r>
            <a:r>
              <a:rPr lang="sr-Latn-RS" dirty="0" err="1"/>
              <a:t>честитки</a:t>
            </a:r>
            <a:r>
              <a:rPr lang="sr-Latn-RS" dirty="0"/>
              <a:t>, </a:t>
            </a:r>
            <a:r>
              <a:rPr lang="sr-Latn-RS" dirty="0" err="1"/>
              <a:t>путем</a:t>
            </a:r>
            <a:r>
              <a:rPr lang="sr-Latn-RS" dirty="0"/>
              <a:t> </a:t>
            </a:r>
            <a:r>
              <a:rPr lang="sr-Latn-RS" dirty="0" err="1"/>
              <a:t>писама</a:t>
            </a:r>
            <a:r>
              <a:rPr lang="sr-Latn-RS" dirty="0"/>
              <a:t> (</a:t>
            </a:r>
            <a:r>
              <a:rPr lang="sr-Latn-RS" dirty="0" err="1"/>
              <a:t>деца</a:t>
            </a:r>
            <a:r>
              <a:rPr lang="sr-Latn-RS" dirty="0"/>
              <a:t> </a:t>
            </a:r>
            <a:r>
              <a:rPr lang="sr-Latn-RS" dirty="0" err="1"/>
              <a:t>диктирају</a:t>
            </a:r>
            <a:r>
              <a:rPr lang="sr-Latn-RS" dirty="0"/>
              <a:t> а </a:t>
            </a:r>
            <a:r>
              <a:rPr lang="sr-Latn-RS" dirty="0" err="1"/>
              <a:t>њихове</a:t>
            </a:r>
            <a:r>
              <a:rPr lang="sr-Latn-RS" dirty="0"/>
              <a:t> </a:t>
            </a:r>
            <a:r>
              <a:rPr lang="sr-Latn-RS" dirty="0" err="1"/>
              <a:t>речи</a:t>
            </a:r>
            <a:r>
              <a:rPr lang="sr-Latn-RS" dirty="0"/>
              <a:t> </a:t>
            </a:r>
            <a:r>
              <a:rPr lang="sr-Latn-RS" dirty="0" err="1"/>
              <a:t>записује</a:t>
            </a:r>
            <a:r>
              <a:rPr lang="sr-Latn-RS" dirty="0"/>
              <a:t> </a:t>
            </a:r>
            <a:r>
              <a:rPr lang="sr-Latn-RS" dirty="0" err="1"/>
              <a:t>васпитач</a:t>
            </a:r>
            <a:r>
              <a:rPr lang="sr-Latn-RS" dirty="0"/>
              <a:t>) и </a:t>
            </a:r>
            <a:r>
              <a:rPr lang="sr-Latn-RS" dirty="0" err="1"/>
              <a:t>телефона</a:t>
            </a:r>
            <a:r>
              <a:rPr lang="sr-Latn-RS" dirty="0"/>
              <a:t>, </a:t>
            </a:r>
            <a:endParaRPr lang="sr-Cyrl-RS" dirty="0"/>
          </a:p>
          <a:p>
            <a:pPr>
              <a:buFontTx/>
              <a:buChar char="-"/>
            </a:pPr>
            <a:r>
              <a:rPr lang="sr-Latn-RS" dirty="0" err="1"/>
              <a:t>играма</a:t>
            </a:r>
            <a:r>
              <a:rPr lang="sr-Latn-RS" dirty="0"/>
              <a:t> </a:t>
            </a:r>
            <a:r>
              <a:rPr lang="sr-Latn-RS" dirty="0" err="1"/>
              <a:t>пантомиме</a:t>
            </a:r>
            <a:r>
              <a:rPr lang="sr-Latn-RS" dirty="0"/>
              <a:t>, </a:t>
            </a:r>
            <a:endParaRPr lang="sr-Cyrl-RS" dirty="0"/>
          </a:p>
          <a:p>
            <a:pPr>
              <a:buFontTx/>
              <a:buChar char="-"/>
            </a:pPr>
            <a:r>
              <a:rPr lang="sr-Cyrl-RS" dirty="0"/>
              <a:t>дечијом драматизацијом појединих прича  итд.</a:t>
            </a:r>
            <a:endParaRPr lang="sr-Latn-RS" dirty="0"/>
          </a:p>
          <a:p>
            <a:endParaRPr lang="sr-Latn-RS" dirty="0"/>
          </a:p>
        </p:txBody>
      </p:sp>
    </p:spTree>
    <p:extLst>
      <p:ext uri="{BB962C8B-B14F-4D97-AF65-F5344CB8AC3E}">
        <p14:creationId xmlns:p14="http://schemas.microsoft.com/office/powerpoint/2010/main" val="31052265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4EF4A-4EA6-4310-86B7-65297AF242ED}"/>
              </a:ext>
            </a:extLst>
          </p:cNvPr>
          <p:cNvSpPr>
            <a:spLocks noGrp="1"/>
          </p:cNvSpPr>
          <p:nvPr>
            <p:ph type="title"/>
          </p:nvPr>
        </p:nvSpPr>
        <p:spPr/>
        <p:txBody>
          <a:bodyPr/>
          <a:lstStyle/>
          <a:p>
            <a:r>
              <a:rPr lang="sr-Latn-RS" dirty="0" err="1"/>
              <a:t>Предшколска</a:t>
            </a:r>
            <a:r>
              <a:rPr lang="sr-Latn-RS" dirty="0"/>
              <a:t> </a:t>
            </a:r>
            <a:r>
              <a:rPr lang="sr-Latn-RS" dirty="0" err="1"/>
              <a:t>деца</a:t>
            </a:r>
            <a:r>
              <a:rPr lang="sr-Latn-RS" dirty="0"/>
              <a:t> </a:t>
            </a:r>
            <a:r>
              <a:rPr lang="sr-Latn-RS" dirty="0" err="1"/>
              <a:t>се</a:t>
            </a:r>
            <a:r>
              <a:rPr lang="sr-Latn-RS" dirty="0"/>
              <a:t> </a:t>
            </a:r>
            <a:r>
              <a:rPr lang="sr-Latn-RS" dirty="0" err="1"/>
              <a:t>разликују</a:t>
            </a:r>
            <a:r>
              <a:rPr lang="sr-Latn-RS" dirty="0"/>
              <a:t> у </a:t>
            </a:r>
            <a:r>
              <a:rPr lang="sr-Latn-RS" dirty="0" err="1"/>
              <a:t>говорним</a:t>
            </a:r>
            <a:r>
              <a:rPr lang="sr-Latn-RS" dirty="0"/>
              <a:t> </a:t>
            </a:r>
            <a:r>
              <a:rPr lang="sr-Latn-RS" dirty="0" err="1"/>
              <a:t>способностима</a:t>
            </a:r>
            <a:endParaRPr lang="sr-Latn-RS" dirty="0"/>
          </a:p>
        </p:txBody>
      </p:sp>
      <p:sp>
        <p:nvSpPr>
          <p:cNvPr id="3" name="Content Placeholder 2">
            <a:extLst>
              <a:ext uri="{FF2B5EF4-FFF2-40B4-BE49-F238E27FC236}">
                <a16:creationId xmlns:a16="http://schemas.microsoft.com/office/drawing/2014/main" id="{94986A49-E761-4572-B093-834ACFCFB283}"/>
              </a:ext>
            </a:extLst>
          </p:cNvPr>
          <p:cNvSpPr>
            <a:spLocks noGrp="1"/>
          </p:cNvSpPr>
          <p:nvPr>
            <p:ph idx="1"/>
          </p:nvPr>
        </p:nvSpPr>
        <p:spPr>
          <a:xfrm>
            <a:off x="1371599" y="2286000"/>
            <a:ext cx="10536865" cy="4189228"/>
          </a:xfrm>
        </p:spPr>
        <p:txBody>
          <a:bodyPr/>
          <a:lstStyle/>
          <a:p>
            <a:r>
              <a:rPr lang="sr-Latn-RS" dirty="0"/>
              <a:t> </a:t>
            </a:r>
            <a:r>
              <a:rPr lang="sr-Latn-RS" dirty="0" err="1"/>
              <a:t>нека</a:t>
            </a:r>
            <a:r>
              <a:rPr lang="sr-Latn-RS" dirty="0"/>
              <a:t> </a:t>
            </a:r>
            <a:r>
              <a:rPr lang="sr-Latn-RS" dirty="0" err="1"/>
              <a:t>деца</a:t>
            </a:r>
            <a:r>
              <a:rPr lang="sr-Latn-RS" dirty="0"/>
              <a:t> </a:t>
            </a:r>
            <a:r>
              <a:rPr lang="sr-Latn-RS" dirty="0" err="1"/>
              <a:t>су</a:t>
            </a:r>
            <a:r>
              <a:rPr lang="sr-Latn-RS" dirty="0"/>
              <a:t> у </a:t>
            </a:r>
            <a:r>
              <a:rPr lang="sr-Latn-RS" dirty="0" err="1"/>
              <a:t>приличној</a:t>
            </a:r>
            <a:r>
              <a:rPr lang="sr-Latn-RS" dirty="0"/>
              <a:t> </a:t>
            </a:r>
            <a:r>
              <a:rPr lang="sr-Latn-RS" dirty="0" err="1"/>
              <a:t>мери</a:t>
            </a:r>
            <a:r>
              <a:rPr lang="sr-Latn-RS" dirty="0"/>
              <a:t> </a:t>
            </a:r>
            <a:r>
              <a:rPr lang="sr-Latn-RS" dirty="0" err="1"/>
              <a:t>овладала</a:t>
            </a:r>
            <a:r>
              <a:rPr lang="sr-Latn-RS" dirty="0"/>
              <a:t> </a:t>
            </a:r>
            <a:r>
              <a:rPr lang="sr-Latn-RS" dirty="0" err="1"/>
              <a:t>гласовним</a:t>
            </a:r>
            <a:r>
              <a:rPr lang="sr-Latn-RS" dirty="0"/>
              <a:t> </a:t>
            </a:r>
            <a:r>
              <a:rPr lang="sr-Latn-RS" dirty="0" err="1"/>
              <a:t>говором</a:t>
            </a:r>
            <a:r>
              <a:rPr lang="sr-Latn-RS" dirty="0"/>
              <a:t>, </a:t>
            </a:r>
            <a:endParaRPr lang="sr-Cyrl-RS" dirty="0"/>
          </a:p>
          <a:p>
            <a:r>
              <a:rPr lang="sr-Latn-RS" dirty="0" err="1"/>
              <a:t>друга</a:t>
            </a:r>
            <a:r>
              <a:rPr lang="sr-Latn-RS" dirty="0"/>
              <a:t> </a:t>
            </a:r>
            <a:r>
              <a:rPr lang="sr-Latn-RS" dirty="0" err="1"/>
              <a:t>деца</a:t>
            </a:r>
            <a:r>
              <a:rPr lang="sr-Latn-RS" dirty="0"/>
              <a:t> </a:t>
            </a:r>
            <a:r>
              <a:rPr lang="sr-Latn-RS" dirty="0" err="1"/>
              <a:t>говоре</a:t>
            </a:r>
            <a:r>
              <a:rPr lang="sr-Latn-RS" dirty="0"/>
              <a:t> </a:t>
            </a:r>
            <a:r>
              <a:rPr lang="sr-Latn-RS" dirty="0" err="1"/>
              <a:t>локалним</a:t>
            </a:r>
            <a:r>
              <a:rPr lang="sr-Latn-RS" dirty="0"/>
              <a:t> </a:t>
            </a:r>
            <a:r>
              <a:rPr lang="sr-Latn-RS" dirty="0" err="1"/>
              <a:t>говором</a:t>
            </a:r>
            <a:r>
              <a:rPr lang="sr-Latn-RS" dirty="0"/>
              <a:t> </a:t>
            </a:r>
            <a:r>
              <a:rPr lang="sr-Latn-RS" dirty="0" err="1"/>
              <a:t>или</a:t>
            </a:r>
            <a:r>
              <a:rPr lang="sr-Latn-RS" dirty="0"/>
              <a:t> </a:t>
            </a:r>
            <a:r>
              <a:rPr lang="sr-Latn-RS" dirty="0" err="1"/>
              <a:t>говором</a:t>
            </a:r>
            <a:r>
              <a:rPr lang="sr-Latn-RS" dirty="0"/>
              <a:t> </a:t>
            </a:r>
            <a:r>
              <a:rPr lang="sr-Latn-RS" dirty="0" err="1"/>
              <a:t>своје</a:t>
            </a:r>
            <a:r>
              <a:rPr lang="sr-Latn-RS" dirty="0"/>
              <a:t> </a:t>
            </a:r>
            <a:r>
              <a:rPr lang="sr-Latn-RS" dirty="0" err="1"/>
              <a:t>етничке</a:t>
            </a:r>
            <a:r>
              <a:rPr lang="sr-Latn-RS" dirty="0"/>
              <a:t> </a:t>
            </a:r>
            <a:r>
              <a:rPr lang="sr-Latn-RS" dirty="0" err="1"/>
              <a:t>групе</a:t>
            </a:r>
            <a:r>
              <a:rPr lang="sr-Latn-RS" dirty="0"/>
              <a:t>,</a:t>
            </a:r>
            <a:endParaRPr lang="sr-Cyrl-RS" dirty="0"/>
          </a:p>
          <a:p>
            <a:r>
              <a:rPr lang="sr-Latn-RS" dirty="0"/>
              <a:t> </a:t>
            </a:r>
            <a:r>
              <a:rPr lang="sr-Latn-RS" dirty="0" err="1"/>
              <a:t>нека</a:t>
            </a:r>
            <a:r>
              <a:rPr lang="sr-Latn-RS" dirty="0"/>
              <a:t> </a:t>
            </a:r>
            <a:r>
              <a:rPr lang="sr-Latn-RS" dirty="0" err="1"/>
              <a:t>су</a:t>
            </a:r>
            <a:r>
              <a:rPr lang="sr-Latn-RS" dirty="0"/>
              <a:t> </a:t>
            </a:r>
            <a:r>
              <a:rPr lang="sr-Latn-RS" dirty="0" err="1"/>
              <a:t>стидљива</a:t>
            </a:r>
            <a:r>
              <a:rPr lang="sr-Latn-RS" dirty="0"/>
              <a:t> и </a:t>
            </a:r>
            <a:r>
              <a:rPr lang="sr-Latn-RS" dirty="0" err="1"/>
              <a:t>повучена</a:t>
            </a:r>
            <a:r>
              <a:rPr lang="sr-Latn-RS" dirty="0"/>
              <a:t>. </a:t>
            </a:r>
            <a:endParaRPr lang="sr-Cyrl-RS" dirty="0"/>
          </a:p>
          <a:p>
            <a:r>
              <a:rPr lang="sr-Cyrl-RS" dirty="0"/>
              <a:t>Сем тога, деца се разликују и по способности тумачења невербалних знакова (</a:t>
            </a:r>
            <a:r>
              <a:rPr lang="sr-Latn-RS" dirty="0" err="1"/>
              <a:t>уочавање</a:t>
            </a:r>
            <a:r>
              <a:rPr lang="sr-Latn-RS" dirty="0"/>
              <a:t>, </a:t>
            </a:r>
            <a:r>
              <a:rPr lang="sr-Latn-RS" dirty="0" err="1"/>
              <a:t>разумевање</a:t>
            </a:r>
            <a:r>
              <a:rPr lang="sr-Latn-RS" dirty="0"/>
              <a:t> и </a:t>
            </a:r>
            <a:r>
              <a:rPr lang="sr-Latn-RS" dirty="0" err="1"/>
              <a:t>реаговање</a:t>
            </a:r>
            <a:r>
              <a:rPr lang="sr-Cyrl-RS" dirty="0"/>
              <a:t> на одређене знаке) који им, каткад, говоре и више од речи</a:t>
            </a:r>
          </a:p>
          <a:p>
            <a:r>
              <a:rPr lang="sr-Cyrl-RS" dirty="0"/>
              <a:t> И једно, и друго се учи тако да </a:t>
            </a:r>
            <a:r>
              <a:rPr lang="sr-Latn-RS" dirty="0" err="1"/>
              <a:t>васпитач</a:t>
            </a:r>
            <a:r>
              <a:rPr lang="sr-Cyrl-RS" dirty="0"/>
              <a:t>, </a:t>
            </a:r>
            <a:r>
              <a:rPr lang="sr-Latn-RS" dirty="0"/>
              <a:t>у </a:t>
            </a:r>
            <a:r>
              <a:rPr lang="sr-Latn-RS" dirty="0" err="1"/>
              <a:t>планирању</a:t>
            </a:r>
            <a:r>
              <a:rPr lang="sr-Latn-RS" dirty="0"/>
              <a:t> </a:t>
            </a:r>
            <a:r>
              <a:rPr lang="sr-Latn-RS" dirty="0" err="1"/>
              <a:t>рада</a:t>
            </a:r>
            <a:r>
              <a:rPr lang="sr-Cyrl-RS" dirty="0"/>
              <a:t>, треба да </a:t>
            </a:r>
            <a:r>
              <a:rPr lang="sr-Latn-RS" dirty="0" err="1"/>
              <a:t>узима</a:t>
            </a:r>
            <a:r>
              <a:rPr lang="sr-Latn-RS" dirty="0"/>
              <a:t> у </a:t>
            </a:r>
            <a:r>
              <a:rPr lang="sr-Latn-RS" dirty="0" err="1"/>
              <a:t>обзир</a:t>
            </a:r>
            <a:r>
              <a:rPr lang="sr-Latn-RS" dirty="0"/>
              <a:t> </a:t>
            </a:r>
            <a:r>
              <a:rPr lang="sr-Latn-RS" dirty="0" err="1"/>
              <a:t>ове</a:t>
            </a:r>
            <a:r>
              <a:rPr lang="sr-Latn-RS" dirty="0"/>
              <a:t> </a:t>
            </a:r>
            <a:r>
              <a:rPr lang="sr-Latn-RS" dirty="0" err="1"/>
              <a:t>особености</a:t>
            </a:r>
            <a:r>
              <a:rPr lang="sr-Latn-RS" dirty="0"/>
              <a:t> и </a:t>
            </a:r>
            <a:r>
              <a:rPr lang="sr-Cyrl-RS" dirty="0"/>
              <a:t>да </a:t>
            </a:r>
            <a:r>
              <a:rPr lang="sr-Latn-RS" dirty="0" err="1"/>
              <a:t>настоји</a:t>
            </a:r>
            <a:r>
              <a:rPr lang="sr-Latn-RS" dirty="0"/>
              <a:t> </a:t>
            </a:r>
            <a:r>
              <a:rPr lang="sr-Latn-RS" dirty="0" err="1"/>
              <a:t>да</a:t>
            </a:r>
            <a:r>
              <a:rPr lang="sr-Latn-RS" dirty="0"/>
              <a:t> </a:t>
            </a:r>
            <a:r>
              <a:rPr lang="sr-Latn-RS" dirty="0" err="1"/>
              <a:t>рад</a:t>
            </a:r>
            <a:r>
              <a:rPr lang="sr-Latn-RS" dirty="0"/>
              <a:t> </a:t>
            </a:r>
            <a:r>
              <a:rPr lang="sr-Latn-RS" dirty="0" err="1"/>
              <a:t>индивидуализује</a:t>
            </a:r>
            <a:r>
              <a:rPr lang="sr-Latn-RS" dirty="0"/>
              <a:t> </a:t>
            </a:r>
            <a:r>
              <a:rPr lang="sr-Latn-RS" dirty="0" err="1"/>
              <a:t>сходно</a:t>
            </a:r>
            <a:r>
              <a:rPr lang="sr-Latn-RS" dirty="0"/>
              <a:t> </a:t>
            </a:r>
            <a:r>
              <a:rPr lang="sr-Latn-RS" dirty="0" err="1"/>
              <a:t>развојним</a:t>
            </a:r>
            <a:r>
              <a:rPr lang="sr-Latn-RS" dirty="0"/>
              <a:t> </a:t>
            </a:r>
            <a:r>
              <a:rPr lang="sr-Latn-RS" dirty="0" err="1"/>
              <a:t>потребама</a:t>
            </a:r>
            <a:r>
              <a:rPr lang="sr-Latn-RS" dirty="0"/>
              <a:t> </a:t>
            </a:r>
            <a:r>
              <a:rPr lang="sr-Latn-RS" dirty="0" err="1"/>
              <a:t>поједине</a:t>
            </a:r>
            <a:r>
              <a:rPr lang="sr-Latn-RS" dirty="0"/>
              <a:t> </a:t>
            </a:r>
            <a:r>
              <a:rPr lang="sr-Latn-RS" dirty="0" err="1"/>
              <a:t>деце</a:t>
            </a:r>
            <a:endParaRPr lang="sr-Latn-RS" dirty="0"/>
          </a:p>
          <a:p>
            <a:endParaRPr lang="sr-Latn-RS" dirty="0"/>
          </a:p>
        </p:txBody>
      </p:sp>
    </p:spTree>
    <p:extLst>
      <p:ext uri="{BB962C8B-B14F-4D97-AF65-F5344CB8AC3E}">
        <p14:creationId xmlns:p14="http://schemas.microsoft.com/office/powerpoint/2010/main" val="321460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9305-B2D3-47E3-956F-828E33E87AB7}"/>
              </a:ext>
            </a:extLst>
          </p:cNvPr>
          <p:cNvSpPr>
            <a:spLocks noGrp="1"/>
          </p:cNvSpPr>
          <p:nvPr>
            <p:ph type="title"/>
          </p:nvPr>
        </p:nvSpPr>
        <p:spPr/>
        <p:txBody>
          <a:bodyPr/>
          <a:lstStyle/>
          <a:p>
            <a:r>
              <a:rPr lang="sr-Cyrl-RS" dirty="0"/>
              <a:t>видови комуникације </a:t>
            </a:r>
            <a:endParaRPr lang="sr-Latn-RS" dirty="0"/>
          </a:p>
        </p:txBody>
      </p:sp>
      <p:sp>
        <p:nvSpPr>
          <p:cNvPr id="3" name="Content Placeholder 2">
            <a:extLst>
              <a:ext uri="{FF2B5EF4-FFF2-40B4-BE49-F238E27FC236}">
                <a16:creationId xmlns:a16="http://schemas.microsoft.com/office/drawing/2014/main" id="{968D128D-E3BF-4C2B-B893-874FB26B9E8C}"/>
              </a:ext>
            </a:extLst>
          </p:cNvPr>
          <p:cNvSpPr>
            <a:spLocks noGrp="1"/>
          </p:cNvSpPr>
          <p:nvPr>
            <p:ph idx="1"/>
          </p:nvPr>
        </p:nvSpPr>
        <p:spPr>
          <a:xfrm>
            <a:off x="1371600" y="1390650"/>
            <a:ext cx="9601200" cy="4476750"/>
          </a:xfrm>
        </p:spPr>
        <p:txBody>
          <a:bodyPr/>
          <a:lstStyle/>
          <a:p>
            <a:r>
              <a:rPr lang="sr-Cyrl-RS" dirty="0"/>
              <a:t>вербална,</a:t>
            </a:r>
          </a:p>
          <a:p>
            <a:r>
              <a:rPr lang="sr-Cyrl-RS" dirty="0"/>
              <a:t> невербална,</a:t>
            </a:r>
          </a:p>
          <a:p>
            <a:r>
              <a:rPr lang="sr-Cyrl-RS" dirty="0"/>
              <a:t> </a:t>
            </a:r>
            <a:r>
              <a:rPr lang="sr-Cyrl-RS" dirty="0" err="1"/>
              <a:t>интраперсонална</a:t>
            </a:r>
            <a:r>
              <a:rPr lang="sr-Cyrl-RS" dirty="0"/>
              <a:t>, </a:t>
            </a:r>
          </a:p>
          <a:p>
            <a:r>
              <a:rPr lang="sr-Cyrl-RS" dirty="0"/>
              <a:t>интерперсонална, </a:t>
            </a:r>
          </a:p>
          <a:p>
            <a:r>
              <a:rPr lang="sr-Cyrl-RS" dirty="0"/>
              <a:t>групна, </a:t>
            </a:r>
          </a:p>
          <a:p>
            <a:r>
              <a:rPr lang="sr-Cyrl-RS" dirty="0"/>
              <a:t>јавна, </a:t>
            </a:r>
          </a:p>
          <a:p>
            <a:r>
              <a:rPr lang="sr-Cyrl-RS" dirty="0"/>
              <a:t>масовна, </a:t>
            </a:r>
          </a:p>
          <a:p>
            <a:r>
              <a:rPr lang="sr-Cyrl-RS" dirty="0"/>
              <a:t>телекомуникација, </a:t>
            </a:r>
          </a:p>
          <a:p>
            <a:r>
              <a:rPr lang="sr-Cyrl-RS" dirty="0"/>
              <a:t>активно слушање итд.</a:t>
            </a:r>
            <a:endParaRPr lang="sr-Latn-RS" dirty="0"/>
          </a:p>
        </p:txBody>
      </p:sp>
    </p:spTree>
    <p:extLst>
      <p:ext uri="{BB962C8B-B14F-4D97-AF65-F5344CB8AC3E}">
        <p14:creationId xmlns:p14="http://schemas.microsoft.com/office/powerpoint/2010/main" val="1260650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7EA9-0E14-460F-9B80-AD034F470D81}"/>
              </a:ext>
            </a:extLst>
          </p:cNvPr>
          <p:cNvSpPr>
            <a:spLocks noGrp="1"/>
          </p:cNvSpPr>
          <p:nvPr>
            <p:ph type="title"/>
          </p:nvPr>
        </p:nvSpPr>
        <p:spPr/>
        <p:txBody>
          <a:bodyPr/>
          <a:lstStyle/>
          <a:p>
            <a:r>
              <a:rPr lang="sr-Cyrl-RS" dirty="0"/>
              <a:t>Од чега зависи невербална комуникација</a:t>
            </a:r>
            <a:endParaRPr lang="sr-Latn-RS" dirty="0"/>
          </a:p>
        </p:txBody>
      </p:sp>
      <p:sp>
        <p:nvSpPr>
          <p:cNvPr id="3" name="Content Placeholder 2">
            <a:extLst>
              <a:ext uri="{FF2B5EF4-FFF2-40B4-BE49-F238E27FC236}">
                <a16:creationId xmlns:a16="http://schemas.microsoft.com/office/drawing/2014/main" id="{6B3BC0CC-11D0-4191-9E5E-AA02565BBA99}"/>
              </a:ext>
            </a:extLst>
          </p:cNvPr>
          <p:cNvSpPr>
            <a:spLocks noGrp="1"/>
          </p:cNvSpPr>
          <p:nvPr>
            <p:ph idx="1"/>
          </p:nvPr>
        </p:nvSpPr>
        <p:spPr/>
        <p:txBody>
          <a:bodyPr>
            <a:normAutofit lnSpcReduction="10000"/>
          </a:bodyPr>
          <a:lstStyle/>
          <a:p>
            <a:r>
              <a:rPr lang="sr-Cyrl-RS" dirty="0"/>
              <a:t>Невербална комуникација људи почива на учењу и зависи од:</a:t>
            </a:r>
          </a:p>
          <a:p>
            <a:r>
              <a:rPr lang="sr-Cyrl-RS" dirty="0"/>
              <a:t>Пола </a:t>
            </a:r>
          </a:p>
          <a:p>
            <a:r>
              <a:rPr lang="sr-Cyrl-RS" dirty="0"/>
              <a:t>Узраста</a:t>
            </a:r>
          </a:p>
          <a:p>
            <a:r>
              <a:rPr lang="sr-Cyrl-RS" dirty="0"/>
              <a:t>Статуса </a:t>
            </a:r>
          </a:p>
          <a:p>
            <a:r>
              <a:rPr lang="sr-Cyrl-RS" dirty="0"/>
              <a:t>Образовања </a:t>
            </a:r>
          </a:p>
          <a:p>
            <a:r>
              <a:rPr lang="sr-Cyrl-RS" dirty="0"/>
              <a:t>Особина личности </a:t>
            </a:r>
          </a:p>
          <a:p>
            <a:pPr marL="0" indent="0">
              <a:buNone/>
            </a:pPr>
            <a:r>
              <a:rPr lang="sr-Cyrl-RS" dirty="0"/>
              <a:t>и сви ови фактори зависе од културе и </a:t>
            </a:r>
            <a:r>
              <a:rPr lang="sr-Cyrl-RS" dirty="0" err="1"/>
              <a:t>подкултуре</a:t>
            </a:r>
            <a:r>
              <a:rPr lang="sr-Cyrl-RS" dirty="0"/>
              <a:t> – у неким се друштвима реагује отвореније и интензивније док је код неких манифестовање емоција суздржано и контролисано (нпр. </a:t>
            </a:r>
            <a:r>
              <a:rPr lang="sr-Cyrl-RS" dirty="0" err="1"/>
              <a:t>италијани</a:t>
            </a:r>
            <a:r>
              <a:rPr lang="sr-Cyrl-RS" dirty="0"/>
              <a:t> и </a:t>
            </a:r>
            <a:r>
              <a:rPr lang="sr-Cyrl-RS" dirty="0" err="1"/>
              <a:t>енглези</a:t>
            </a:r>
            <a:r>
              <a:rPr lang="sr-Cyrl-RS"/>
              <a:t>) </a:t>
            </a:r>
            <a:endParaRPr lang="sr-Cyrl-RS" dirty="0"/>
          </a:p>
          <a:p>
            <a:endParaRPr lang="sr-Latn-RS" dirty="0"/>
          </a:p>
        </p:txBody>
      </p:sp>
    </p:spTree>
    <p:extLst>
      <p:ext uri="{BB962C8B-B14F-4D97-AF65-F5344CB8AC3E}">
        <p14:creationId xmlns:p14="http://schemas.microsoft.com/office/powerpoint/2010/main" val="2576452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ECE8B-1329-4B4B-BD0D-B78837B77EF3}"/>
              </a:ext>
            </a:extLst>
          </p:cNvPr>
          <p:cNvSpPr>
            <a:spLocks noGrp="1"/>
          </p:cNvSpPr>
          <p:nvPr>
            <p:ph type="title"/>
          </p:nvPr>
        </p:nvSpPr>
        <p:spPr/>
        <p:txBody>
          <a:bodyPr/>
          <a:lstStyle/>
          <a:p>
            <a:endParaRPr lang="sr-Latn-RS" dirty="0"/>
          </a:p>
        </p:txBody>
      </p:sp>
      <p:pic>
        <p:nvPicPr>
          <p:cNvPr id="4" name="Content Placeholder 3">
            <a:extLst>
              <a:ext uri="{FF2B5EF4-FFF2-40B4-BE49-F238E27FC236}">
                <a16:creationId xmlns:a16="http://schemas.microsoft.com/office/drawing/2014/main" id="{4AC34631-4BDE-4FD7-B9CF-183C059B5FB0}"/>
              </a:ext>
            </a:extLst>
          </p:cNvPr>
          <p:cNvPicPr>
            <a:picLocks noGrp="1" noChangeAspect="1"/>
          </p:cNvPicPr>
          <p:nvPr>
            <p:ph idx="1"/>
          </p:nvPr>
        </p:nvPicPr>
        <p:blipFill>
          <a:blip r:embed="rId2"/>
          <a:stretch>
            <a:fillRect/>
          </a:stretch>
        </p:blipFill>
        <p:spPr>
          <a:xfrm>
            <a:off x="2118168" y="148945"/>
            <a:ext cx="7277042" cy="6562846"/>
          </a:xfrm>
          <a:prstGeom prst="rect">
            <a:avLst/>
          </a:prstGeom>
        </p:spPr>
      </p:pic>
    </p:spTree>
    <p:extLst>
      <p:ext uri="{BB962C8B-B14F-4D97-AF65-F5344CB8AC3E}">
        <p14:creationId xmlns:p14="http://schemas.microsoft.com/office/powerpoint/2010/main" val="3678855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7F0F4-07B4-4A34-AAA7-80EA1362264D}"/>
              </a:ext>
            </a:extLst>
          </p:cNvPr>
          <p:cNvSpPr>
            <a:spLocks noGrp="1"/>
          </p:cNvSpPr>
          <p:nvPr>
            <p:ph type="title"/>
          </p:nvPr>
        </p:nvSpPr>
        <p:spPr/>
        <p:txBody>
          <a:bodyPr/>
          <a:lstStyle/>
          <a:p>
            <a:endParaRPr lang="sr-Latn-RS"/>
          </a:p>
        </p:txBody>
      </p:sp>
      <p:pic>
        <p:nvPicPr>
          <p:cNvPr id="4" name="Content Placeholder 3">
            <a:extLst>
              <a:ext uri="{FF2B5EF4-FFF2-40B4-BE49-F238E27FC236}">
                <a16:creationId xmlns:a16="http://schemas.microsoft.com/office/drawing/2014/main" id="{A4294E70-DC9E-45A4-9131-D1A81A20B269}"/>
              </a:ext>
            </a:extLst>
          </p:cNvPr>
          <p:cNvPicPr>
            <a:picLocks noGrp="1" noChangeAspect="1"/>
          </p:cNvPicPr>
          <p:nvPr>
            <p:ph idx="1"/>
          </p:nvPr>
        </p:nvPicPr>
        <p:blipFill>
          <a:blip r:embed="rId2"/>
          <a:stretch>
            <a:fillRect/>
          </a:stretch>
        </p:blipFill>
        <p:spPr>
          <a:xfrm>
            <a:off x="2453833" y="787079"/>
            <a:ext cx="7257326" cy="5937812"/>
          </a:xfrm>
          <a:prstGeom prst="rect">
            <a:avLst/>
          </a:prstGeom>
        </p:spPr>
      </p:pic>
    </p:spTree>
    <p:extLst>
      <p:ext uri="{BB962C8B-B14F-4D97-AF65-F5344CB8AC3E}">
        <p14:creationId xmlns:p14="http://schemas.microsoft.com/office/powerpoint/2010/main" val="202348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3189-95ED-4759-B090-A7807FAC8310}"/>
              </a:ext>
            </a:extLst>
          </p:cNvPr>
          <p:cNvSpPr>
            <a:spLocks noGrp="1"/>
          </p:cNvSpPr>
          <p:nvPr>
            <p:ph type="title"/>
          </p:nvPr>
        </p:nvSpPr>
        <p:spPr/>
        <p:txBody>
          <a:bodyPr/>
          <a:lstStyle/>
          <a:p>
            <a:r>
              <a:rPr lang="sr-Cyrl-RS" dirty="0"/>
              <a:t>Разлика између вербалне и невербалне комуникације </a:t>
            </a:r>
            <a:endParaRPr lang="sr-Latn-RS" dirty="0"/>
          </a:p>
        </p:txBody>
      </p:sp>
      <p:sp>
        <p:nvSpPr>
          <p:cNvPr id="3" name="Content Placeholder 2">
            <a:extLst>
              <a:ext uri="{FF2B5EF4-FFF2-40B4-BE49-F238E27FC236}">
                <a16:creationId xmlns:a16="http://schemas.microsoft.com/office/drawing/2014/main" id="{7F60B75D-AE0A-413D-ACAF-685875038190}"/>
              </a:ext>
            </a:extLst>
          </p:cNvPr>
          <p:cNvSpPr>
            <a:spLocks noGrp="1"/>
          </p:cNvSpPr>
          <p:nvPr>
            <p:ph idx="1"/>
          </p:nvPr>
        </p:nvSpPr>
        <p:spPr/>
        <p:txBody>
          <a:bodyPr/>
          <a:lstStyle/>
          <a:p>
            <a:r>
              <a:rPr lang="sr-Cyrl-RS" dirty="0"/>
              <a:t>је у погледу облика манифестације:</a:t>
            </a:r>
          </a:p>
          <a:p>
            <a:r>
              <a:rPr lang="sr-Cyrl-RS" dirty="0"/>
              <a:t> вербална се јавља у свом говорном или писаном облику и то у виду монолога, дијалога или разговора </a:t>
            </a:r>
          </a:p>
          <a:p>
            <a:r>
              <a:rPr lang="sr-Cyrl-RS" dirty="0"/>
              <a:t> невербална комуникација се манифестује кроз изразе лица (осмех или незадовољство), контакт очима или избегавање контакта очима, гестове као што су слегање раменима, климање главом и покрети рукама, позиције тела као што је стајање са скрштеним рукама, додир или избегавање додира, ћутање и сл. </a:t>
            </a:r>
            <a:endParaRPr lang="sr-Latn-RS" dirty="0"/>
          </a:p>
        </p:txBody>
      </p:sp>
    </p:spTree>
    <p:extLst>
      <p:ext uri="{BB962C8B-B14F-4D97-AF65-F5344CB8AC3E}">
        <p14:creationId xmlns:p14="http://schemas.microsoft.com/office/powerpoint/2010/main" val="2129305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C9F12-57FD-409D-8A65-A60D3DF74D4B}"/>
              </a:ext>
            </a:extLst>
          </p:cNvPr>
          <p:cNvSpPr>
            <a:spLocks noGrp="1"/>
          </p:cNvSpPr>
          <p:nvPr>
            <p:ph type="title"/>
          </p:nvPr>
        </p:nvSpPr>
        <p:spPr/>
        <p:txBody>
          <a:bodyPr/>
          <a:lstStyle/>
          <a:p>
            <a:endParaRPr lang="sr-Latn-RS"/>
          </a:p>
        </p:txBody>
      </p:sp>
      <p:sp>
        <p:nvSpPr>
          <p:cNvPr id="3" name="Content Placeholder 2">
            <a:extLst>
              <a:ext uri="{FF2B5EF4-FFF2-40B4-BE49-F238E27FC236}">
                <a16:creationId xmlns:a16="http://schemas.microsoft.com/office/drawing/2014/main" id="{3983FC4A-0A02-4DAF-9D39-31C7E04F8245}"/>
              </a:ext>
            </a:extLst>
          </p:cNvPr>
          <p:cNvSpPr>
            <a:spLocks noGrp="1"/>
          </p:cNvSpPr>
          <p:nvPr>
            <p:ph idx="1"/>
          </p:nvPr>
        </p:nvSpPr>
        <p:spPr>
          <a:xfrm>
            <a:off x="1763232" y="2776538"/>
            <a:ext cx="9601200" cy="3581400"/>
          </a:xfrm>
        </p:spPr>
        <p:txBody>
          <a:bodyPr/>
          <a:lstStyle/>
          <a:p>
            <a:r>
              <a:rPr lang="sr-Cyrl-RS" dirty="0"/>
              <a:t>комуникације подразумевају постојање пошиљаоца (кодера), поруке (кода) и примаоца (декодера). </a:t>
            </a:r>
            <a:endParaRPr lang="en-GB" dirty="0"/>
          </a:p>
          <a:p>
            <a:endParaRPr lang="en-GB" dirty="0"/>
          </a:p>
          <a:p>
            <a:endParaRPr lang="en-GB" dirty="0"/>
          </a:p>
          <a:p>
            <a:endParaRPr lang="en-GB" dirty="0"/>
          </a:p>
          <a:p>
            <a:endParaRPr lang="sr-Latn-RS" dirty="0"/>
          </a:p>
        </p:txBody>
      </p:sp>
      <p:pic>
        <p:nvPicPr>
          <p:cNvPr id="1026" name="Picture 2" descr="https://sites.google.com/site/podelakomunikacija/_/rsrc/1468887479281/podela-komunikacija/interpersonalna-komunikacija/ooooooooooooooo.jpg">
            <a:extLst>
              <a:ext uri="{FF2B5EF4-FFF2-40B4-BE49-F238E27FC236}">
                <a16:creationId xmlns:a16="http://schemas.microsoft.com/office/drawing/2014/main" id="{53783E55-8A71-4FAC-997B-E8B78D984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8234" y="3599727"/>
            <a:ext cx="6840638" cy="2847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961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DEB6A-3A3C-43EF-AF06-A5D095B5352F}"/>
              </a:ext>
            </a:extLst>
          </p:cNvPr>
          <p:cNvSpPr>
            <a:spLocks noGrp="1"/>
          </p:cNvSpPr>
          <p:nvPr>
            <p:ph type="title"/>
          </p:nvPr>
        </p:nvSpPr>
        <p:spPr/>
        <p:txBody>
          <a:bodyPr/>
          <a:lstStyle/>
          <a:p>
            <a:r>
              <a:rPr lang="sr-Cyrl-RS" dirty="0"/>
              <a:t>Суштинска разлика између вербалне и невербалне комуникације </a:t>
            </a:r>
            <a:endParaRPr lang="sr-Latn-RS" dirty="0"/>
          </a:p>
        </p:txBody>
      </p:sp>
      <p:sp>
        <p:nvSpPr>
          <p:cNvPr id="3" name="Content Placeholder 2">
            <a:extLst>
              <a:ext uri="{FF2B5EF4-FFF2-40B4-BE49-F238E27FC236}">
                <a16:creationId xmlns:a16="http://schemas.microsoft.com/office/drawing/2014/main" id="{2A61CC78-9ED6-4D58-8722-183A261EB587}"/>
              </a:ext>
            </a:extLst>
          </p:cNvPr>
          <p:cNvSpPr>
            <a:spLocks noGrp="1"/>
          </p:cNvSpPr>
          <p:nvPr>
            <p:ph idx="1"/>
          </p:nvPr>
        </p:nvSpPr>
        <p:spPr/>
        <p:txBody>
          <a:bodyPr/>
          <a:lstStyle/>
          <a:p>
            <a:pPr marL="0" indent="0">
              <a:buNone/>
            </a:pPr>
            <a:r>
              <a:rPr lang="sr-Cyrl-RS" dirty="0"/>
              <a:t> </a:t>
            </a:r>
            <a:r>
              <a:rPr lang="sr-Cyrl-RS" sz="3200" b="1" dirty="0"/>
              <a:t>у форми </a:t>
            </a:r>
            <a:r>
              <a:rPr lang="sr-Cyrl-RS" dirty="0"/>
              <a:t>јер</a:t>
            </a:r>
          </a:p>
          <a:p>
            <a:r>
              <a:rPr lang="sr-Cyrl-RS" dirty="0"/>
              <a:t> језичка форма је боља за преношење логичких или апстрактних идеја, док </a:t>
            </a:r>
          </a:p>
          <a:p>
            <a:r>
              <a:rPr lang="sr-Cyrl-RS" dirty="0"/>
              <a:t>невербална врши три функције: </a:t>
            </a:r>
          </a:p>
          <a:p>
            <a:pPr marL="457200" indent="-457200">
              <a:buAutoNum type="arabicPeriod"/>
            </a:pPr>
            <a:r>
              <a:rPr lang="sr-Cyrl-RS" dirty="0"/>
              <a:t>регулисања самог механизма социјалне интеракције,</a:t>
            </a:r>
          </a:p>
          <a:p>
            <a:pPr marL="457200" indent="-457200">
              <a:buAutoNum type="arabicPeriod"/>
            </a:pPr>
            <a:r>
              <a:rPr lang="sr-Cyrl-RS" dirty="0"/>
              <a:t> изражавања ставова и </a:t>
            </a:r>
          </a:p>
          <a:p>
            <a:pPr marL="457200" indent="-457200">
              <a:buAutoNum type="arabicPeriod"/>
            </a:pPr>
            <a:r>
              <a:rPr lang="sr-Cyrl-RS" dirty="0"/>
              <a:t>изражавања емоционалних стања.</a:t>
            </a:r>
            <a:endParaRPr lang="sr-Latn-RS" dirty="0"/>
          </a:p>
          <a:p>
            <a:endParaRPr lang="sr-Latn-RS" dirty="0"/>
          </a:p>
        </p:txBody>
      </p:sp>
    </p:spTree>
    <p:extLst>
      <p:ext uri="{BB962C8B-B14F-4D97-AF65-F5344CB8AC3E}">
        <p14:creationId xmlns:p14="http://schemas.microsoft.com/office/powerpoint/2010/main" val="532578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2C7CA-22A9-48D0-ABC2-0CF61CF28BA6}"/>
              </a:ext>
            </a:extLst>
          </p:cNvPr>
          <p:cNvSpPr>
            <a:spLocks noGrp="1"/>
          </p:cNvSpPr>
          <p:nvPr>
            <p:ph type="title"/>
          </p:nvPr>
        </p:nvSpPr>
        <p:spPr/>
        <p:txBody>
          <a:bodyPr/>
          <a:lstStyle/>
          <a:p>
            <a:r>
              <a:rPr lang="sr-Cyrl-RS" dirty="0"/>
              <a:t>Невербална комуникација </a:t>
            </a:r>
            <a:endParaRPr lang="sr-Latn-RS" dirty="0"/>
          </a:p>
        </p:txBody>
      </p:sp>
      <p:sp>
        <p:nvSpPr>
          <p:cNvPr id="3" name="Content Placeholder 2">
            <a:extLst>
              <a:ext uri="{FF2B5EF4-FFF2-40B4-BE49-F238E27FC236}">
                <a16:creationId xmlns:a16="http://schemas.microsoft.com/office/drawing/2014/main" id="{326F44B4-EB66-4375-9DE7-09BAA45DC62E}"/>
              </a:ext>
            </a:extLst>
          </p:cNvPr>
          <p:cNvSpPr>
            <a:spLocks noGrp="1"/>
          </p:cNvSpPr>
          <p:nvPr>
            <p:ph idx="1"/>
          </p:nvPr>
        </p:nvSpPr>
        <p:spPr>
          <a:xfrm>
            <a:off x="829339" y="1467293"/>
            <a:ext cx="10813311" cy="5135525"/>
          </a:xfrm>
        </p:spPr>
        <p:txBody>
          <a:bodyPr/>
          <a:lstStyle/>
          <a:p>
            <a:r>
              <a:rPr lang="sr-Cyrl-RS" dirty="0"/>
              <a:t>је далеко комплекснији вид међуљудског општења од вербалне комуникације</a:t>
            </a:r>
          </a:p>
          <a:p>
            <a:r>
              <a:rPr lang="sr-Cyrl-RS" dirty="0"/>
              <a:t> предуслов успешности: - невербалне комуникације - коришћење свих пет чула </a:t>
            </a:r>
          </a:p>
          <a:p>
            <a:pPr marL="0" indent="0">
              <a:buNone/>
            </a:pPr>
            <a:r>
              <a:rPr lang="sr-Cyrl-RS" dirty="0"/>
              <a:t>                                                -  вербалне комуникације - функционалан говорни и слушни апарат. </a:t>
            </a:r>
          </a:p>
          <a:p>
            <a:r>
              <a:rPr lang="sr-Cyrl-RS" dirty="0"/>
              <a:t>Алберт </a:t>
            </a:r>
            <a:r>
              <a:rPr lang="sr-Cyrl-RS" dirty="0" err="1"/>
              <a:t>Мехрабијан</a:t>
            </a:r>
            <a:r>
              <a:rPr lang="sr-Cyrl-RS" dirty="0"/>
              <a:t>, пионир у области говора тела, увидео је превласт невербалне комуникације у односу на вербалну када је реч о преношењу осећања и ставова говорника, „</a:t>
            </a:r>
            <a:r>
              <a:rPr lang="sr-Cyrl-RS" dirty="0" err="1"/>
              <a:t>Мехрабијанова</a:t>
            </a:r>
            <a:r>
              <a:rPr lang="sr-Cyrl-RS" dirty="0"/>
              <a:t> формула“ - </a:t>
            </a:r>
            <a:r>
              <a:rPr lang="sr-Cyrl-RS"/>
              <a:t>само 7% поруке </a:t>
            </a:r>
            <a:r>
              <a:rPr lang="sr-Cyrl-RS" dirty="0"/>
              <a:t>се преноси путем речи, док се преосталих 93% преноси путем:</a:t>
            </a:r>
          </a:p>
          <a:p>
            <a:pPr>
              <a:buFontTx/>
              <a:buChar char="-"/>
            </a:pPr>
            <a:r>
              <a:rPr lang="sr-Cyrl-RS" dirty="0" err="1"/>
              <a:t>фацијалне</a:t>
            </a:r>
            <a:r>
              <a:rPr lang="sr-Cyrl-RS" dirty="0"/>
              <a:t> експресије (55%) и </a:t>
            </a:r>
          </a:p>
          <a:p>
            <a:pPr>
              <a:buFontTx/>
              <a:buChar char="-"/>
            </a:pPr>
            <a:r>
              <a:rPr lang="sr-Cyrl-RS" dirty="0" err="1"/>
              <a:t>паралингвистичких</a:t>
            </a:r>
            <a:r>
              <a:rPr lang="sr-Cyrl-RS" dirty="0"/>
              <a:t> знакова (38%)</a:t>
            </a:r>
            <a:endParaRPr lang="sr-Latn-RS" dirty="0"/>
          </a:p>
        </p:txBody>
      </p:sp>
    </p:spTree>
    <p:extLst>
      <p:ext uri="{BB962C8B-B14F-4D97-AF65-F5344CB8AC3E}">
        <p14:creationId xmlns:p14="http://schemas.microsoft.com/office/powerpoint/2010/main" val="3224965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3D2E2-257A-4028-BFBF-B3A5C0DF9DAC}"/>
              </a:ext>
            </a:extLst>
          </p:cNvPr>
          <p:cNvSpPr>
            <a:spLocks noGrp="1"/>
          </p:cNvSpPr>
          <p:nvPr>
            <p:ph type="title"/>
          </p:nvPr>
        </p:nvSpPr>
        <p:spPr/>
        <p:txBody>
          <a:bodyPr/>
          <a:lstStyle/>
          <a:p>
            <a:r>
              <a:rPr lang="sr-Cyrl-RS" dirty="0"/>
              <a:t>Невербални сегмент рада у групи је важан </a:t>
            </a:r>
            <a:endParaRPr lang="sr-Latn-RS" dirty="0"/>
          </a:p>
        </p:txBody>
      </p:sp>
      <p:sp>
        <p:nvSpPr>
          <p:cNvPr id="3" name="Content Placeholder 2">
            <a:extLst>
              <a:ext uri="{FF2B5EF4-FFF2-40B4-BE49-F238E27FC236}">
                <a16:creationId xmlns:a16="http://schemas.microsoft.com/office/drawing/2014/main" id="{BDBA60BD-FAA1-4327-A331-1723C5E6623B}"/>
              </a:ext>
            </a:extLst>
          </p:cNvPr>
          <p:cNvSpPr>
            <a:spLocks noGrp="1"/>
          </p:cNvSpPr>
          <p:nvPr>
            <p:ph idx="1"/>
          </p:nvPr>
        </p:nvSpPr>
        <p:spPr/>
        <p:txBody>
          <a:bodyPr/>
          <a:lstStyle/>
          <a:p>
            <a:r>
              <a:rPr lang="sr-Cyrl-RS" dirty="0"/>
              <a:t>васпитачи нису свесни колико је важан: </a:t>
            </a:r>
          </a:p>
          <a:p>
            <a:pPr>
              <a:buFontTx/>
              <a:buChar char="-"/>
            </a:pPr>
            <a:r>
              <a:rPr lang="sr-Cyrl-RS" dirty="0"/>
              <a:t>због опште атмосфере као и</a:t>
            </a:r>
          </a:p>
          <a:p>
            <a:pPr>
              <a:buFontTx/>
              <a:buChar char="-"/>
            </a:pPr>
            <a:r>
              <a:rPr lang="sr-Cyrl-RS" dirty="0"/>
              <a:t> квалитета односа између детета и васпитача. </a:t>
            </a:r>
          </a:p>
          <a:p>
            <a:pPr>
              <a:buFontTx/>
              <a:buChar char="-"/>
            </a:pPr>
            <a:endParaRPr lang="sr-Cyrl-RS" dirty="0"/>
          </a:p>
          <a:p>
            <a:pPr marL="0" indent="0">
              <a:buNone/>
            </a:pPr>
            <a:r>
              <a:rPr lang="sr-Cyrl-RS" dirty="0"/>
              <a:t>Предшколске установе су својим програмима, максимално концентрисане на развој вербалне комуникације код деце док се невербална комуникација помиње само у спорадичним случајевима и само као подршка вербалној комуникацији</a:t>
            </a:r>
            <a:endParaRPr lang="sr-Latn-RS" dirty="0"/>
          </a:p>
          <a:p>
            <a:endParaRPr lang="sr-Latn-RS" dirty="0"/>
          </a:p>
        </p:txBody>
      </p:sp>
    </p:spTree>
    <p:extLst>
      <p:ext uri="{BB962C8B-B14F-4D97-AF65-F5344CB8AC3E}">
        <p14:creationId xmlns:p14="http://schemas.microsoft.com/office/powerpoint/2010/main" val="2581704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6BD45-3D45-4EF4-B1DD-2E7A7C934958}"/>
              </a:ext>
            </a:extLst>
          </p:cNvPr>
          <p:cNvSpPr>
            <a:spLocks noGrp="1"/>
          </p:cNvSpPr>
          <p:nvPr>
            <p:ph type="title"/>
          </p:nvPr>
        </p:nvSpPr>
        <p:spPr>
          <a:xfrm>
            <a:off x="1371600" y="150725"/>
            <a:ext cx="9601200" cy="70339"/>
          </a:xfrm>
        </p:spPr>
        <p:txBody>
          <a:bodyPr>
            <a:normAutofit fontScale="90000"/>
          </a:bodyPr>
          <a:lstStyle/>
          <a:p>
            <a:endParaRPr lang="sr-Latn-RS" dirty="0"/>
          </a:p>
        </p:txBody>
      </p:sp>
      <p:sp>
        <p:nvSpPr>
          <p:cNvPr id="3" name="Content Placeholder 2">
            <a:extLst>
              <a:ext uri="{FF2B5EF4-FFF2-40B4-BE49-F238E27FC236}">
                <a16:creationId xmlns:a16="http://schemas.microsoft.com/office/drawing/2014/main" id="{1CCF480F-9FBC-465C-8639-D25384C7FB8D}"/>
              </a:ext>
            </a:extLst>
          </p:cNvPr>
          <p:cNvSpPr>
            <a:spLocks noGrp="1"/>
          </p:cNvSpPr>
          <p:nvPr>
            <p:ph idx="1"/>
          </p:nvPr>
        </p:nvSpPr>
        <p:spPr>
          <a:xfrm>
            <a:off x="612949" y="371789"/>
            <a:ext cx="11424976" cy="6335486"/>
          </a:xfrm>
        </p:spPr>
        <p:txBody>
          <a:bodyPr>
            <a:normAutofit lnSpcReduction="10000"/>
          </a:bodyPr>
          <a:lstStyle/>
          <a:p>
            <a:endParaRPr lang="sr-Cyrl-RS" dirty="0"/>
          </a:p>
          <a:p>
            <a:endParaRPr lang="sr-Cyrl-RS" dirty="0"/>
          </a:p>
          <a:p>
            <a:endParaRPr lang="sr-Cyrl-RS" dirty="0"/>
          </a:p>
          <a:p>
            <a:endParaRPr lang="sr-Cyrl-RS" dirty="0"/>
          </a:p>
          <a:p>
            <a:endParaRPr lang="sr-Cyrl-RS" dirty="0"/>
          </a:p>
          <a:p>
            <a:endParaRPr lang="sr-Cyrl-RS" dirty="0"/>
          </a:p>
          <a:p>
            <a:endParaRPr lang="sr-Cyrl-RS" dirty="0"/>
          </a:p>
          <a:p>
            <a:pPr marL="0" indent="0">
              <a:buNone/>
            </a:pPr>
            <a:r>
              <a:rPr lang="sr-Cyrl-RS" dirty="0"/>
              <a:t>Тон гласа     </a:t>
            </a:r>
            <a:r>
              <a:rPr lang="sr-Cyrl-RS" dirty="0" err="1"/>
              <a:t>Тон,нагласак</a:t>
            </a:r>
            <a:r>
              <a:rPr lang="sr-Cyrl-RS" dirty="0"/>
              <a:t>  Темпо      Шаптање Смејање                               Руменети       Физички изглед</a:t>
            </a:r>
          </a:p>
          <a:p>
            <a:pPr marL="0" indent="0">
              <a:buNone/>
            </a:pPr>
            <a:r>
              <a:rPr lang="sr-Cyrl-RS" dirty="0"/>
              <a:t>Квалитет      Интонација     Ритам      Дерање  Кашљање                              Побледети       Гардероба</a:t>
            </a:r>
          </a:p>
          <a:p>
            <a:pPr marL="0" indent="0">
              <a:buNone/>
            </a:pPr>
            <a:r>
              <a:rPr lang="sr-Cyrl-RS" dirty="0"/>
              <a:t> гласа </a:t>
            </a:r>
          </a:p>
          <a:p>
            <a:pPr marL="0" indent="0">
              <a:buNone/>
            </a:pPr>
            <a:endParaRPr lang="sr-Cyrl-RS" dirty="0"/>
          </a:p>
          <a:p>
            <a:pPr marL="0" indent="0">
              <a:buNone/>
            </a:pPr>
            <a:r>
              <a:rPr lang="sr-Cyrl-RS" dirty="0"/>
              <a:t>Покрети главом                                                     Држање</a:t>
            </a:r>
          </a:p>
          <a:p>
            <a:pPr marL="0" indent="0">
              <a:buNone/>
            </a:pPr>
            <a:r>
              <a:rPr lang="sr-Cyrl-RS" dirty="0"/>
              <a:t>Гестови                                                                  Удаљеност</a:t>
            </a:r>
          </a:p>
          <a:p>
            <a:pPr marL="0" indent="0">
              <a:buNone/>
            </a:pPr>
            <a:r>
              <a:rPr lang="sr-Cyrl-RS" dirty="0"/>
              <a:t>Додир</a:t>
            </a:r>
          </a:p>
          <a:p>
            <a:pPr marL="0" indent="0">
              <a:buNone/>
            </a:pPr>
            <a:r>
              <a:rPr lang="sr-Cyrl-RS" dirty="0"/>
              <a:t>                                  Паузе</a:t>
            </a:r>
            <a:endParaRPr lang="sr-Latn-RS" dirty="0"/>
          </a:p>
        </p:txBody>
      </p:sp>
      <p:sp>
        <p:nvSpPr>
          <p:cNvPr id="4" name="Rectangle 3">
            <a:extLst>
              <a:ext uri="{FF2B5EF4-FFF2-40B4-BE49-F238E27FC236}">
                <a16:creationId xmlns:a16="http://schemas.microsoft.com/office/drawing/2014/main" id="{22DA74B9-D2CB-4BA5-AFAD-09282C3BE827}"/>
              </a:ext>
            </a:extLst>
          </p:cNvPr>
          <p:cNvSpPr/>
          <p:nvPr/>
        </p:nvSpPr>
        <p:spPr>
          <a:xfrm>
            <a:off x="3014505" y="442128"/>
            <a:ext cx="7636747" cy="5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НЕВЕРБАЛНА КОМУНИКАЦИЈА</a:t>
            </a:r>
            <a:endParaRPr lang="sr-Latn-RS" dirty="0"/>
          </a:p>
        </p:txBody>
      </p:sp>
      <p:sp>
        <p:nvSpPr>
          <p:cNvPr id="5" name="Rectangle 4">
            <a:extLst>
              <a:ext uri="{FF2B5EF4-FFF2-40B4-BE49-F238E27FC236}">
                <a16:creationId xmlns:a16="http://schemas.microsoft.com/office/drawing/2014/main" id="{3D804A7C-3F04-4B9F-A0CE-16EE9DA203F9}"/>
              </a:ext>
            </a:extLst>
          </p:cNvPr>
          <p:cNvSpPr/>
          <p:nvPr/>
        </p:nvSpPr>
        <p:spPr>
          <a:xfrm>
            <a:off x="154075" y="2275952"/>
            <a:ext cx="2099678" cy="9290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ИНДИВИД.ВОКАЛ. КАРАКТЕРИСТИКЕ</a:t>
            </a:r>
            <a:endParaRPr lang="sr-Latn-RS" dirty="0"/>
          </a:p>
        </p:txBody>
      </p:sp>
      <p:sp>
        <p:nvSpPr>
          <p:cNvPr id="6" name="Rectangle 5">
            <a:extLst>
              <a:ext uri="{FF2B5EF4-FFF2-40B4-BE49-F238E27FC236}">
                <a16:creationId xmlns:a16="http://schemas.microsoft.com/office/drawing/2014/main" id="{E3725181-D189-44FA-AA9A-9ECD60462D24}"/>
              </a:ext>
            </a:extLst>
          </p:cNvPr>
          <p:cNvSpPr/>
          <p:nvPr/>
        </p:nvSpPr>
        <p:spPr>
          <a:xfrm>
            <a:off x="1371600" y="1312568"/>
            <a:ext cx="4496637" cy="5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ВОКАЛНА ПАРАЛИНГВИСТИЧКА ПОЈАВА</a:t>
            </a:r>
            <a:endParaRPr lang="sr-Latn-RS" dirty="0"/>
          </a:p>
        </p:txBody>
      </p:sp>
      <p:sp>
        <p:nvSpPr>
          <p:cNvPr id="7" name="Rectangle 6">
            <a:extLst>
              <a:ext uri="{FF2B5EF4-FFF2-40B4-BE49-F238E27FC236}">
                <a16:creationId xmlns:a16="http://schemas.microsoft.com/office/drawing/2014/main" id="{0D7B8BE3-1505-44BB-8821-42CAA56DD74F}"/>
              </a:ext>
            </a:extLst>
          </p:cNvPr>
          <p:cNvSpPr/>
          <p:nvPr/>
        </p:nvSpPr>
        <p:spPr>
          <a:xfrm>
            <a:off x="6832879" y="1312568"/>
            <a:ext cx="3657599" cy="5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НЕВОКАЛНА ПОЈАВА</a:t>
            </a:r>
            <a:endParaRPr lang="sr-Latn-RS" dirty="0"/>
          </a:p>
        </p:txBody>
      </p:sp>
      <p:sp>
        <p:nvSpPr>
          <p:cNvPr id="8" name="Rectangle 7">
            <a:extLst>
              <a:ext uri="{FF2B5EF4-FFF2-40B4-BE49-F238E27FC236}">
                <a16:creationId xmlns:a16="http://schemas.microsoft.com/office/drawing/2014/main" id="{9E1F06A4-1395-411D-98D2-5FF04B76C2CF}"/>
              </a:ext>
            </a:extLst>
          </p:cNvPr>
          <p:cNvSpPr/>
          <p:nvPr/>
        </p:nvSpPr>
        <p:spPr>
          <a:xfrm>
            <a:off x="2253753" y="2275952"/>
            <a:ext cx="127614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МЕЛОДИЈА</a:t>
            </a:r>
            <a:endParaRPr lang="sr-Latn-RS" dirty="0"/>
          </a:p>
        </p:txBody>
      </p:sp>
      <p:sp>
        <p:nvSpPr>
          <p:cNvPr id="9" name="Rectangle 8">
            <a:extLst>
              <a:ext uri="{FF2B5EF4-FFF2-40B4-BE49-F238E27FC236}">
                <a16:creationId xmlns:a16="http://schemas.microsoft.com/office/drawing/2014/main" id="{8D47F08F-D6A5-4590-8A3E-2EDE3DB2BFB9}"/>
              </a:ext>
            </a:extLst>
          </p:cNvPr>
          <p:cNvSpPr/>
          <p:nvPr/>
        </p:nvSpPr>
        <p:spPr>
          <a:xfrm>
            <a:off x="3572188" y="2275952"/>
            <a:ext cx="101990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БРЗИНА ГОВОРА</a:t>
            </a:r>
            <a:endParaRPr lang="sr-Latn-RS" dirty="0"/>
          </a:p>
        </p:txBody>
      </p:sp>
      <p:sp>
        <p:nvSpPr>
          <p:cNvPr id="10" name="Rectangle 9">
            <a:extLst>
              <a:ext uri="{FF2B5EF4-FFF2-40B4-BE49-F238E27FC236}">
                <a16:creationId xmlns:a16="http://schemas.microsoft.com/office/drawing/2014/main" id="{2AD89C85-BBE3-4022-8236-CFC95F17C4A1}"/>
              </a:ext>
            </a:extLst>
          </p:cNvPr>
          <p:cNvSpPr/>
          <p:nvPr/>
        </p:nvSpPr>
        <p:spPr>
          <a:xfrm>
            <a:off x="4592095" y="2275952"/>
            <a:ext cx="118821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ФОРМА АРТИКУЛАЦИЈЕ</a:t>
            </a:r>
            <a:endParaRPr lang="sr-Latn-RS" dirty="0"/>
          </a:p>
        </p:txBody>
      </p:sp>
      <p:sp>
        <p:nvSpPr>
          <p:cNvPr id="11" name="Rectangle 10">
            <a:extLst>
              <a:ext uri="{FF2B5EF4-FFF2-40B4-BE49-F238E27FC236}">
                <a16:creationId xmlns:a16="http://schemas.microsoft.com/office/drawing/2014/main" id="{BE47E033-47E4-43D1-96C7-BD83F2A82BE2}"/>
              </a:ext>
            </a:extLst>
          </p:cNvPr>
          <p:cNvSpPr/>
          <p:nvPr/>
        </p:nvSpPr>
        <p:spPr>
          <a:xfrm>
            <a:off x="5780312" y="2275952"/>
            <a:ext cx="118821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ПРОПРАТНИ ЗВУКОВИ</a:t>
            </a:r>
            <a:endParaRPr lang="sr-Latn-RS" dirty="0"/>
          </a:p>
        </p:txBody>
      </p:sp>
      <p:sp>
        <p:nvSpPr>
          <p:cNvPr id="13" name="Oval 12">
            <a:extLst>
              <a:ext uri="{FF2B5EF4-FFF2-40B4-BE49-F238E27FC236}">
                <a16:creationId xmlns:a16="http://schemas.microsoft.com/office/drawing/2014/main" id="{EB2DB98C-DE2F-4427-AF92-D2E7B9B6BD96}"/>
              </a:ext>
            </a:extLst>
          </p:cNvPr>
          <p:cNvSpPr/>
          <p:nvPr/>
        </p:nvSpPr>
        <p:spPr>
          <a:xfrm>
            <a:off x="6968528" y="2278464"/>
            <a:ext cx="163621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err="1"/>
              <a:t>Кинестетичке</a:t>
            </a:r>
            <a:r>
              <a:rPr lang="sr-Cyrl-RS" dirty="0"/>
              <a:t> појаве</a:t>
            </a:r>
            <a:endParaRPr lang="sr-Latn-RS" dirty="0"/>
          </a:p>
        </p:txBody>
      </p:sp>
      <p:sp>
        <p:nvSpPr>
          <p:cNvPr id="14" name="Oval 13">
            <a:extLst>
              <a:ext uri="{FF2B5EF4-FFF2-40B4-BE49-F238E27FC236}">
                <a16:creationId xmlns:a16="http://schemas.microsoft.com/office/drawing/2014/main" id="{EE75C3E3-F875-4B95-89F0-454EB3ACC19A}"/>
              </a:ext>
            </a:extLst>
          </p:cNvPr>
          <p:cNvSpPr/>
          <p:nvPr/>
        </p:nvSpPr>
        <p:spPr>
          <a:xfrm>
            <a:off x="8604740" y="2210638"/>
            <a:ext cx="1636212" cy="10450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Физичке реакције</a:t>
            </a:r>
            <a:endParaRPr lang="sr-Latn-RS" dirty="0"/>
          </a:p>
        </p:txBody>
      </p:sp>
      <p:sp>
        <p:nvSpPr>
          <p:cNvPr id="15" name="Oval 14">
            <a:extLst>
              <a:ext uri="{FF2B5EF4-FFF2-40B4-BE49-F238E27FC236}">
                <a16:creationId xmlns:a16="http://schemas.microsoft.com/office/drawing/2014/main" id="{9FF1EA40-1237-4B24-A6A3-3434589FE203}"/>
              </a:ext>
            </a:extLst>
          </p:cNvPr>
          <p:cNvSpPr/>
          <p:nvPr/>
        </p:nvSpPr>
        <p:spPr>
          <a:xfrm>
            <a:off x="10240951" y="2159977"/>
            <a:ext cx="1928439" cy="10450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Спољашњи изглед</a:t>
            </a:r>
            <a:endParaRPr lang="sr-Latn-RS" dirty="0"/>
          </a:p>
        </p:txBody>
      </p:sp>
      <p:sp>
        <p:nvSpPr>
          <p:cNvPr id="16" name="Oval 15">
            <a:extLst>
              <a:ext uri="{FF2B5EF4-FFF2-40B4-BE49-F238E27FC236}">
                <a16:creationId xmlns:a16="http://schemas.microsoft.com/office/drawing/2014/main" id="{B7E5B0F8-5F17-4ABA-B4CD-D0F8AABABFC4}"/>
              </a:ext>
            </a:extLst>
          </p:cNvPr>
          <p:cNvSpPr/>
          <p:nvPr/>
        </p:nvSpPr>
        <p:spPr>
          <a:xfrm>
            <a:off x="2998827" y="4635831"/>
            <a:ext cx="258547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Макро </a:t>
            </a:r>
            <a:r>
              <a:rPr lang="sr-Cyrl-RS" dirty="0" err="1"/>
              <a:t>кинест</a:t>
            </a:r>
            <a:r>
              <a:rPr lang="sr-Cyrl-RS" dirty="0"/>
              <a:t>. појаве</a:t>
            </a:r>
            <a:endParaRPr lang="sr-Latn-RS" dirty="0"/>
          </a:p>
        </p:txBody>
      </p:sp>
      <p:sp>
        <p:nvSpPr>
          <p:cNvPr id="17" name="Oval 16">
            <a:extLst>
              <a:ext uri="{FF2B5EF4-FFF2-40B4-BE49-F238E27FC236}">
                <a16:creationId xmlns:a16="http://schemas.microsoft.com/office/drawing/2014/main" id="{2D45F9D3-7B90-4A52-A219-B09DAEF244D8}"/>
              </a:ext>
            </a:extLst>
          </p:cNvPr>
          <p:cNvSpPr/>
          <p:nvPr/>
        </p:nvSpPr>
        <p:spPr>
          <a:xfrm>
            <a:off x="8144319" y="4703392"/>
            <a:ext cx="268780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Микро </a:t>
            </a:r>
            <a:r>
              <a:rPr lang="sr-Cyrl-RS" dirty="0" err="1"/>
              <a:t>кинест</a:t>
            </a:r>
            <a:r>
              <a:rPr lang="sr-Cyrl-RS" dirty="0"/>
              <a:t>. појаве</a:t>
            </a:r>
            <a:endParaRPr lang="sr-Latn-RS" dirty="0"/>
          </a:p>
        </p:txBody>
      </p:sp>
      <p:sp>
        <p:nvSpPr>
          <p:cNvPr id="18" name="Oval 17">
            <a:extLst>
              <a:ext uri="{FF2B5EF4-FFF2-40B4-BE49-F238E27FC236}">
                <a16:creationId xmlns:a16="http://schemas.microsoft.com/office/drawing/2014/main" id="{EAC4B96F-5CEF-4F9B-ADEB-C2311207646E}"/>
              </a:ext>
            </a:extLst>
          </p:cNvPr>
          <p:cNvSpPr/>
          <p:nvPr/>
        </p:nvSpPr>
        <p:spPr>
          <a:xfrm>
            <a:off x="1711242" y="5652050"/>
            <a:ext cx="226479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Кретање  делова тела</a:t>
            </a:r>
            <a:endParaRPr lang="sr-Latn-RS" dirty="0"/>
          </a:p>
        </p:txBody>
      </p:sp>
      <p:sp>
        <p:nvSpPr>
          <p:cNvPr id="19" name="Oval 18">
            <a:extLst>
              <a:ext uri="{FF2B5EF4-FFF2-40B4-BE49-F238E27FC236}">
                <a16:creationId xmlns:a16="http://schemas.microsoft.com/office/drawing/2014/main" id="{3C5CC610-EB22-43B0-89D3-AAAB96475E92}"/>
              </a:ext>
            </a:extLst>
          </p:cNvPr>
          <p:cNvSpPr/>
          <p:nvPr/>
        </p:nvSpPr>
        <p:spPr>
          <a:xfrm>
            <a:off x="4082141" y="5734651"/>
            <a:ext cx="226479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Кретање целог тела</a:t>
            </a:r>
            <a:endParaRPr lang="sr-Latn-RS" dirty="0"/>
          </a:p>
        </p:txBody>
      </p:sp>
      <p:sp>
        <p:nvSpPr>
          <p:cNvPr id="20" name="Oval 19">
            <a:extLst>
              <a:ext uri="{FF2B5EF4-FFF2-40B4-BE49-F238E27FC236}">
                <a16:creationId xmlns:a16="http://schemas.microsoft.com/office/drawing/2014/main" id="{B42AEA6B-86F7-418F-9D45-78C85AB3BA81}"/>
              </a:ext>
            </a:extLst>
          </p:cNvPr>
          <p:cNvSpPr/>
          <p:nvPr/>
        </p:nvSpPr>
        <p:spPr>
          <a:xfrm>
            <a:off x="6929862" y="5705333"/>
            <a:ext cx="237141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err="1"/>
              <a:t>Фацијалне</a:t>
            </a:r>
            <a:r>
              <a:rPr lang="sr-Cyrl-RS" dirty="0"/>
              <a:t> експресије</a:t>
            </a:r>
            <a:endParaRPr lang="sr-Latn-RS" dirty="0"/>
          </a:p>
        </p:txBody>
      </p:sp>
      <p:sp>
        <p:nvSpPr>
          <p:cNvPr id="21" name="Oval 20">
            <a:extLst>
              <a:ext uri="{FF2B5EF4-FFF2-40B4-BE49-F238E27FC236}">
                <a16:creationId xmlns:a16="http://schemas.microsoft.com/office/drawing/2014/main" id="{FB62E604-625E-466F-B3F4-CFEAD1F7E9F4}"/>
              </a:ext>
            </a:extLst>
          </p:cNvPr>
          <p:cNvSpPr/>
          <p:nvPr/>
        </p:nvSpPr>
        <p:spPr>
          <a:xfrm>
            <a:off x="9445451" y="5705333"/>
            <a:ext cx="2481941"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dirty="0"/>
              <a:t>Кретање погледа</a:t>
            </a:r>
            <a:endParaRPr lang="sr-Latn-RS" dirty="0"/>
          </a:p>
        </p:txBody>
      </p:sp>
      <p:cxnSp>
        <p:nvCxnSpPr>
          <p:cNvPr id="23" name="Straight Arrow Connector 22">
            <a:extLst>
              <a:ext uri="{FF2B5EF4-FFF2-40B4-BE49-F238E27FC236}">
                <a16:creationId xmlns:a16="http://schemas.microsoft.com/office/drawing/2014/main" id="{1F7E45A4-4579-4396-BC22-9D09A839ABCD}"/>
              </a:ext>
            </a:extLst>
          </p:cNvPr>
          <p:cNvCxnSpPr>
            <a:cxnSpLocks/>
          </p:cNvCxnSpPr>
          <p:nvPr/>
        </p:nvCxnSpPr>
        <p:spPr>
          <a:xfrm flipH="1">
            <a:off x="3976036" y="990600"/>
            <a:ext cx="616059" cy="26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5AEDA21-36D2-470A-A8CD-454377641BA7}"/>
              </a:ext>
            </a:extLst>
          </p:cNvPr>
          <p:cNvCxnSpPr/>
          <p:nvPr/>
        </p:nvCxnSpPr>
        <p:spPr>
          <a:xfrm>
            <a:off x="7998488" y="990600"/>
            <a:ext cx="823965" cy="26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48AD92B-D760-447B-A6C7-44E384172891}"/>
              </a:ext>
            </a:extLst>
          </p:cNvPr>
          <p:cNvCxnSpPr/>
          <p:nvPr/>
        </p:nvCxnSpPr>
        <p:spPr>
          <a:xfrm flipH="1">
            <a:off x="1371600" y="1861040"/>
            <a:ext cx="579448" cy="4149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271EE77-FA1C-4367-8EEA-4AA57D7A9EAB}"/>
              </a:ext>
            </a:extLst>
          </p:cNvPr>
          <p:cNvCxnSpPr>
            <a:cxnSpLocks/>
          </p:cNvCxnSpPr>
          <p:nvPr/>
        </p:nvCxnSpPr>
        <p:spPr>
          <a:xfrm>
            <a:off x="2914022" y="1858945"/>
            <a:ext cx="0" cy="3625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BFCEF670-A3B9-4547-A587-A358FA9ED6F7}"/>
              </a:ext>
            </a:extLst>
          </p:cNvPr>
          <p:cNvCxnSpPr>
            <a:cxnSpLocks/>
          </p:cNvCxnSpPr>
          <p:nvPr/>
        </p:nvCxnSpPr>
        <p:spPr>
          <a:xfrm flipH="1">
            <a:off x="4082141" y="1858945"/>
            <a:ext cx="1" cy="384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AEC44C4E-9AE6-4F97-935E-FCEAAAC64D70}"/>
              </a:ext>
            </a:extLst>
          </p:cNvPr>
          <p:cNvCxnSpPr>
            <a:cxnSpLocks/>
          </p:cNvCxnSpPr>
          <p:nvPr/>
        </p:nvCxnSpPr>
        <p:spPr>
          <a:xfrm>
            <a:off x="5108433" y="1858945"/>
            <a:ext cx="141827" cy="384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8755A023-144B-47A3-8F77-1C83E887584F}"/>
              </a:ext>
            </a:extLst>
          </p:cNvPr>
          <p:cNvCxnSpPr/>
          <p:nvPr/>
        </p:nvCxnSpPr>
        <p:spPr>
          <a:xfrm>
            <a:off x="5675140" y="1858945"/>
            <a:ext cx="565690" cy="351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0CB7B7D-2018-4FE3-9E8C-AF6A1A935D43}"/>
              </a:ext>
            </a:extLst>
          </p:cNvPr>
          <p:cNvCxnSpPr/>
          <p:nvPr/>
        </p:nvCxnSpPr>
        <p:spPr>
          <a:xfrm flipH="1">
            <a:off x="7697037" y="1858945"/>
            <a:ext cx="89597" cy="382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998B8E3B-DE48-4865-9BE4-C0C9E05C2AA9}"/>
              </a:ext>
            </a:extLst>
          </p:cNvPr>
          <p:cNvCxnSpPr/>
          <p:nvPr/>
        </p:nvCxnSpPr>
        <p:spPr>
          <a:xfrm>
            <a:off x="9013371" y="1858945"/>
            <a:ext cx="264607" cy="301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C0E34124-708F-41A1-9AA5-61AA74D6431D}"/>
              </a:ext>
            </a:extLst>
          </p:cNvPr>
          <p:cNvCxnSpPr>
            <a:cxnSpLocks/>
          </p:cNvCxnSpPr>
          <p:nvPr/>
        </p:nvCxnSpPr>
        <p:spPr>
          <a:xfrm>
            <a:off x="10168932" y="1858945"/>
            <a:ext cx="321546" cy="417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CD95D827-FB5D-45D7-A990-ACEB596B3B82}"/>
              </a:ext>
            </a:extLst>
          </p:cNvPr>
          <p:cNvCxnSpPr>
            <a:cxnSpLocks/>
          </p:cNvCxnSpPr>
          <p:nvPr/>
        </p:nvCxnSpPr>
        <p:spPr>
          <a:xfrm flipH="1">
            <a:off x="4962208" y="3190352"/>
            <a:ext cx="2493669" cy="1492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854363D-A4E9-4DD8-956A-107D96A6777F}"/>
              </a:ext>
            </a:extLst>
          </p:cNvPr>
          <p:cNvCxnSpPr/>
          <p:nvPr/>
        </p:nvCxnSpPr>
        <p:spPr>
          <a:xfrm>
            <a:off x="7998488" y="3205005"/>
            <a:ext cx="1279490" cy="1478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89839218-43BB-4217-8523-F810C83C42C0}"/>
              </a:ext>
            </a:extLst>
          </p:cNvPr>
          <p:cNvCxnSpPr/>
          <p:nvPr/>
        </p:nvCxnSpPr>
        <p:spPr>
          <a:xfrm flipH="1">
            <a:off x="2914022" y="5385916"/>
            <a:ext cx="401934" cy="231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E5F174DD-5100-49D7-A347-303820B4CAF4}"/>
              </a:ext>
            </a:extLst>
          </p:cNvPr>
          <p:cNvCxnSpPr>
            <a:cxnSpLocks/>
          </p:cNvCxnSpPr>
          <p:nvPr/>
        </p:nvCxnSpPr>
        <p:spPr>
          <a:xfrm>
            <a:off x="5014860" y="5501854"/>
            <a:ext cx="195080" cy="174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17225108-9048-4E53-BCE1-FE4D83DE7BA5}"/>
              </a:ext>
            </a:extLst>
          </p:cNvPr>
          <p:cNvCxnSpPr/>
          <p:nvPr/>
        </p:nvCxnSpPr>
        <p:spPr>
          <a:xfrm flipH="1">
            <a:off x="8732018" y="5597621"/>
            <a:ext cx="281353" cy="119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8828B052-C885-4AA3-A83D-3B5A5C7FD99A}"/>
              </a:ext>
            </a:extLst>
          </p:cNvPr>
          <p:cNvCxnSpPr/>
          <p:nvPr/>
        </p:nvCxnSpPr>
        <p:spPr>
          <a:xfrm>
            <a:off x="10038303" y="5545432"/>
            <a:ext cx="291402" cy="159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59442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215</TotalTime>
  <Words>3033</Words>
  <Application>Microsoft Office PowerPoint</Application>
  <PresentationFormat>Widescreen</PresentationFormat>
  <Paragraphs>189</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Century Gothic</vt:lpstr>
      <vt:lpstr>Franklin Gothic Book</vt:lpstr>
      <vt:lpstr>Crop</vt:lpstr>
      <vt:lpstr>Вербална и невербална комуникација</vt:lpstr>
      <vt:lpstr>Примарни задатак предшколске установе </vt:lpstr>
      <vt:lpstr>видови комуникације </vt:lpstr>
      <vt:lpstr>Разлика између вербалне и невербалне комуникације </vt:lpstr>
      <vt:lpstr>PowerPoint Presentation</vt:lpstr>
      <vt:lpstr>Суштинска разлика између вербалне и невербалне комуникације </vt:lpstr>
      <vt:lpstr>Невербална комуникација </vt:lpstr>
      <vt:lpstr>Невербални сегмент рада у групи је важан </vt:lpstr>
      <vt:lpstr>PowerPoint Presentation</vt:lpstr>
      <vt:lpstr>Функције невербалне комуникације</vt:lpstr>
      <vt:lpstr>функција невербалне комуникације </vt:lpstr>
      <vt:lpstr>PowerPoint Presentation</vt:lpstr>
      <vt:lpstr>Паралингвистички знаци </vt:lpstr>
      <vt:lpstr>PowerPoint Presentation</vt:lpstr>
      <vt:lpstr>PowerPoint Presentation</vt:lpstr>
      <vt:lpstr>Кинезички знакови </vt:lpstr>
      <vt:lpstr>Слике на лицу саговорника „читају” и васпитачи, и деца</vt:lpstr>
      <vt:lpstr>Универзалне микроекспресије</vt:lpstr>
      <vt:lpstr>Гестикулација</vt:lpstr>
      <vt:lpstr>Положај тела </vt:lpstr>
      <vt:lpstr>Положај тела васпитача </vt:lpstr>
      <vt:lpstr>Проксемички знакови </vt:lpstr>
      <vt:lpstr>Дистанцa међу особама </vt:lpstr>
      <vt:lpstr>Дистанца између васпитача и детета</vt:lpstr>
      <vt:lpstr>Значај изгледа радне собе</vt:lpstr>
      <vt:lpstr>Некатегорисани невербални комуникациони знакови  </vt:lpstr>
      <vt:lpstr>PowerPoint Presentation</vt:lpstr>
      <vt:lpstr>Начини на које се може подстицати и развијати комуникација</vt:lpstr>
      <vt:lpstr>Предшколска деца се разликују у говорним способностима</vt:lpstr>
      <vt:lpstr>Од чега зависи невербална комуникација</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Вербална и невербална комуникација</dc:title>
  <dc:creator>Oliva</dc:creator>
  <cp:lastModifiedBy>Dragan Milosevic</cp:lastModifiedBy>
  <cp:revision>27</cp:revision>
  <dcterms:created xsi:type="dcterms:W3CDTF">2018-10-20T16:31:48Z</dcterms:created>
  <dcterms:modified xsi:type="dcterms:W3CDTF">2019-03-24T18:02:40Z</dcterms:modified>
</cp:coreProperties>
</file>