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5" d="100"/>
          <a:sy n="95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25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89219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37413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25155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227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73636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399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10927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58894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9221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2627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CC86C9A-2378-48F1-BFBF-BF2C20EAB7A4}" type="datetimeFigureOut">
              <a:rPr lang="sr-Latn-RS" smtClean="0"/>
              <a:t>6.4.2019.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C226A99-7701-490B-9F16-0A5936BFC0F8}" type="slidenum">
              <a:rPr lang="sr-Latn-RS" smtClean="0"/>
              <a:t>‹#›</a:t>
            </a:fld>
            <a:endParaRPr lang="sr-Latn-R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08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ДОКУМЕНТОВАЊЕ ДЕЧИЈЕГ РАЗВОЈА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6000" b="1" dirty="0"/>
              <a:t>ПОРТФОЛИО</a:t>
            </a:r>
            <a:endParaRPr lang="sr-Latn-RS" sz="6000" b="1" dirty="0"/>
          </a:p>
        </p:txBody>
      </p:sp>
    </p:spTree>
    <p:extLst>
      <p:ext uri="{BB962C8B-B14F-4D97-AF65-F5344CB8AC3E}">
        <p14:creationId xmlns:p14="http://schemas.microsoft.com/office/powerpoint/2010/main" val="2292446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Развојни портфолио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692" y="1845733"/>
            <a:ext cx="11545556" cy="44143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sz="3200" dirty="0"/>
              <a:t>документује напредовање деце и олакшава планирање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представља збирку различитих материјала састављених у одређену сврху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документује напредовање деце и олакшава планирање</a:t>
            </a:r>
            <a:r>
              <a:rPr lang="en-GB" sz="3200" dirty="0"/>
              <a:t> </a:t>
            </a:r>
            <a:r>
              <a:rPr lang="ru-RU" sz="3200" dirty="0"/>
              <a:t>→ одабир продуката</a:t>
            </a:r>
            <a:r>
              <a:rPr lang="en-GB" sz="3200" dirty="0"/>
              <a:t> </a:t>
            </a:r>
            <a:r>
              <a:rPr lang="ru-RU" sz="3200" dirty="0"/>
              <a:t>је важан корак када је потребно децу укључити у тај процес јер је то ДЕТЕТОВ ПОРТФОЛИО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200" dirty="0"/>
              <a:t>из њега одрасли може да чита причу о дететовом животу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3675039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Карактеристике </a:t>
            </a:r>
            <a:r>
              <a:rPr lang="sr-Cyrl-RS" dirty="0" err="1"/>
              <a:t>портфолиа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/>
              <a:t>1. Дете – презентација детета у свакодневном животу у вртићу на једноставан и уважавајући начин</a:t>
            </a:r>
          </a:p>
          <a:p>
            <a:pPr marL="0" indent="0">
              <a:buNone/>
            </a:pPr>
            <a:r>
              <a:rPr lang="ru-RU" sz="3200" dirty="0"/>
              <a:t>2. Процес – фокус у портфолиу усмерен је на “запис” догађаја, искуства, нових вештина,</a:t>
            </a:r>
            <a:r>
              <a:rPr lang="sr-Latn-RS" sz="3200" dirty="0"/>
              <a:t> </a:t>
            </a:r>
            <a:r>
              <a:rPr lang="ru-RU" sz="3200" dirty="0"/>
              <a:t>знања - шта се дешавало са дететом у току</a:t>
            </a:r>
            <a:r>
              <a:rPr lang="sr-Latn-RS" sz="3200" dirty="0"/>
              <a:t> </a:t>
            </a:r>
            <a:r>
              <a:rPr lang="ru-RU" sz="3200" dirty="0"/>
              <a:t>дана</a:t>
            </a:r>
          </a:p>
          <a:p>
            <a:pPr marL="0" indent="0">
              <a:buNone/>
            </a:pPr>
            <a:r>
              <a:rPr lang="ru-RU" sz="3200" dirty="0"/>
              <a:t>3. Нема краја - мења се онако као се дете мења, стално се развија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06378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ОСНОВНА НАМЕНА РАЗВОЈНОГ ПОРТФОЛИА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845734"/>
            <a:ext cx="11354637" cy="43741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</a:t>
            </a:r>
            <a:r>
              <a:rPr lang="ru-RU" sz="2800" dirty="0"/>
              <a:t>начин организовања и смишљеног прикупљања података који пружају увид у контекст педагошких деловања васпитача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</a:t>
            </a:r>
            <a:r>
              <a:rPr lang="ru-RU" sz="2800" dirty="0"/>
              <a:t>фокусиран на квалитет а не на квантитет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</a:t>
            </a:r>
            <a:r>
              <a:rPr lang="ru-RU" sz="2800" dirty="0"/>
              <a:t>“живи “ је документ и добра основа за рефлексију, евалуацију и самоевалуацију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</a:t>
            </a:r>
            <a:r>
              <a:rPr lang="ru-RU" sz="2800" dirty="0"/>
              <a:t>доприноси да раст и развој детета постану јавни и експлицитни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800" dirty="0"/>
              <a:t> </a:t>
            </a:r>
            <a:r>
              <a:rPr lang="ru-RU" sz="2800" dirty="0"/>
              <a:t>има смисла ако настаје у окружењу учења и повезан је са активностима учења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559958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507" y="365125"/>
            <a:ext cx="10992293" cy="1704835"/>
          </a:xfrm>
        </p:spPr>
        <p:txBody>
          <a:bodyPr>
            <a:normAutofit fontScale="90000"/>
          </a:bodyPr>
          <a:lstStyle/>
          <a:p>
            <a:r>
              <a:rPr lang="ru-RU" dirty="0"/>
              <a:t>Питања за промишљање при креирању развојног портфолиа:</a:t>
            </a:r>
            <a:br>
              <a:rPr lang="ru-RU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209" y="1845734"/>
            <a:ext cx="11579284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sz="2800" dirty="0"/>
              <a:t>Да ли материјали демонстрирају и / или документују оно што смо хтели да нагласимо?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 Да ли су материјали у вези са сврхом портфолиа?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Да ли материјали употпуњују вредности развоја деце?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Да ли портфолио нуди јасну слику о томе шта је то што су деца радила, учила и у чему су напредовала?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 Портфолио би требало да садржи и неке наративне записе који би демонстрирали дечје разумевање, програм васпитача, дечја искуства и сл</a:t>
            </a:r>
            <a:r>
              <a:rPr lang="en-GB" sz="2800" dirty="0"/>
              <a:t>.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3004873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9396"/>
          </a:xfrm>
        </p:spPr>
        <p:txBody>
          <a:bodyPr/>
          <a:lstStyle/>
          <a:p>
            <a:r>
              <a:rPr lang="sr-Cyrl-RS" dirty="0"/>
              <a:t>Врсте </a:t>
            </a:r>
            <a:r>
              <a:rPr lang="sr-Cyrl-RS" dirty="0" err="1"/>
              <a:t>портфолиа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873" y="1244009"/>
            <a:ext cx="11626761" cy="4932954"/>
          </a:xfrm>
        </p:spPr>
        <p:txBody>
          <a:bodyPr>
            <a:normAutofit/>
          </a:bodyPr>
          <a:lstStyle/>
          <a:p>
            <a:r>
              <a:rPr lang="ru-RU" sz="2800" dirty="0"/>
              <a:t>1. </a:t>
            </a:r>
            <a:r>
              <a:rPr lang="ru-RU" sz="2800" b="1" dirty="0"/>
              <a:t>Дечји-</a:t>
            </a:r>
            <a:r>
              <a:rPr lang="ru-RU" sz="2800" dirty="0"/>
              <a:t> основа васпитачу да процењује рад појединачног детета; у одабир материјала и података треба да се укључе и деца и родитељи</a:t>
            </a:r>
            <a:r>
              <a:rPr lang="en-GB" sz="2800" dirty="0"/>
              <a:t>    </a:t>
            </a:r>
            <a:r>
              <a:rPr lang="ru-RU" sz="2800" dirty="0"/>
              <a:t>(дете одабира примерке који показују његов развој а родитељи могу дати коментаре)</a:t>
            </a:r>
          </a:p>
          <a:p>
            <a:r>
              <a:rPr lang="ru-RU" sz="2800" dirty="0"/>
              <a:t>2. </a:t>
            </a:r>
            <a:r>
              <a:rPr lang="ru-RU" sz="2800" b="1" dirty="0"/>
              <a:t>Тематски</a:t>
            </a:r>
            <a:r>
              <a:rPr lang="ru-RU" sz="2800" dirty="0"/>
              <a:t> – показују се дечји радови у оквиру једне тематске целине или читаве теме</a:t>
            </a:r>
            <a:r>
              <a:rPr lang="en-GB" sz="2800" dirty="0"/>
              <a:t> </a:t>
            </a:r>
            <a:r>
              <a:rPr lang="ru-RU" sz="2800" dirty="0"/>
              <a:t>(праћење развоја говора); мотивише децу да развијају свој рад на пројектима који показују њихове најбоље способности</a:t>
            </a:r>
          </a:p>
          <a:p>
            <a:r>
              <a:rPr lang="ru-RU" sz="2800" dirty="0"/>
              <a:t>3</a:t>
            </a:r>
            <a:r>
              <a:rPr lang="ru-RU" sz="2800" b="1" dirty="0"/>
              <a:t>. Васпитачки </a:t>
            </a:r>
            <a:r>
              <a:rPr lang="ru-RU" sz="2800" dirty="0"/>
              <a:t>– сумативни →васпитач се фокусира на одређене аспекте свог рада ( употреба нове методе ) или за промоцију сопственог рада (стручни скупови ) и формативни → потреба документовања личног професионалног развоја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84904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/>
              <a:t>Шта је „портфолио“?</a:t>
            </a:r>
            <a:br>
              <a:rPr lang="sr-Cyrl-RS" b="1" dirty="0"/>
            </a:b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4521"/>
            <a:ext cx="10515600" cy="5092442"/>
          </a:xfrm>
        </p:spPr>
        <p:txBody>
          <a:bodyPr>
            <a:normAutofit/>
          </a:bodyPr>
          <a:lstStyle/>
          <a:p>
            <a:r>
              <a:rPr lang="ru-RU" sz="2400" dirty="0"/>
              <a:t>Термин „портфолио“ је у педагогију дошао из политике и бизниса: познат као министарски портфељ, портфолио инвестиција, итд.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 Реч „портфолио“ је постојала још у време </a:t>
            </a:r>
            <a:r>
              <a:rPr lang="sr-Cyrl-RS" sz="2400" dirty="0"/>
              <a:t>р</a:t>
            </a:r>
            <a:r>
              <a:rPr lang="ru-RU" sz="2400" dirty="0"/>
              <a:t>енесансе, када се овим енглеским термином означавао албум за представљање уметника и архитеката који претендују на место у Академији уметности или учешће у изградњи неког објекта </a:t>
            </a:r>
            <a:endParaRPr lang="en-US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 </a:t>
            </a:r>
            <a:r>
              <a:rPr lang="ru-RU" sz="2400" dirty="0"/>
              <a:t>У педагогији,  најширем смислу значења</a:t>
            </a:r>
            <a:r>
              <a:rPr lang="en-US" sz="2400" dirty="0"/>
              <a:t>,</a:t>
            </a:r>
            <a:r>
              <a:rPr lang="ru-RU" sz="2400" dirty="0"/>
              <a:t>  реч портфолио представља </a:t>
            </a:r>
            <a:r>
              <a:rPr lang="ru-RU" sz="2400" b="1" dirty="0"/>
              <a:t>начин за снимање, складиштење и процену индивидуалних постигнућа </a:t>
            </a:r>
            <a:r>
              <a:rPr lang="sr-Cyrl-RS" sz="2400" b="1" dirty="0"/>
              <a:t>детета/</a:t>
            </a:r>
            <a:r>
              <a:rPr lang="ru-RU" sz="2400" b="1" dirty="0"/>
              <a:t>ученика у одређеном периоду образовања</a:t>
            </a:r>
            <a:endParaRPr lang="en-GB" sz="24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/>
              <a:t> Спада у категорију „аутентичних“ (тј</a:t>
            </a:r>
            <a:r>
              <a:rPr lang="en-GB" sz="2400" dirty="0"/>
              <a:t>.</a:t>
            </a:r>
            <a:r>
              <a:rPr lang="ru-RU" sz="2400" dirty="0"/>
              <a:t> најистинитијих  облика евалуације) индивидуализованих процена   оцењивања, али много више  самооцењивања 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sz="2400" dirty="0"/>
              <a:t> </a:t>
            </a:r>
            <a:r>
              <a:rPr lang="ru-RU" sz="2400" dirty="0"/>
              <a:t>Основни смисао портфолија је показати све за шта си способан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12330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405" y="365125"/>
            <a:ext cx="10960395" cy="1325563"/>
          </a:xfrm>
        </p:spPr>
        <p:txBody>
          <a:bodyPr>
            <a:normAutofit/>
          </a:bodyPr>
          <a:lstStyle/>
          <a:p>
            <a:r>
              <a:rPr lang="ru-RU" sz="2400" dirty="0"/>
              <a:t>Идеја увођења портфолија  у школе је изникла 80-тих  година 20. века  у Сједињеним Америчким Државама, и већ десетак година касније научници говоре да је „портфолиоманија“ преплавила образовни свет</a:t>
            </a:r>
            <a:endParaRPr lang="sr-Latn-R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405" y="1825625"/>
            <a:ext cx="10960395" cy="4351338"/>
          </a:xfrm>
        </p:spPr>
        <p:txBody>
          <a:bodyPr>
            <a:normAutofit/>
          </a:bodyPr>
          <a:lstStyle/>
          <a:p>
            <a:r>
              <a:rPr lang="ru-RU" sz="2800" b="1" dirty="0"/>
              <a:t>Портфолио</a:t>
            </a:r>
            <a:r>
              <a:rPr lang="ru-RU" sz="2800" dirty="0"/>
              <a:t> – радна фасцикла која садржи разноврсне информације, које документују искуства и постигнућа детета,  допуна традиционалним средствима контроле и евалуације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 Портфолио узима у обзир резултате које је дете постигло кроз разне активности  едукације – уметничке, друштвене, комуникативне, спортске итд.   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 представља суштински елемент практичног приступа образовању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771036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Филозофија образовног портфолија обухвата: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ru-RU" dirty="0"/>
              <a:t>a</a:t>
            </a:r>
            <a:r>
              <a:rPr lang="ru-RU" sz="2800" dirty="0"/>
              <a:t>) Померање акцента са онoга што дете не зна и не уме, на оно </a:t>
            </a:r>
            <a:r>
              <a:rPr lang="ru-RU" sz="2800" b="1" dirty="0"/>
              <a:t>што зна  и уме </a:t>
            </a:r>
            <a:r>
              <a:rPr lang="ru-RU" sz="2800" dirty="0"/>
              <a:t>у одређеној теми и одређеној области</a:t>
            </a:r>
          </a:p>
          <a:p>
            <a:pPr marL="0" indent="0" fontAlgn="base">
              <a:buNone/>
            </a:pPr>
            <a:r>
              <a:rPr lang="ru-RU" sz="2800" dirty="0"/>
              <a:t>b) Интеграција квалитативне и  квантитативне процене</a:t>
            </a:r>
          </a:p>
          <a:p>
            <a:pPr marL="0" indent="0" fontAlgn="base">
              <a:buNone/>
            </a:pPr>
            <a:r>
              <a:rPr lang="ru-RU" sz="2800" dirty="0"/>
              <a:t>c) Део oдговорности процењивања са васпитача прелази на дете и родитеља – самооцењивање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2230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2828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6809"/>
            <a:ext cx="10515600" cy="5390154"/>
          </a:xfrm>
        </p:spPr>
        <p:txBody>
          <a:bodyPr>
            <a:normAutofit/>
          </a:bodyPr>
          <a:lstStyle/>
          <a:p>
            <a:r>
              <a:rPr lang="ru-RU" sz="2800" b="1" dirty="0"/>
              <a:t>Крајњи циљ </a:t>
            </a:r>
            <a:r>
              <a:rPr lang="ru-RU" sz="2800" dirty="0"/>
              <a:t>примене технике портфолио у васпитно – образовном процесу  је </a:t>
            </a:r>
            <a:r>
              <a:rPr lang="ru-RU" sz="2800" b="1" i="1" dirty="0"/>
              <a:t>материјализовање едукативно-конгитивних активности</a:t>
            </a:r>
            <a:r>
              <a:rPr lang="ru-RU" sz="2800" dirty="0"/>
              <a:t>  као  конкретан доказ напретка у исходима учења и улагања напора, а основни смисао свих активности је да дете покаже све за шта је способно </a:t>
            </a:r>
          </a:p>
          <a:p>
            <a:r>
              <a:rPr lang="ru-RU" sz="2800" dirty="0"/>
              <a:t>Педагошка филозофија сматра да портфолио треба да пребаци акценат са онога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што дете не зна и не уме</a:t>
            </a:r>
            <a:r>
              <a:rPr lang="ru-RU" sz="2800" dirty="0"/>
              <a:t>, на оно што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 зна и уме</a:t>
            </a:r>
            <a:r>
              <a:rPr lang="ru-RU" sz="2800" dirty="0"/>
              <a:t> у одређеној области или наставној теми, интеграцију квантитативне и квалитативне процене, и пренос педагошког акцента са евалуације на самоевалуацију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658401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pic>
        <p:nvPicPr>
          <p:cNvPr id="1026" name="Picture 2" descr="https://uciteljicaljilja.files.wordpress.com/2012/08/pesma-portfolio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10228"/>
            <a:ext cx="10515600" cy="536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2807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135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1237"/>
            <a:ext cx="10515600" cy="531572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 </a:t>
            </a:r>
            <a:r>
              <a:rPr lang="ru-RU" sz="2800" dirty="0"/>
              <a:t>Портфолио је </a:t>
            </a:r>
            <a:r>
              <a:rPr lang="ru-RU" sz="2800" b="1" dirty="0"/>
              <a:t>индивидуални образовни алат </a:t>
            </a:r>
            <a:r>
              <a:rPr lang="ru-RU" sz="2800" dirty="0"/>
              <a:t>да се процени лични напредак детета током свих година његовог боравка у вртићу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 Васпитач, родитељ и дете прате лични напредак, процењују знања, вештине и интересе, раст и развој, креативно мишљење, спобности  да се испољи, да се уметнички и усмено изрази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Сваки портфолио представља  </a:t>
            </a:r>
            <a:r>
              <a:rPr lang="ru-RU" sz="4000" b="1" dirty="0"/>
              <a:t>уникат</a:t>
            </a:r>
            <a:r>
              <a:rPr lang="ru-RU" sz="2800" dirty="0"/>
              <a:t>. Не постоје неки општи захтеви за садржај и вођење портфолиjа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sz="2800" dirty="0"/>
              <a:t> </a:t>
            </a:r>
            <a:r>
              <a:rPr lang="ru-RU" sz="2800" dirty="0"/>
              <a:t>вођење портфолиа је један креативан посао</a:t>
            </a:r>
            <a:endParaRPr lang="en-GB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/>
              <a:t> Чак, можемо уместо термина портфолио користити и термин „лична карта достигнућа“</a:t>
            </a:r>
            <a:endParaRPr lang="sr-Latn-RS" sz="2800" dirty="0"/>
          </a:p>
        </p:txBody>
      </p:sp>
    </p:spTree>
    <p:extLst>
      <p:ext uri="{BB962C8B-B14F-4D97-AF65-F5344CB8AC3E}">
        <p14:creationId xmlns:p14="http://schemas.microsoft.com/office/powerpoint/2010/main" val="2703408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Сврха </a:t>
            </a:r>
            <a:r>
              <a:rPr lang="sr-Cyrl-RS" dirty="0" err="1"/>
              <a:t>портфолиа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305" y="1737360"/>
            <a:ext cx="11394831" cy="465339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 </a:t>
            </a:r>
            <a:r>
              <a:rPr lang="ru-RU" sz="3200" dirty="0"/>
              <a:t>добар начин чувања података о деци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 </a:t>
            </a:r>
            <a:r>
              <a:rPr lang="ru-RU" sz="3200" dirty="0"/>
              <a:t>потиче од француске речи </a:t>
            </a:r>
            <a:r>
              <a:rPr lang="sr-Latn-RS" sz="3200" dirty="0" err="1"/>
              <a:t>portfeulle</a:t>
            </a:r>
            <a:r>
              <a:rPr lang="ru-RU" sz="3200" dirty="0"/>
              <a:t> што значи лисница, торба, хартије од вредности→у васпитно– образовној пракси за васпитача вредности представљају дечји продукти, материјали, добијени подаци о деци, њиховим родитељима и процесу учења и развоја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3200" dirty="0"/>
              <a:t> </a:t>
            </a:r>
            <a:r>
              <a:rPr lang="ru-RU" sz="3200" dirty="0"/>
              <a:t>информације које васпитач добије о детету су поверљивог карактера што значи да треба да се третирају са</a:t>
            </a:r>
            <a:r>
              <a:rPr lang="sr-Latn-RS" sz="3200" dirty="0"/>
              <a:t> </a:t>
            </a:r>
            <a:r>
              <a:rPr lang="ru-RU" sz="3200" dirty="0"/>
              <a:t>професионалном дискрецијом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096202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19666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8074"/>
            <a:ext cx="11209774" cy="53688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</a:t>
            </a:r>
            <a:r>
              <a:rPr lang="ru-RU" sz="2800" dirty="0"/>
              <a:t>за свако дете отвара се посебна фасцикла у којој стоје сви подаци који су временом , на различите начине сакупљани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 сврха портфолиа : васпитач на основу материјала може да испитује развој детета током временског периода ( зрелост и посебне вештине ) и помаже васпитачу да одреди поједине циљеве за дете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представља и начин самоевалуације и евалуације развоја програма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флексибилан је и динамичан, показује како васпитачу тако и детету “где се сада налази” , пружа неопходне информације и могућности за унапређивање даљег развоја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/>
              <a:t>сваки портфолио је уникат</a:t>
            </a:r>
          </a:p>
          <a:p>
            <a:endParaRPr lang="ru-RU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5113796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704</Words>
  <Application>Microsoft Office PowerPoint</Application>
  <PresentationFormat>Widescreen</PresentationFormat>
  <Paragraphs>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Calibri Light</vt:lpstr>
      <vt:lpstr>Wingdings</vt:lpstr>
      <vt:lpstr>Retrospect</vt:lpstr>
      <vt:lpstr>ДОКУМЕНТОВАЊЕ ДЕЧИЈЕГ РАЗВОЈА</vt:lpstr>
      <vt:lpstr>Шта је „портфолио“? </vt:lpstr>
      <vt:lpstr>Идеја увођења портфолија  у школе је изникла 80-тих  година 20. века  у Сједињеним Америчким Државама, и већ десетак година касније научници говоре да је „портфолиоманија“ преплавила образовни свет</vt:lpstr>
      <vt:lpstr>Филозофија образовног портфолија обухвата:</vt:lpstr>
      <vt:lpstr>PowerPoint Presentation</vt:lpstr>
      <vt:lpstr>PowerPoint Presentation</vt:lpstr>
      <vt:lpstr>PowerPoint Presentation</vt:lpstr>
      <vt:lpstr>Сврха портфолиа</vt:lpstr>
      <vt:lpstr>PowerPoint Presentation</vt:lpstr>
      <vt:lpstr>Развојни портфолио</vt:lpstr>
      <vt:lpstr>Карактеристике портфолиа</vt:lpstr>
      <vt:lpstr>ОСНОВНА НАМЕНА РАЗВОЈНОГ ПОРТФОЛИА</vt:lpstr>
      <vt:lpstr>Питања за промишљање при креирању развојног портфолиа: </vt:lpstr>
      <vt:lpstr>Врсте портфолиа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ДОКУМЕНТОВАЊЕ ДЕЧИЈЕГ РАЗВОЈА</dc:title>
  <dc:creator>Dragan Milosevic</dc:creator>
  <cp:lastModifiedBy>Dragan Milosevic</cp:lastModifiedBy>
  <cp:revision>12</cp:revision>
  <dcterms:created xsi:type="dcterms:W3CDTF">2017-03-09T20:57:02Z</dcterms:created>
  <dcterms:modified xsi:type="dcterms:W3CDTF">2019-04-06T10:35:11Z</dcterms:modified>
</cp:coreProperties>
</file>