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5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56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5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3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2145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71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98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033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84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250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5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899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1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91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29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514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4A10EE-0D8C-44DE-B41B-FFEEB87F60DD}" type="datetimeFigureOut">
              <a:rPr lang="sr-Latn-RS" smtClean="0"/>
              <a:t>23.2.2020.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A0167-1425-46CE-8665-F28448525E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800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Дисциплина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225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7" y="365125"/>
            <a:ext cx="12111613" cy="70876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effectLst/>
              </a:rPr>
              <a:t> </a:t>
            </a:r>
            <a:r>
              <a:rPr lang="ru-RU" b="1" dirty="0">
                <a:effectLst/>
              </a:rPr>
              <a:t>10 смерница за постизање позитивне дисциплине  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6" y="904352"/>
            <a:ext cx="10907233" cy="58260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effectLst/>
              </a:rPr>
              <a:t> </a:t>
            </a:r>
            <a:endParaRPr lang="ru-RU" dirty="0">
              <a:effectLst/>
            </a:endParaRPr>
          </a:p>
          <a:p>
            <a:r>
              <a:rPr lang="ru-RU" dirty="0"/>
              <a:t>  1. </a:t>
            </a:r>
            <a:r>
              <a:rPr lang="ru-RU" b="1" dirty="0"/>
              <a:t>Разумите дете -</a:t>
            </a:r>
            <a:r>
              <a:rPr lang="ru-RU" dirty="0"/>
              <a:t> ставите се на његово место, поистоветите се са његовим знањима, уверењима, осећањима, разумите разлоге из којих дете нешто ради и радите ви на томе да се ситуација мења и да дете разуме промену. Да промена буде коренита, а не пука промена у понашању</a:t>
            </a:r>
          </a:p>
          <a:p>
            <a:r>
              <a:rPr lang="ru-RU" dirty="0"/>
              <a:t>2. </a:t>
            </a:r>
            <a:r>
              <a:rPr lang="ru-RU" b="1" dirty="0"/>
              <a:t>Помозите му да размишља</a:t>
            </a:r>
            <a:r>
              <a:rPr lang="ru-RU" dirty="0"/>
              <a:t> и да посматра своје понашање рационално, не само кроз емоције      </a:t>
            </a:r>
          </a:p>
          <a:p>
            <a:r>
              <a:rPr lang="ru-RU" dirty="0"/>
              <a:t>3.</a:t>
            </a:r>
            <a:r>
              <a:rPr lang="ru-RU" b="1" dirty="0"/>
              <a:t> Понашајте се узорно</a:t>
            </a:r>
            <a:r>
              <a:rPr lang="ru-RU" dirty="0"/>
              <a:t>, деца упијају и угледаће се на вас, тако ће учити</a:t>
            </a:r>
          </a:p>
          <a:p>
            <a:r>
              <a:rPr lang="ru-RU" dirty="0"/>
              <a:t>4. </a:t>
            </a:r>
            <a:r>
              <a:rPr lang="ru-RU" b="1" dirty="0"/>
              <a:t>Поставите циљ,</a:t>
            </a:r>
            <a:r>
              <a:rPr lang="ru-RU" dirty="0"/>
              <a:t> елаборирајте детету какво понашање је коректно  и направите план који ћете разјаснити детету. По том плану делујте</a:t>
            </a:r>
          </a:p>
          <a:p>
            <a:r>
              <a:rPr lang="ru-RU" dirty="0"/>
              <a:t>5. </a:t>
            </a:r>
            <a:r>
              <a:rPr lang="ru-RU" b="1" dirty="0"/>
              <a:t>Будите чврсти</a:t>
            </a:r>
            <a:r>
              <a:rPr lang="ru-RU" dirty="0"/>
              <a:t> у својим одлукама и при постављању норми и критеријума, али уз такт и пажњу</a:t>
            </a:r>
          </a:p>
          <a:p>
            <a:r>
              <a:rPr lang="ru-RU" dirty="0"/>
              <a:t>6. </a:t>
            </a:r>
            <a:r>
              <a:rPr lang="ru-RU" b="1" dirty="0"/>
              <a:t>Разговарајте са дететом,</a:t>
            </a:r>
            <a:r>
              <a:rPr lang="ru-RU" dirty="0"/>
              <a:t> пустите га да објасни своје потезе, да размишља и истражује своју грешку и њене последице, када до тога дође. Уместо казне, запиткујте га, дозволите да само закључује уз ваше смернице</a:t>
            </a:r>
          </a:p>
          <a:p>
            <a:r>
              <a:rPr lang="ru-RU" dirty="0"/>
              <a:t>7. </a:t>
            </a:r>
            <a:r>
              <a:rPr lang="ru-RU" b="1" dirty="0"/>
              <a:t>Фокусирајте се на решење</a:t>
            </a:r>
            <a:r>
              <a:rPr lang="ru-RU" dirty="0"/>
              <a:t>, не на проблем</a:t>
            </a:r>
          </a:p>
          <a:p>
            <a:r>
              <a:rPr lang="ru-RU" dirty="0"/>
              <a:t>8. </a:t>
            </a:r>
            <a:r>
              <a:rPr lang="ru-RU" b="1" dirty="0"/>
              <a:t>Пружите му аутономију</a:t>
            </a:r>
            <a:r>
              <a:rPr lang="ru-RU" dirty="0"/>
              <a:t>, дете треба само да научи да доноси одлуке</a:t>
            </a:r>
          </a:p>
          <a:p>
            <a:r>
              <a:rPr lang="ru-RU" dirty="0"/>
              <a:t>9. </a:t>
            </a:r>
            <a:r>
              <a:rPr lang="ru-RU" b="1" dirty="0"/>
              <a:t>Критикујте ПОСТУПАК</a:t>
            </a:r>
            <a:r>
              <a:rPr lang="ru-RU" dirty="0"/>
              <a:t>, не ОСОБУ</a:t>
            </a:r>
          </a:p>
          <a:p>
            <a:r>
              <a:rPr lang="ru-RU" dirty="0"/>
              <a:t>10. Уколико је неопходна казна или грдња, </a:t>
            </a:r>
            <a:r>
              <a:rPr lang="ru-RU" b="1" dirty="0"/>
              <a:t>не уливајте детету страх,</a:t>
            </a:r>
            <a:r>
              <a:rPr lang="ru-RU" dirty="0"/>
              <a:t> учините то тако да оно осети поштовање, обострано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1908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317785"/>
          </a:xfrm>
        </p:spPr>
        <p:txBody>
          <a:bodyPr>
            <a:normAutofit/>
          </a:bodyPr>
          <a:lstStyle/>
          <a:p>
            <a:r>
              <a:rPr lang="sr-Cyrl-RS" dirty="0"/>
              <a:t>Грешке родитеља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1895"/>
            <a:ext cx="10515600" cy="3705068"/>
          </a:xfrm>
        </p:spPr>
        <p:txBody>
          <a:bodyPr>
            <a:normAutofit/>
          </a:bodyPr>
          <a:lstStyle/>
          <a:p>
            <a:r>
              <a:rPr lang="ru-RU" dirty="0"/>
              <a:t>Важно је стално имати на уму да не треба ударити дете, чак ни само „пацком“. Наиме, мала деца још нису способна повезати физичку казну с нежељеним понашањем. Када родитељи ударе дете, уче га да је у реду некога ударити када осећа љутњу</a:t>
            </a:r>
          </a:p>
          <a:p>
            <a:r>
              <a:rPr lang="ru-RU" dirty="0"/>
              <a:t>Ударање је повезано с агресивним понашањем и проблемима контроле љутње </a:t>
            </a:r>
          </a:p>
          <a:p>
            <a:r>
              <a:rPr lang="ru-RU" dirty="0"/>
              <a:t>Педагози напомињу да треба увек да </a:t>
            </a:r>
            <a:r>
              <a:rPr lang="sr-Cyrl-RS" dirty="0"/>
              <a:t>се </a:t>
            </a:r>
            <a:r>
              <a:rPr lang="ru-RU" dirty="0"/>
              <a:t>узме у обзир старост детета јер деца тек након 3. године могу почети да разумевају и следе правила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8145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Дисциплина (</a:t>
            </a:r>
            <a:r>
              <a:rPr lang="en-US" dirty="0" err="1"/>
              <a:t>lat</a:t>
            </a:r>
            <a:r>
              <a:rPr lang="ru-RU" dirty="0"/>
              <a:t>.):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Стега, ред, послушност; навика на покоравање одређеном поретку </a:t>
            </a:r>
          </a:p>
          <a:p>
            <a:r>
              <a:rPr lang="ru-RU" dirty="0"/>
              <a:t>2. Део или грана науке која има посебан предмет и посебну методологију (нпр. генетика, део биологије) </a:t>
            </a:r>
          </a:p>
          <a:p>
            <a:r>
              <a:rPr lang="ru-RU" dirty="0"/>
              <a:t>3. Део једне спортске гране, нпр. скок увис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760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3461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8074"/>
            <a:ext cx="10515600" cy="5368889"/>
          </a:xfrm>
        </p:spPr>
        <p:txBody>
          <a:bodyPr/>
          <a:lstStyle/>
          <a:p>
            <a:r>
              <a:rPr lang="sr-Cyrl-RS" dirty="0"/>
              <a:t>Дисциплина се може дефинисати и као скуп прописа који одређује начин одржавања реда и поретка једног колектива (нпр. војске, факултета…)</a:t>
            </a:r>
          </a:p>
          <a:p>
            <a:r>
              <a:rPr lang="sr-Cyrl-RS" dirty="0"/>
              <a:t>Може подразумевати контролу понашања – обавезу рада, поретка, послушности и покорности, па и под претњом казнама</a:t>
            </a:r>
          </a:p>
          <a:p>
            <a:r>
              <a:rPr lang="sr-Cyrl-R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Дисциплински поступак </a:t>
            </a:r>
            <a:r>
              <a:rPr lang="sr-Cyrl-RS" dirty="0"/>
              <a:t>– се води у предузећима против запослене особе која је прекршила правила пословања и није поштовала обавезе одређене уговором о раду</a:t>
            </a:r>
          </a:p>
          <a:p>
            <a:r>
              <a:rPr lang="sr-Cyrl-RS" dirty="0"/>
              <a:t>Послодавци при запошљавању од кандидата траже: </a:t>
            </a:r>
            <a:r>
              <a:rPr lang="ru-RU" dirty="0"/>
              <a:t>дисциплину, самодисциплинованост, поштовање утврђеног реда, прописа и правила пословања, радну дисциплину, поштовање хијерархије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963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Дисциплина у модерној педагогији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59429"/>
            <a:ext cx="9601196" cy="3916439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Није само слепо покоравање и безусловна послушност</a:t>
            </a:r>
          </a:p>
          <a:p>
            <a:r>
              <a:rPr lang="sr-Cyrl-RS" dirty="0"/>
              <a:t>Дисциплина је</a:t>
            </a:r>
            <a:r>
              <a:rPr lang="en-GB" dirty="0"/>
              <a:t>:</a:t>
            </a:r>
          </a:p>
          <a:p>
            <a:r>
              <a:rPr lang="sr-Cyrl-RS" dirty="0"/>
              <a:t> поштовање, </a:t>
            </a:r>
            <a:endParaRPr lang="en-GB" dirty="0"/>
          </a:p>
          <a:p>
            <a:r>
              <a:rPr lang="sr-Cyrl-RS" dirty="0"/>
              <a:t>одговорност, </a:t>
            </a:r>
            <a:endParaRPr lang="en-GB" dirty="0"/>
          </a:p>
          <a:p>
            <a:r>
              <a:rPr lang="sr-Cyrl-RS" dirty="0"/>
              <a:t>самоконтрола, </a:t>
            </a:r>
            <a:endParaRPr lang="en-GB" dirty="0"/>
          </a:p>
          <a:p>
            <a:r>
              <a:rPr lang="sr-Cyrl-RS" dirty="0"/>
              <a:t>фер разговор, </a:t>
            </a:r>
            <a:endParaRPr lang="en-GB" dirty="0"/>
          </a:p>
          <a:p>
            <a:r>
              <a:rPr lang="sr-Cyrl-RS" dirty="0"/>
              <a:t>конструктивна расправа,</a:t>
            </a:r>
            <a:endParaRPr lang="en-GB" dirty="0"/>
          </a:p>
          <a:p>
            <a:r>
              <a:rPr lang="sr-Cyrl-RS" dirty="0"/>
              <a:t> заједничко преиспитивање мишљења а све у циљу унапређења и преиспитивања постављених правила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8695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Дисциплина је: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/>
              <a:t> 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скуп правила и прописа </a:t>
            </a:r>
            <a:r>
              <a:rPr lang="sr-Cyrl-RS" dirty="0"/>
              <a:t>који осигуравају функционисање неке установе, организације, групе или појединца у складу са постављеним циљевима и задацима </a:t>
            </a:r>
          </a:p>
          <a:p>
            <a:r>
              <a:rPr lang="sr-Cyrl-RS" dirty="0"/>
              <a:t>Дисциплина у вртићу је ред који се у групу уводи као мера делотворног владања, поучавања и учења. Педагошки је оправдано говорити о дисциплини у смислу самоконтроле деце, што је претпоставка заједничког рада у групи или пару</a:t>
            </a:r>
          </a:p>
          <a:p>
            <a:r>
              <a:rPr lang="ru-RU" dirty="0"/>
              <a:t>Дисциплина није тишина, слепо покоравање и безусловна послушност, него укључује заједничким правилима уређен разговор, расправу, испитивање мишљења ауторитета, и сл.</a:t>
            </a:r>
          </a:p>
          <a:p>
            <a:r>
              <a:rPr lang="ru-RU" dirty="0"/>
              <a:t>Дисциплина је претпоставка рада у групи, али и самосталног рада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2810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Важно је имати на уму: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1181"/>
            <a:ext cx="10591800" cy="3635782"/>
          </a:xfrm>
        </p:spPr>
        <p:txBody>
          <a:bodyPr/>
          <a:lstStyle/>
          <a:p>
            <a:r>
              <a:rPr lang="ru-RU" dirty="0"/>
              <a:t>да су за постизање потребног реда важнија умећа делотворног утицања него однос васпитача према дечијој непослушности...</a:t>
            </a:r>
          </a:p>
          <a:p>
            <a:r>
              <a:rPr lang="ru-RU" dirty="0"/>
              <a:t>Ако су активности добро испланиране и припремљене, ако активности у васпитној групи подстичу и одржавају пажњу детета а занимање и учествовање у активности су изазовне и пружају реалистичне изгледе за успех, тад ће се успоставити потребан 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8547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ПОЗИТИВНА ДИСЦИПЛИНА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1" y="861238"/>
            <a:ext cx="10769009" cy="569904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је приступ васпитању базиран на раду Алфреда Адлера и Рудолфа Драјкурса и креиран је са основним циљем подучавања деце и младих људи да:</a:t>
            </a:r>
          </a:p>
          <a:p>
            <a:pPr>
              <a:buFontTx/>
              <a:buChar char="-"/>
            </a:pPr>
            <a:r>
              <a:rPr lang="ru-RU" dirty="0"/>
              <a:t>постану одговорни, </a:t>
            </a:r>
          </a:p>
          <a:p>
            <a:pPr>
              <a:buFontTx/>
              <a:buChar char="-"/>
            </a:pPr>
            <a:r>
              <a:rPr lang="ru-RU" dirty="0"/>
              <a:t>да поштују друге и </a:t>
            </a:r>
          </a:p>
          <a:p>
            <a:pPr>
              <a:buFontTx/>
              <a:buChar char="-"/>
            </a:pPr>
            <a:r>
              <a:rPr lang="ru-RU" dirty="0"/>
              <a:t>да једног дана буду сналажљиви чланови својих заједница </a:t>
            </a:r>
          </a:p>
          <a:p>
            <a:r>
              <a:rPr lang="ru-RU" dirty="0"/>
              <a:t> Позитивна дисциплина је током последњих двадесетак година стекла бројне поштоваоце широм света, првенствено захваљујући раду Џејн Нелсен (Јане Нелсен, </a:t>
            </a:r>
            <a:r>
              <a:rPr lang="en-US" dirty="0"/>
              <a:t>Ph</a:t>
            </a:r>
            <a:r>
              <a:rPr lang="ru-RU" dirty="0"/>
              <a:t>.</a:t>
            </a:r>
            <a:r>
              <a:rPr lang="en-US" dirty="0"/>
              <a:t>D</a:t>
            </a:r>
            <a:r>
              <a:rPr lang="ru-RU" dirty="0"/>
              <a:t>.) и њених сарадника. У својим књигама ова ауторка нас учи важним животним вештинама које у основи имају дубоко поштовање и подстицај развоју деце и одраслих (укључујући родитеље, васпитаче, учитеље, наставнике и др. ). </a:t>
            </a:r>
            <a:endParaRPr lang="en-US" dirty="0"/>
          </a:p>
          <a:p>
            <a:r>
              <a:rPr lang="ru-RU" dirty="0"/>
              <a:t>Принципи ПД јесу принципи ’’на дуге стазе’’, они нам говоре како да прихватањем дечје природе на прави начин успоставимо квалитетан однос са дететом, однос лишен спољашњих мотиватора - </a:t>
            </a:r>
            <a:r>
              <a:rPr lang="ru-RU" b="1" dirty="0"/>
              <a:t>награда и казни</a:t>
            </a:r>
          </a:p>
          <a:p>
            <a:r>
              <a:rPr lang="ru-RU" dirty="0"/>
              <a:t> Позитивна дисциплина помаже </a:t>
            </a:r>
            <a:r>
              <a:rPr lang="sr-Cyrl-RS" dirty="0"/>
              <a:t>васпитачима и </a:t>
            </a:r>
            <a:r>
              <a:rPr lang="ru-RU" dirty="0"/>
              <a:t>родитељима у проналажењу мере-’’златне средине’’ између строгоће и попустљивости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162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340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433" y="712381"/>
            <a:ext cx="10852220" cy="546458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Основни мотив за покретање понашања детета (и одрасле особе) је осећај припадања (повезаности) и осећај способности (моћи) - дете које осећа да припада и да је уважено и способно, адекватно ће се и понашати </a:t>
            </a:r>
          </a:p>
          <a:p>
            <a:r>
              <a:rPr lang="ru-RU" dirty="0"/>
              <a:t>Џејн Нелсен даје следеће критеријуме за </a:t>
            </a:r>
            <a:r>
              <a:rPr lang="ru-RU" b="1" i="1" dirty="0"/>
              <a:t>ефикасну дисциплину </a:t>
            </a:r>
            <a:r>
              <a:rPr lang="ru-RU" dirty="0"/>
              <a:t>која се учи:</a:t>
            </a:r>
          </a:p>
          <a:p>
            <a:pPr marL="0" indent="0">
              <a:buNone/>
            </a:pPr>
            <a:r>
              <a:rPr lang="ru-RU" dirty="0"/>
              <a:t>1. Помаже деци да развију осећај повезаности</a:t>
            </a:r>
          </a:p>
          <a:p>
            <a:pPr marL="0" indent="0">
              <a:buNone/>
            </a:pPr>
            <a:r>
              <a:rPr lang="ru-RU" dirty="0"/>
              <a:t>2. У исто време представља поштовање и подршку (благ и одлучан васпитач/ родитељ)</a:t>
            </a:r>
          </a:p>
          <a:p>
            <a:pPr marL="0" indent="0">
              <a:buNone/>
            </a:pPr>
            <a:r>
              <a:rPr lang="ru-RU" dirty="0"/>
              <a:t>3. Ефикасна је на ’’дуге стазе’’ (узима у обзир дечије мишљење, осећања, учење, као и дечје виђење себе и света који га окружује)</a:t>
            </a:r>
          </a:p>
          <a:p>
            <a:pPr marL="0" indent="0">
              <a:buNone/>
            </a:pPr>
            <a:r>
              <a:rPr lang="ru-RU" dirty="0"/>
              <a:t>4. Учи децу важним социјалним и животним вештинама (поштовању, бризи за друге, решавању проблема и сарадњи)</a:t>
            </a:r>
          </a:p>
          <a:p>
            <a:pPr marL="0" indent="0">
              <a:buNone/>
            </a:pPr>
            <a:r>
              <a:rPr lang="ru-RU" dirty="0"/>
              <a:t>5. Позива децу да открију за шта ЈЕСУ способни (подстиче конструктивно коришћење личне моћи и аутономије)</a:t>
            </a:r>
          </a:p>
          <a:p>
            <a:endParaRPr lang="ru-RU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4923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3162"/>
          </a:xfrm>
        </p:spPr>
        <p:txBody>
          <a:bodyPr>
            <a:normAutofit/>
          </a:bodyPr>
          <a:lstStyle/>
          <a:p>
            <a:r>
              <a:rPr lang="ru-RU" dirty="0"/>
              <a:t>Шта то јесте позитивна дисциплина</a:t>
            </a:r>
            <a:br>
              <a:rPr lang="ru-RU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8287"/>
            <a:ext cx="10515600" cy="4188675"/>
          </a:xfrm>
        </p:spPr>
        <p:txBody>
          <a:bodyPr>
            <a:normAutofit/>
          </a:bodyPr>
          <a:lstStyle/>
          <a:p>
            <a:r>
              <a:rPr lang="ru-RU" dirty="0"/>
              <a:t>јесу дугорочна решења која развијају самодисциплину детета</a:t>
            </a:r>
          </a:p>
          <a:p>
            <a:r>
              <a:rPr lang="ru-RU" dirty="0"/>
              <a:t>  јасно  саопштавање  очекивања,  правила  и ограничења    </a:t>
            </a:r>
          </a:p>
          <a:p>
            <a:r>
              <a:rPr lang="ru-RU" dirty="0"/>
              <a:t> са дететом изградите однос који ће бити пун узајамног поштовања </a:t>
            </a:r>
          </a:p>
          <a:p>
            <a:r>
              <a:rPr lang="ru-RU" dirty="0"/>
              <a:t> дете подучите вештинама која ће трајати цели живот</a:t>
            </a:r>
          </a:p>
          <a:p>
            <a:r>
              <a:rPr lang="ru-RU" dirty="0"/>
              <a:t>подразумева повећање способност и самопоуздања детета како би могло решити проблематичне ситуације</a:t>
            </a:r>
          </a:p>
          <a:p>
            <a:r>
              <a:rPr lang="ru-RU" dirty="0"/>
              <a:t>подразумева да дете научите пристојности, ненасиљу, емпатији, самопоштовању, људским правима и поштовању према другима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4557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1045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Дисциплина</vt:lpstr>
      <vt:lpstr>Дисциплина (lat.): </vt:lpstr>
      <vt:lpstr>PowerPoint Presentation</vt:lpstr>
      <vt:lpstr>Дисциплина у модерној педагогији</vt:lpstr>
      <vt:lpstr>Дисциплина је:</vt:lpstr>
      <vt:lpstr>Важно је имати на уму:</vt:lpstr>
      <vt:lpstr>ПОЗИТИВНА ДИСЦИПЛИНА </vt:lpstr>
      <vt:lpstr>PowerPoint Presentation</vt:lpstr>
      <vt:lpstr>Шта то јесте позитивна дисциплина </vt:lpstr>
      <vt:lpstr> 10 смерница за постизање позитивне дисциплине   </vt:lpstr>
      <vt:lpstr>Грешке родитеља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Дисциплина</dc:title>
  <dc:creator>Dragan Milosevic</dc:creator>
  <cp:lastModifiedBy>Dragan Milosevic</cp:lastModifiedBy>
  <cp:revision>17</cp:revision>
  <dcterms:created xsi:type="dcterms:W3CDTF">2017-02-19T15:32:36Z</dcterms:created>
  <dcterms:modified xsi:type="dcterms:W3CDTF">2020-02-23T11:12:44Z</dcterms:modified>
</cp:coreProperties>
</file>