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93" r:id="rId4"/>
    <p:sldId id="294" r:id="rId5"/>
    <p:sldId id="259" r:id="rId6"/>
    <p:sldId id="29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5" r:id="rId34"/>
    <p:sldId id="296" r:id="rId35"/>
    <p:sldId id="32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27" r:id="rId49"/>
    <p:sldId id="309" r:id="rId50"/>
    <p:sldId id="310" r:id="rId51"/>
    <p:sldId id="311" r:id="rId52"/>
    <p:sldId id="312" r:id="rId53"/>
    <p:sldId id="313" r:id="rId54"/>
    <p:sldId id="314" r:id="rId55"/>
    <p:sldId id="328" r:id="rId56"/>
    <p:sldId id="315" r:id="rId57"/>
    <p:sldId id="316" r:id="rId58"/>
    <p:sldId id="329" r:id="rId59"/>
    <p:sldId id="317" r:id="rId60"/>
    <p:sldId id="318" r:id="rId61"/>
    <p:sldId id="330" r:id="rId62"/>
    <p:sldId id="319" r:id="rId63"/>
    <p:sldId id="320" r:id="rId64"/>
    <p:sldId id="321" r:id="rId65"/>
    <p:sldId id="322" r:id="rId66"/>
    <p:sldId id="331" r:id="rId67"/>
    <p:sldId id="323" r:id="rId68"/>
    <p:sldId id="324" r:id="rId69"/>
    <p:sldId id="332" r:id="rId70"/>
    <p:sldId id="325" r:id="rId71"/>
    <p:sldId id="29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184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853C4-C8E5-4E82-B0F5-77D6F10E1100}" type="doc">
      <dgm:prSet loTypeId="urn:microsoft.com/office/officeart/2005/8/layout/arrow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63BEE-403A-4FC6-9A46-9D0E23536251}">
      <dgm:prSet phldrT="[Text]"/>
      <dgm:spPr/>
      <dgm:t>
        <a:bodyPr/>
        <a:lstStyle/>
        <a:p>
          <a:r>
            <a:rPr lang="en-US" dirty="0" err="1"/>
            <a:t>Potencijalana</a:t>
          </a:r>
          <a:r>
            <a:rPr lang="en-US" dirty="0"/>
            <a:t> </a:t>
          </a:r>
          <a:r>
            <a:rPr lang="en-US" dirty="0" err="1"/>
            <a:t>darovitost</a:t>
          </a:r>
          <a:endParaRPr lang="en-US" dirty="0"/>
        </a:p>
      </dgm:t>
    </dgm:pt>
    <dgm:pt modelId="{FB63C3E1-6488-4471-A090-5B50ECAF6417}" type="parTrans" cxnId="{508BDCF5-EE1A-41B0-BA66-9BF0F6E87F7D}">
      <dgm:prSet/>
      <dgm:spPr/>
      <dgm:t>
        <a:bodyPr/>
        <a:lstStyle/>
        <a:p>
          <a:endParaRPr lang="en-US"/>
        </a:p>
      </dgm:t>
    </dgm:pt>
    <dgm:pt modelId="{9157FB9D-6F3A-44C6-BCE9-39EBC6D6F36E}" type="sibTrans" cxnId="{508BDCF5-EE1A-41B0-BA66-9BF0F6E87F7D}">
      <dgm:prSet/>
      <dgm:spPr/>
      <dgm:t>
        <a:bodyPr/>
        <a:lstStyle/>
        <a:p>
          <a:endParaRPr lang="en-US"/>
        </a:p>
      </dgm:t>
    </dgm:pt>
    <dgm:pt modelId="{3F16C569-D647-448E-982D-64C9FCAF6DC4}">
      <dgm:prSet phldrT="[Text]"/>
      <dgm:spPr/>
      <dgm:t>
        <a:bodyPr/>
        <a:lstStyle/>
        <a:p>
          <a:r>
            <a:rPr lang="en-US" dirty="0" err="1"/>
            <a:t>Produktivna</a:t>
          </a:r>
          <a:r>
            <a:rPr lang="en-US" dirty="0"/>
            <a:t> </a:t>
          </a:r>
          <a:r>
            <a:rPr lang="en-US" dirty="0" err="1"/>
            <a:t>darovitost</a:t>
          </a:r>
          <a:endParaRPr lang="en-US" dirty="0"/>
        </a:p>
      </dgm:t>
    </dgm:pt>
    <dgm:pt modelId="{2A383AF5-EAFE-4573-B5EF-209CB7461305}" type="parTrans" cxnId="{492F1B6F-E14C-420E-A608-CD2A567BA22C}">
      <dgm:prSet/>
      <dgm:spPr/>
      <dgm:t>
        <a:bodyPr/>
        <a:lstStyle/>
        <a:p>
          <a:endParaRPr lang="en-US"/>
        </a:p>
      </dgm:t>
    </dgm:pt>
    <dgm:pt modelId="{BF29BE01-F331-4BFD-AA1A-3878B470019F}" type="sibTrans" cxnId="{492F1B6F-E14C-420E-A608-CD2A567BA22C}">
      <dgm:prSet/>
      <dgm:spPr/>
      <dgm:t>
        <a:bodyPr/>
        <a:lstStyle/>
        <a:p>
          <a:endParaRPr lang="en-US"/>
        </a:p>
      </dgm:t>
    </dgm:pt>
    <dgm:pt modelId="{9094194D-0FD6-4DCC-97C6-9BC1EB98C8A1}" type="pres">
      <dgm:prSet presAssocID="{73E853C4-C8E5-4E82-B0F5-77D6F10E1100}" presName="compositeShape" presStyleCnt="0">
        <dgm:presLayoutVars>
          <dgm:chMax val="2"/>
          <dgm:dir/>
          <dgm:resizeHandles val="exact"/>
        </dgm:presLayoutVars>
      </dgm:prSet>
      <dgm:spPr/>
    </dgm:pt>
    <dgm:pt modelId="{26E90B82-7D94-4315-9EEE-34887D6CE9C9}" type="pres">
      <dgm:prSet presAssocID="{73E853C4-C8E5-4E82-B0F5-77D6F10E1100}" presName="ribbon" presStyleLbl="node1" presStyleIdx="0" presStyleCnt="1" custLinFactNeighborY="1208"/>
      <dgm:spPr/>
    </dgm:pt>
    <dgm:pt modelId="{0AAA4263-5C25-4CD3-8A23-D9C13EB32AAC}" type="pres">
      <dgm:prSet presAssocID="{73E853C4-C8E5-4E82-B0F5-77D6F10E1100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3D09AAAA-34EA-4A6D-AD54-A836D2680CB7}" type="pres">
      <dgm:prSet presAssocID="{73E853C4-C8E5-4E82-B0F5-77D6F10E1100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1A4CC35-4888-401A-9EC1-6BF77310D353}" type="presOf" srcId="{73E853C4-C8E5-4E82-B0F5-77D6F10E1100}" destId="{9094194D-0FD6-4DCC-97C6-9BC1EB98C8A1}" srcOrd="0" destOrd="0" presId="urn:microsoft.com/office/officeart/2005/8/layout/arrow6"/>
    <dgm:cxn modelId="{492F1B6F-E14C-420E-A608-CD2A567BA22C}" srcId="{73E853C4-C8E5-4E82-B0F5-77D6F10E1100}" destId="{3F16C569-D647-448E-982D-64C9FCAF6DC4}" srcOrd="1" destOrd="0" parTransId="{2A383AF5-EAFE-4573-B5EF-209CB7461305}" sibTransId="{BF29BE01-F331-4BFD-AA1A-3878B470019F}"/>
    <dgm:cxn modelId="{9029FA79-C631-4B8B-AC55-DDDE8B78F24D}" type="presOf" srcId="{3F16C569-D647-448E-982D-64C9FCAF6DC4}" destId="{3D09AAAA-34EA-4A6D-AD54-A836D2680CB7}" srcOrd="0" destOrd="0" presId="urn:microsoft.com/office/officeart/2005/8/layout/arrow6"/>
    <dgm:cxn modelId="{CCB4EAF0-FB57-4143-88AC-6A6BB8865F02}" type="presOf" srcId="{24763BEE-403A-4FC6-9A46-9D0E23536251}" destId="{0AAA4263-5C25-4CD3-8A23-D9C13EB32AAC}" srcOrd="0" destOrd="0" presId="urn:microsoft.com/office/officeart/2005/8/layout/arrow6"/>
    <dgm:cxn modelId="{508BDCF5-EE1A-41B0-BA66-9BF0F6E87F7D}" srcId="{73E853C4-C8E5-4E82-B0F5-77D6F10E1100}" destId="{24763BEE-403A-4FC6-9A46-9D0E23536251}" srcOrd="0" destOrd="0" parTransId="{FB63C3E1-6488-4471-A090-5B50ECAF6417}" sibTransId="{9157FB9D-6F3A-44C6-BCE9-39EBC6D6F36E}"/>
    <dgm:cxn modelId="{94403773-3972-4FB8-93AF-49F83E71DF66}" type="presParOf" srcId="{9094194D-0FD6-4DCC-97C6-9BC1EB98C8A1}" destId="{26E90B82-7D94-4315-9EEE-34887D6CE9C9}" srcOrd="0" destOrd="0" presId="urn:microsoft.com/office/officeart/2005/8/layout/arrow6"/>
    <dgm:cxn modelId="{C2269514-A38D-4FB7-A514-8465CB16667B}" type="presParOf" srcId="{9094194D-0FD6-4DCC-97C6-9BC1EB98C8A1}" destId="{0AAA4263-5C25-4CD3-8A23-D9C13EB32AAC}" srcOrd="1" destOrd="0" presId="urn:microsoft.com/office/officeart/2005/8/layout/arrow6"/>
    <dgm:cxn modelId="{AD413B43-76B6-49AF-86D9-0F0BCC4E3ADB}" type="presParOf" srcId="{9094194D-0FD6-4DCC-97C6-9BC1EB98C8A1}" destId="{3D09AAAA-34EA-4A6D-AD54-A836D2680CB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8DBB8-D1BB-4637-86E6-BD4C3C6D3E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B37D60-54C1-4EBB-AFAF-FB7895DA4457}">
      <dgm:prSet phldrT="[Text]"/>
      <dgm:spPr/>
      <dgm:t>
        <a:bodyPr/>
        <a:lstStyle/>
        <a:p>
          <a:r>
            <a:rPr lang="sr-Cyrl-CS" dirty="0"/>
            <a:t>1.</a:t>
          </a:r>
          <a:endParaRPr lang="en-US" dirty="0"/>
        </a:p>
      </dgm:t>
    </dgm:pt>
    <dgm:pt modelId="{F084BE8C-D7F3-4B2D-903E-DF3024BD6F72}" type="parTrans" cxnId="{56901F04-139F-446C-B81B-8B558CD25B74}">
      <dgm:prSet/>
      <dgm:spPr/>
      <dgm:t>
        <a:bodyPr/>
        <a:lstStyle/>
        <a:p>
          <a:endParaRPr lang="en-US"/>
        </a:p>
      </dgm:t>
    </dgm:pt>
    <dgm:pt modelId="{526EFE46-855A-4AE7-91F5-5447B05124C6}" type="sibTrans" cxnId="{56901F04-139F-446C-B81B-8B558CD25B74}">
      <dgm:prSet/>
      <dgm:spPr/>
      <dgm:t>
        <a:bodyPr/>
        <a:lstStyle/>
        <a:p>
          <a:endParaRPr lang="en-US"/>
        </a:p>
      </dgm:t>
    </dgm:pt>
    <dgm:pt modelId="{D36DCB9C-01D6-431F-8B47-46445F435D0B}">
      <dgm:prSet phldrT="[Text]"/>
      <dgm:spPr/>
      <dgm:t>
        <a:bodyPr/>
        <a:lstStyle/>
        <a:p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Fluentnost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u </a:t>
          </a:r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produkciji</a:t>
          </a:r>
          <a:endParaRPr lang="en-US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897E9E-4C19-474B-A583-955D1649EECE}" type="parTrans" cxnId="{3F165705-ADE0-41BB-808A-230EEE2F98A5}">
      <dgm:prSet/>
      <dgm:spPr/>
      <dgm:t>
        <a:bodyPr/>
        <a:lstStyle/>
        <a:p>
          <a:endParaRPr lang="en-US"/>
        </a:p>
      </dgm:t>
    </dgm:pt>
    <dgm:pt modelId="{47764F96-BF62-44C2-95E8-7DD3761C4AF8}" type="sibTrans" cxnId="{3F165705-ADE0-41BB-808A-230EEE2F98A5}">
      <dgm:prSet/>
      <dgm:spPr/>
      <dgm:t>
        <a:bodyPr/>
        <a:lstStyle/>
        <a:p>
          <a:endParaRPr lang="en-US"/>
        </a:p>
      </dgm:t>
    </dgm:pt>
    <dgm:pt modelId="{D2EA2E34-8AF9-4493-84E2-C3520C0E4AFF}">
      <dgm:prSet phldrT="[Text]"/>
      <dgm:spPr/>
      <dgm:t>
        <a:bodyPr/>
        <a:lstStyle/>
        <a:p>
          <a:r>
            <a:rPr lang="en-US" dirty="0"/>
            <a:t>2.</a:t>
          </a:r>
        </a:p>
      </dgm:t>
    </dgm:pt>
    <dgm:pt modelId="{F9FEAC2C-BCD4-46A2-99CB-0CDEBCC06867}" type="parTrans" cxnId="{0F6D8B32-EA47-4378-9E0D-E81701DBC12C}">
      <dgm:prSet/>
      <dgm:spPr/>
      <dgm:t>
        <a:bodyPr/>
        <a:lstStyle/>
        <a:p>
          <a:endParaRPr lang="en-US"/>
        </a:p>
      </dgm:t>
    </dgm:pt>
    <dgm:pt modelId="{AF743477-5607-4352-BE33-BC50798BC309}" type="sibTrans" cxnId="{0F6D8B32-EA47-4378-9E0D-E81701DBC12C}">
      <dgm:prSet/>
      <dgm:spPr/>
      <dgm:t>
        <a:bodyPr/>
        <a:lstStyle/>
        <a:p>
          <a:endParaRPr lang="en-US"/>
        </a:p>
      </dgm:t>
    </dgm:pt>
    <dgm:pt modelId="{BDF40EB3-5901-4761-A605-39CDD18C9415}">
      <dgm:prSet phldrT="[Text]"/>
      <dgm:spPr/>
      <dgm:t>
        <a:bodyPr/>
        <a:lstStyle/>
        <a:p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Originalna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ideja</a:t>
          </a:r>
          <a:endParaRPr lang="en-US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A01433-E1DD-42D6-B5FE-CDCF0500CA57}" type="parTrans" cxnId="{9D8F2431-2143-4217-AB14-E641BED27510}">
      <dgm:prSet/>
      <dgm:spPr/>
      <dgm:t>
        <a:bodyPr/>
        <a:lstStyle/>
        <a:p>
          <a:endParaRPr lang="en-US"/>
        </a:p>
      </dgm:t>
    </dgm:pt>
    <dgm:pt modelId="{B74A5155-5E84-437E-BEE5-3644DD7BC564}" type="sibTrans" cxnId="{9D8F2431-2143-4217-AB14-E641BED27510}">
      <dgm:prSet/>
      <dgm:spPr/>
      <dgm:t>
        <a:bodyPr/>
        <a:lstStyle/>
        <a:p>
          <a:endParaRPr lang="en-US"/>
        </a:p>
      </dgm:t>
    </dgm:pt>
    <dgm:pt modelId="{E4CD1E4D-AC99-4081-959A-B4353E68760B}">
      <dgm:prSet phldrT="[Text]"/>
      <dgm:spPr/>
      <dgm:t>
        <a:bodyPr/>
        <a:lstStyle/>
        <a:p>
          <a:r>
            <a:rPr lang="en-US" dirty="0"/>
            <a:t>3.</a:t>
          </a:r>
        </a:p>
      </dgm:t>
    </dgm:pt>
    <dgm:pt modelId="{46260FC8-3D34-4784-8C00-F89C6E6E8F03}" type="parTrans" cxnId="{469C6663-E766-40D6-A6BA-A25D190042AC}">
      <dgm:prSet/>
      <dgm:spPr/>
      <dgm:t>
        <a:bodyPr/>
        <a:lstStyle/>
        <a:p>
          <a:endParaRPr lang="en-US"/>
        </a:p>
      </dgm:t>
    </dgm:pt>
    <dgm:pt modelId="{E191DADC-EFC8-4EE7-B45B-966D16E2B216}" type="sibTrans" cxnId="{469C6663-E766-40D6-A6BA-A25D190042AC}">
      <dgm:prSet/>
      <dgm:spPr/>
      <dgm:t>
        <a:bodyPr/>
        <a:lstStyle/>
        <a:p>
          <a:endParaRPr lang="en-US"/>
        </a:p>
      </dgm:t>
    </dgm:pt>
    <dgm:pt modelId="{E55FBADF-F77F-49E9-9B37-046F8FF354F2}">
      <dgm:prSet phldrT="[Text]"/>
      <dgm:spPr/>
      <dgm:t>
        <a:bodyPr/>
        <a:lstStyle/>
        <a:p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Vrednost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ideja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s </a:t>
          </a:r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obzirom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na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doprinos</a:t>
          </a:r>
          <a:r>
            <a:rPr lang="x-none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u </a:t>
          </a:r>
          <a:r>
            <a:rPr lang="en-US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kulturi</a:t>
          </a:r>
          <a:r>
            <a: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FA6FA886-4968-4230-A2B7-B617CA3C29DC}" type="parTrans" cxnId="{C02A6AFE-F412-4A3B-BDA8-76B6F146072D}">
      <dgm:prSet/>
      <dgm:spPr/>
      <dgm:t>
        <a:bodyPr/>
        <a:lstStyle/>
        <a:p>
          <a:endParaRPr lang="en-US"/>
        </a:p>
      </dgm:t>
    </dgm:pt>
    <dgm:pt modelId="{BCC1E4EE-0C34-465C-B6AE-2032E6459AF7}" type="sibTrans" cxnId="{C02A6AFE-F412-4A3B-BDA8-76B6F146072D}">
      <dgm:prSet/>
      <dgm:spPr/>
      <dgm:t>
        <a:bodyPr/>
        <a:lstStyle/>
        <a:p>
          <a:endParaRPr lang="en-US"/>
        </a:p>
      </dgm:t>
    </dgm:pt>
    <dgm:pt modelId="{21B48DC0-BC67-4CAC-9DB1-39AB66C7F2F6}" type="pres">
      <dgm:prSet presAssocID="{1BB8DBB8-D1BB-4637-86E6-BD4C3C6D3ED1}" presName="linearFlow" presStyleCnt="0">
        <dgm:presLayoutVars>
          <dgm:dir/>
          <dgm:animLvl val="lvl"/>
          <dgm:resizeHandles val="exact"/>
        </dgm:presLayoutVars>
      </dgm:prSet>
      <dgm:spPr/>
    </dgm:pt>
    <dgm:pt modelId="{0122C28F-BB1B-430F-839F-F3ED99B75020}" type="pres">
      <dgm:prSet presAssocID="{A0B37D60-54C1-4EBB-AFAF-FB7895DA4457}" presName="composite" presStyleCnt="0"/>
      <dgm:spPr/>
    </dgm:pt>
    <dgm:pt modelId="{2650CAE8-8305-4E32-B5D6-CD674BEA6970}" type="pres">
      <dgm:prSet presAssocID="{A0B37D60-54C1-4EBB-AFAF-FB7895DA445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AE533B0-B98A-4B94-835A-D648ACBB0685}" type="pres">
      <dgm:prSet presAssocID="{A0B37D60-54C1-4EBB-AFAF-FB7895DA4457}" presName="descendantText" presStyleLbl="alignAcc1" presStyleIdx="0" presStyleCnt="3" custLinFactNeighborX="773" custLinFactNeighborY="8606">
        <dgm:presLayoutVars>
          <dgm:bulletEnabled val="1"/>
        </dgm:presLayoutVars>
      </dgm:prSet>
      <dgm:spPr/>
    </dgm:pt>
    <dgm:pt modelId="{3D3E8819-5A4C-4A7C-887C-907FBA281D25}" type="pres">
      <dgm:prSet presAssocID="{526EFE46-855A-4AE7-91F5-5447B05124C6}" presName="sp" presStyleCnt="0"/>
      <dgm:spPr/>
    </dgm:pt>
    <dgm:pt modelId="{7064B244-810E-46BC-8EB3-93B69487D0D1}" type="pres">
      <dgm:prSet presAssocID="{D2EA2E34-8AF9-4493-84E2-C3520C0E4AFF}" presName="composite" presStyleCnt="0"/>
      <dgm:spPr/>
    </dgm:pt>
    <dgm:pt modelId="{6E767D01-FA7A-4240-A39C-B5B55B57F883}" type="pres">
      <dgm:prSet presAssocID="{D2EA2E34-8AF9-4493-84E2-C3520C0E4AF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509A408-9CFB-4A2C-9D28-C0D516AE316F}" type="pres">
      <dgm:prSet presAssocID="{D2EA2E34-8AF9-4493-84E2-C3520C0E4AFF}" presName="descendantText" presStyleLbl="alignAcc1" presStyleIdx="1" presStyleCnt="3">
        <dgm:presLayoutVars>
          <dgm:bulletEnabled val="1"/>
        </dgm:presLayoutVars>
      </dgm:prSet>
      <dgm:spPr/>
    </dgm:pt>
    <dgm:pt modelId="{24D3128D-FC00-4F96-9392-D09BE4D4F103}" type="pres">
      <dgm:prSet presAssocID="{AF743477-5607-4352-BE33-BC50798BC309}" presName="sp" presStyleCnt="0"/>
      <dgm:spPr/>
    </dgm:pt>
    <dgm:pt modelId="{275CA928-D8DC-41EF-BE8E-085E1F5A1157}" type="pres">
      <dgm:prSet presAssocID="{E4CD1E4D-AC99-4081-959A-B4353E68760B}" presName="composite" presStyleCnt="0"/>
      <dgm:spPr/>
    </dgm:pt>
    <dgm:pt modelId="{87C2831B-DFB3-4487-AD5B-82CC8C9645F4}" type="pres">
      <dgm:prSet presAssocID="{E4CD1E4D-AC99-4081-959A-B4353E68760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DB2767A-0BD2-4B27-8E3C-9CA1ADE98B93}" type="pres">
      <dgm:prSet presAssocID="{E4CD1E4D-AC99-4081-959A-B4353E68760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6901F04-139F-446C-B81B-8B558CD25B74}" srcId="{1BB8DBB8-D1BB-4637-86E6-BD4C3C6D3ED1}" destId="{A0B37D60-54C1-4EBB-AFAF-FB7895DA4457}" srcOrd="0" destOrd="0" parTransId="{F084BE8C-D7F3-4B2D-903E-DF3024BD6F72}" sibTransId="{526EFE46-855A-4AE7-91F5-5447B05124C6}"/>
    <dgm:cxn modelId="{3F165705-ADE0-41BB-808A-230EEE2F98A5}" srcId="{A0B37D60-54C1-4EBB-AFAF-FB7895DA4457}" destId="{D36DCB9C-01D6-431F-8B47-46445F435D0B}" srcOrd="0" destOrd="0" parTransId="{48897E9E-4C19-474B-A583-955D1649EECE}" sibTransId="{47764F96-BF62-44C2-95E8-7DD3761C4AF8}"/>
    <dgm:cxn modelId="{C0D0A82A-73BE-4B4C-A0FD-91DF1A95D3BC}" type="presOf" srcId="{1BB8DBB8-D1BB-4637-86E6-BD4C3C6D3ED1}" destId="{21B48DC0-BC67-4CAC-9DB1-39AB66C7F2F6}" srcOrd="0" destOrd="0" presId="urn:microsoft.com/office/officeart/2005/8/layout/chevron2"/>
    <dgm:cxn modelId="{9D8F2431-2143-4217-AB14-E641BED27510}" srcId="{D2EA2E34-8AF9-4493-84E2-C3520C0E4AFF}" destId="{BDF40EB3-5901-4761-A605-39CDD18C9415}" srcOrd="0" destOrd="0" parTransId="{BDA01433-E1DD-42D6-B5FE-CDCF0500CA57}" sibTransId="{B74A5155-5E84-437E-BEE5-3644DD7BC564}"/>
    <dgm:cxn modelId="{0F6D8B32-EA47-4378-9E0D-E81701DBC12C}" srcId="{1BB8DBB8-D1BB-4637-86E6-BD4C3C6D3ED1}" destId="{D2EA2E34-8AF9-4493-84E2-C3520C0E4AFF}" srcOrd="1" destOrd="0" parTransId="{F9FEAC2C-BCD4-46A2-99CB-0CDEBCC06867}" sibTransId="{AF743477-5607-4352-BE33-BC50798BC309}"/>
    <dgm:cxn modelId="{469C6663-E766-40D6-A6BA-A25D190042AC}" srcId="{1BB8DBB8-D1BB-4637-86E6-BD4C3C6D3ED1}" destId="{E4CD1E4D-AC99-4081-959A-B4353E68760B}" srcOrd="2" destOrd="0" parTransId="{46260FC8-3D34-4784-8C00-F89C6E6E8F03}" sibTransId="{E191DADC-EFC8-4EE7-B45B-966D16E2B216}"/>
    <dgm:cxn modelId="{BAD37948-7FBE-496F-98A1-8FF590BAC61E}" type="presOf" srcId="{D2EA2E34-8AF9-4493-84E2-C3520C0E4AFF}" destId="{6E767D01-FA7A-4240-A39C-B5B55B57F883}" srcOrd="0" destOrd="0" presId="urn:microsoft.com/office/officeart/2005/8/layout/chevron2"/>
    <dgm:cxn modelId="{C721C16A-0EBA-4EE5-B88C-F1FC4D1B31EE}" type="presOf" srcId="{D36DCB9C-01D6-431F-8B47-46445F435D0B}" destId="{3AE533B0-B98A-4B94-835A-D648ACBB0685}" srcOrd="0" destOrd="0" presId="urn:microsoft.com/office/officeart/2005/8/layout/chevron2"/>
    <dgm:cxn modelId="{98154D74-9311-4C94-851C-23E891311E63}" type="presOf" srcId="{E4CD1E4D-AC99-4081-959A-B4353E68760B}" destId="{87C2831B-DFB3-4487-AD5B-82CC8C9645F4}" srcOrd="0" destOrd="0" presId="urn:microsoft.com/office/officeart/2005/8/layout/chevron2"/>
    <dgm:cxn modelId="{9AEDBF55-557E-4F09-92E8-651A8BAE5286}" type="presOf" srcId="{E55FBADF-F77F-49E9-9B37-046F8FF354F2}" destId="{5DB2767A-0BD2-4B27-8E3C-9CA1ADE98B93}" srcOrd="0" destOrd="0" presId="urn:microsoft.com/office/officeart/2005/8/layout/chevron2"/>
    <dgm:cxn modelId="{05F0777C-3CAC-43D1-983B-94889E934979}" type="presOf" srcId="{A0B37D60-54C1-4EBB-AFAF-FB7895DA4457}" destId="{2650CAE8-8305-4E32-B5D6-CD674BEA6970}" srcOrd="0" destOrd="0" presId="urn:microsoft.com/office/officeart/2005/8/layout/chevron2"/>
    <dgm:cxn modelId="{92CD2EB0-9202-4737-BCCD-A522D51484C3}" type="presOf" srcId="{BDF40EB3-5901-4761-A605-39CDD18C9415}" destId="{6509A408-9CFB-4A2C-9D28-C0D516AE316F}" srcOrd="0" destOrd="0" presId="urn:microsoft.com/office/officeart/2005/8/layout/chevron2"/>
    <dgm:cxn modelId="{C02A6AFE-F412-4A3B-BDA8-76B6F146072D}" srcId="{E4CD1E4D-AC99-4081-959A-B4353E68760B}" destId="{E55FBADF-F77F-49E9-9B37-046F8FF354F2}" srcOrd="0" destOrd="0" parTransId="{FA6FA886-4968-4230-A2B7-B617CA3C29DC}" sibTransId="{BCC1E4EE-0C34-465C-B6AE-2032E6459AF7}"/>
    <dgm:cxn modelId="{98B58E00-6BF1-4A8A-80B0-BD497B50F86C}" type="presParOf" srcId="{21B48DC0-BC67-4CAC-9DB1-39AB66C7F2F6}" destId="{0122C28F-BB1B-430F-839F-F3ED99B75020}" srcOrd="0" destOrd="0" presId="urn:microsoft.com/office/officeart/2005/8/layout/chevron2"/>
    <dgm:cxn modelId="{AB6A8910-8332-4116-B6DD-F47431FFA69A}" type="presParOf" srcId="{0122C28F-BB1B-430F-839F-F3ED99B75020}" destId="{2650CAE8-8305-4E32-B5D6-CD674BEA6970}" srcOrd="0" destOrd="0" presId="urn:microsoft.com/office/officeart/2005/8/layout/chevron2"/>
    <dgm:cxn modelId="{40FAC91D-7E5C-483D-A650-0487CA65589A}" type="presParOf" srcId="{0122C28F-BB1B-430F-839F-F3ED99B75020}" destId="{3AE533B0-B98A-4B94-835A-D648ACBB0685}" srcOrd="1" destOrd="0" presId="urn:microsoft.com/office/officeart/2005/8/layout/chevron2"/>
    <dgm:cxn modelId="{BBBB0CE6-4E60-4825-9A80-E6BAF2691EA5}" type="presParOf" srcId="{21B48DC0-BC67-4CAC-9DB1-39AB66C7F2F6}" destId="{3D3E8819-5A4C-4A7C-887C-907FBA281D25}" srcOrd="1" destOrd="0" presId="urn:microsoft.com/office/officeart/2005/8/layout/chevron2"/>
    <dgm:cxn modelId="{97D7FA18-84BC-439F-A3B0-3C0D06E49358}" type="presParOf" srcId="{21B48DC0-BC67-4CAC-9DB1-39AB66C7F2F6}" destId="{7064B244-810E-46BC-8EB3-93B69487D0D1}" srcOrd="2" destOrd="0" presId="urn:microsoft.com/office/officeart/2005/8/layout/chevron2"/>
    <dgm:cxn modelId="{CB6F3749-8EFF-4716-B87D-6E38F75B4AFA}" type="presParOf" srcId="{7064B244-810E-46BC-8EB3-93B69487D0D1}" destId="{6E767D01-FA7A-4240-A39C-B5B55B57F883}" srcOrd="0" destOrd="0" presId="urn:microsoft.com/office/officeart/2005/8/layout/chevron2"/>
    <dgm:cxn modelId="{021D0D70-2ECC-4580-B421-0FA2C0751CC6}" type="presParOf" srcId="{7064B244-810E-46BC-8EB3-93B69487D0D1}" destId="{6509A408-9CFB-4A2C-9D28-C0D516AE316F}" srcOrd="1" destOrd="0" presId="urn:microsoft.com/office/officeart/2005/8/layout/chevron2"/>
    <dgm:cxn modelId="{5848DF60-F568-4D6B-B521-32EBBCFBDCC6}" type="presParOf" srcId="{21B48DC0-BC67-4CAC-9DB1-39AB66C7F2F6}" destId="{24D3128D-FC00-4F96-9392-D09BE4D4F103}" srcOrd="3" destOrd="0" presId="urn:microsoft.com/office/officeart/2005/8/layout/chevron2"/>
    <dgm:cxn modelId="{F28EEB43-D896-47C0-B45E-B913D7FE4834}" type="presParOf" srcId="{21B48DC0-BC67-4CAC-9DB1-39AB66C7F2F6}" destId="{275CA928-D8DC-41EF-BE8E-085E1F5A1157}" srcOrd="4" destOrd="0" presId="urn:microsoft.com/office/officeart/2005/8/layout/chevron2"/>
    <dgm:cxn modelId="{703A53B4-A73B-41E8-B8F3-9BD45B13B27A}" type="presParOf" srcId="{275CA928-D8DC-41EF-BE8E-085E1F5A1157}" destId="{87C2831B-DFB3-4487-AD5B-82CC8C9645F4}" srcOrd="0" destOrd="0" presId="urn:microsoft.com/office/officeart/2005/8/layout/chevron2"/>
    <dgm:cxn modelId="{5FF69F8E-F563-4B18-816D-355F7D491508}" type="presParOf" srcId="{275CA928-D8DC-41EF-BE8E-085E1F5A1157}" destId="{5DB2767A-0BD2-4B27-8E3C-9CA1ADE98B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90B82-7D94-4315-9EEE-34887D6CE9C9}">
      <dsp:nvSpPr>
        <dsp:cNvPr id="0" name=""/>
        <dsp:cNvSpPr/>
      </dsp:nvSpPr>
      <dsp:spPr>
        <a:xfrm>
          <a:off x="0" y="432080"/>
          <a:ext cx="8929718" cy="3571887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A4263-5C25-4CD3-8A23-D9C13EB32AAC}">
      <dsp:nvSpPr>
        <dsp:cNvPr id="0" name=""/>
        <dsp:cNvSpPr/>
      </dsp:nvSpPr>
      <dsp:spPr>
        <a:xfrm>
          <a:off x="1071566" y="1014012"/>
          <a:ext cx="2946806" cy="175022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Potencijalana</a:t>
          </a:r>
          <a:r>
            <a:rPr lang="en-US" sz="3600" kern="1200" dirty="0"/>
            <a:t> </a:t>
          </a:r>
          <a:r>
            <a:rPr lang="en-US" sz="3600" kern="1200" dirty="0" err="1"/>
            <a:t>darovitost</a:t>
          </a:r>
          <a:endParaRPr lang="en-US" sz="3600" kern="1200" dirty="0"/>
        </a:p>
      </dsp:txBody>
      <dsp:txXfrm>
        <a:off x="1071566" y="1014012"/>
        <a:ext cx="2946806" cy="1750224"/>
      </dsp:txXfrm>
    </dsp:sp>
    <dsp:sp modelId="{3D09AAAA-34EA-4A6D-AD54-A836D2680CB7}">
      <dsp:nvSpPr>
        <dsp:cNvPr id="0" name=""/>
        <dsp:cNvSpPr/>
      </dsp:nvSpPr>
      <dsp:spPr>
        <a:xfrm>
          <a:off x="4464859" y="1585514"/>
          <a:ext cx="3482590" cy="175022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Produktivna</a:t>
          </a:r>
          <a:r>
            <a:rPr lang="en-US" sz="3600" kern="1200" dirty="0"/>
            <a:t> </a:t>
          </a:r>
          <a:r>
            <a:rPr lang="en-US" sz="3600" kern="1200" dirty="0" err="1"/>
            <a:t>darovitost</a:t>
          </a:r>
          <a:endParaRPr lang="en-US" sz="3600" kern="1200" dirty="0"/>
        </a:p>
      </dsp:txBody>
      <dsp:txXfrm>
        <a:off x="4464859" y="1585514"/>
        <a:ext cx="3482590" cy="1750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0CAE8-8305-4E32-B5D6-CD674BEA6970}">
      <dsp:nvSpPr>
        <dsp:cNvPr id="0" name=""/>
        <dsp:cNvSpPr/>
      </dsp:nvSpPr>
      <dsp:spPr>
        <a:xfrm rot="5400000">
          <a:off x="-191375" y="191441"/>
          <a:ext cx="1275838" cy="893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900" kern="1200" dirty="0"/>
            <a:t>1.</a:t>
          </a:r>
          <a:endParaRPr lang="en-US" sz="1900" kern="1200" dirty="0"/>
        </a:p>
      </dsp:txBody>
      <dsp:txXfrm rot="-5400000">
        <a:off x="1" y="446608"/>
        <a:ext cx="893086" cy="382752"/>
      </dsp:txXfrm>
    </dsp:sp>
    <dsp:sp modelId="{3AE533B0-B98A-4B94-835A-D648ACBB0685}">
      <dsp:nvSpPr>
        <dsp:cNvPr id="0" name=""/>
        <dsp:cNvSpPr/>
      </dsp:nvSpPr>
      <dsp:spPr>
        <a:xfrm rot="5400000">
          <a:off x="2782258" y="-1817737"/>
          <a:ext cx="829294" cy="460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Fluentnost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u </a:t>
          </a: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produkciji</a:t>
          </a:r>
          <a:endParaRPr lang="en-US" sz="27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93086" y="111918"/>
        <a:ext cx="4567156" cy="748328"/>
      </dsp:txXfrm>
    </dsp:sp>
    <dsp:sp modelId="{6E767D01-FA7A-4240-A39C-B5B55B57F883}">
      <dsp:nvSpPr>
        <dsp:cNvPr id="0" name=""/>
        <dsp:cNvSpPr/>
      </dsp:nvSpPr>
      <dsp:spPr>
        <a:xfrm rot="5400000">
          <a:off x="-191375" y="1267968"/>
          <a:ext cx="1275838" cy="893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</a:t>
          </a:r>
        </a:p>
      </dsp:txBody>
      <dsp:txXfrm rot="-5400000">
        <a:off x="1" y="1523135"/>
        <a:ext cx="893086" cy="382752"/>
      </dsp:txXfrm>
    </dsp:sp>
    <dsp:sp modelId="{6509A408-9CFB-4A2C-9D28-C0D516AE316F}">
      <dsp:nvSpPr>
        <dsp:cNvPr id="0" name=""/>
        <dsp:cNvSpPr/>
      </dsp:nvSpPr>
      <dsp:spPr>
        <a:xfrm rot="5400000">
          <a:off x="2782258" y="-812579"/>
          <a:ext cx="829294" cy="460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Originalna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ideja</a:t>
          </a:r>
          <a:endParaRPr lang="en-US" sz="27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93086" y="1117076"/>
        <a:ext cx="4567156" cy="748328"/>
      </dsp:txXfrm>
    </dsp:sp>
    <dsp:sp modelId="{87C2831B-DFB3-4487-AD5B-82CC8C9645F4}">
      <dsp:nvSpPr>
        <dsp:cNvPr id="0" name=""/>
        <dsp:cNvSpPr/>
      </dsp:nvSpPr>
      <dsp:spPr>
        <a:xfrm rot="5400000">
          <a:off x="-191375" y="2344496"/>
          <a:ext cx="1275838" cy="893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</a:t>
          </a:r>
        </a:p>
      </dsp:txBody>
      <dsp:txXfrm rot="-5400000">
        <a:off x="1" y="2599663"/>
        <a:ext cx="893086" cy="382752"/>
      </dsp:txXfrm>
    </dsp:sp>
    <dsp:sp modelId="{5DB2767A-0BD2-4B27-8E3C-9CA1ADE98B93}">
      <dsp:nvSpPr>
        <dsp:cNvPr id="0" name=""/>
        <dsp:cNvSpPr/>
      </dsp:nvSpPr>
      <dsp:spPr>
        <a:xfrm rot="5400000">
          <a:off x="2782258" y="263948"/>
          <a:ext cx="829294" cy="4607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Vrednost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ideja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s </a:t>
          </a: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obzirom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na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doprinos</a:t>
          </a:r>
          <a:r>
            <a:rPr lang="x-none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u </a:t>
          </a:r>
          <a:r>
            <a:rPr lang="en-US" sz="2700" kern="1200" dirty="0" err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kulturi</a:t>
          </a:r>
          <a:r>
            <a:rPr lang="en-US" sz="2700" kern="1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 rot="-5400000">
        <a:off x="893086" y="2193604"/>
        <a:ext cx="4567156" cy="748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A8B953-C997-4929-9B2A-0E66A32E7532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63D7C6-AF1F-4ECA-8889-E03F9158A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929618" cy="3429024"/>
          </a:xfrm>
        </p:spPr>
        <p:txBody>
          <a:bodyPr>
            <a:normAutofit/>
          </a:bodyPr>
          <a:lstStyle/>
          <a:p>
            <a:r>
              <a:rPr lang="bs-Latn-BA" sz="6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Osobine darovite dece-podsticanje darovitosti, kreativnost, talenat </a:t>
            </a:r>
            <a:endParaRPr lang="en-US" sz="6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Neposredna okolina može uticati na brže sazrevanje i u pospešivanje dece za određena interesovanja i sposobnosti. Uglavnom se darovitost može preduprediti i podsticati u najranijem periodu dečijeg života, odnosno kod dece koja su od ranog uzrasta počela pokazivati darovitost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s-Latn-BA" i="1" dirty="0">
                <a:latin typeface="Times New Roman" pitchFamily="18" charset="0"/>
                <a:cs typeface="Times New Roman" pitchFamily="18" charset="0"/>
              </a:rPr>
              <a:t>Produktivna darovitost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8358214" y="214290"/>
            <a:ext cx="500066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3519163" cy="2555742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4857752" y="4143380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214810" y="4500570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929190" y="514351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143372" y="5357826"/>
            <a:ext cx="357190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071802" y="5357826"/>
            <a:ext cx="928694" cy="10715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286248" y="5857892"/>
            <a:ext cx="928694" cy="7857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000496" y="6429396"/>
            <a:ext cx="214314" cy="2142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Darovito dete nije uvek lako prepoznati, zato je mnogo bolje među darovitom decom svrstati i neko ne darovito nego obrnuto, kako ne bi došlo do propusta</a:t>
            </a:r>
          </a:p>
          <a:p>
            <a:pPr algn="just"/>
            <a:r>
              <a:rPr lang="bs-Latn-BA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Darovito dete ako se ne pozna na vreme može biti uskraćeno sa podsticanjem i unapređivanjem što bi u krajnjem slučaju moglo biti loše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s-Latn-BA" dirty="0">
                <a:latin typeface="Times New Roman" pitchFamily="18" charset="0"/>
                <a:cs typeface="Times New Roman" pitchFamily="18" charset="0"/>
              </a:rPr>
              <a:t>Kako prepoznati darovito dete?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72528" y="142852"/>
            <a:ext cx="42862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ADMIN\Desktop\knjige_djeca_310695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1471" y="4500570"/>
            <a:ext cx="3922529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s-Latn-B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Dete ne mora pokazivati sve vrste darovitosti, može npr. biti darovito u jednom području a u drugom manje ili veoma loše napredno, što znači da kategoriju u kojoj je dete dobro treba podsticati, unapređivati i konkretno stavljati u prvi plan. To ne znači da ostale stvari treba zanemarivati već ih jednostavno stavljati u drugi plan (dozirati) ali nikako ih u potpunosti zanemariti jer </a:t>
            </a:r>
            <a:r>
              <a:rPr lang="bs-Latn-B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treba širiti asortiman interesovanja takvog deteta</a:t>
            </a:r>
            <a:r>
              <a:rPr lang="bs-Latn-B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*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72528" y="142852"/>
            <a:ext cx="428628" cy="500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ADMIN\Desktop\roditelji-u-igri-s-dje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71702" cy="1381135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0" y="1571612"/>
            <a:ext cx="85722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s-Latn-BA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Osnovne karakteristike darovitosti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8643966" y="142852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ADMIN\Desktop\mozaik-neumorna_djeca_(kopiraj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554489" cy="4429156"/>
          </a:xfrm>
          <a:prstGeom prst="rect">
            <a:avLst/>
          </a:prstGeom>
          <a:noFill/>
        </p:spPr>
      </p:pic>
      <p:sp>
        <p:nvSpPr>
          <p:cNvPr id="9" name="5-Point Star 8"/>
          <p:cNvSpPr/>
          <p:nvPr/>
        </p:nvSpPr>
        <p:spPr>
          <a:xfrm>
            <a:off x="285720" y="4786322"/>
            <a:ext cx="642942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14348" y="3857628"/>
            <a:ext cx="642942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428728" y="5357826"/>
            <a:ext cx="642942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57158" y="2643182"/>
            <a:ext cx="785818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643042" y="3357562"/>
            <a:ext cx="928694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714612" y="5786454"/>
            <a:ext cx="928694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428860" y="492919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428728" y="2571744"/>
            <a:ext cx="428628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214414" y="4857760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Sposobnosti su intelektualni potencijal</a:t>
            </a:r>
            <a:r>
              <a:rPr lang="x-non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određen genetskim </a:t>
            </a:r>
            <a:r>
              <a:rPr lang="x-non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elementima,</a:t>
            </a:r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koj</a:t>
            </a:r>
            <a:r>
              <a:rPr lang="x-non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 možemo </a:t>
            </a:r>
            <a:r>
              <a:rPr lang="bs-Latn-BA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odmah</a:t>
            </a:r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utvrditi ni meriti i koji se prakti</a:t>
            </a:r>
            <a:r>
              <a:rPr lang="bs-Latn-BA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čno</a:t>
            </a:r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nikad ne realiz</a:t>
            </a:r>
            <a:r>
              <a:rPr lang="x-non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uje</a:t>
            </a:r>
            <a:r>
              <a:rPr lang="vi-V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maksimuma.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Delimo ih na</a:t>
            </a:r>
            <a:r>
              <a:rPr lang="bs-Latn-BA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bs-Latn-B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Opšte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intelektualne sposobnosti </a:t>
            </a:r>
            <a:endParaRPr lang="bs-Latn-BA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pecifične sposobnosti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s-Latn-BA" dirty="0">
                <a:latin typeface="Algerian" pitchFamily="82" charset="0"/>
              </a:rPr>
              <a:t>1.SPOSOBNOST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0242" name="Picture 2" descr="C:\Users\ADMIN\Desktop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256"/>
            <a:ext cx="3446217" cy="2355863"/>
          </a:xfrm>
          <a:prstGeom prst="rect">
            <a:avLst/>
          </a:prstGeom>
          <a:noFill/>
        </p:spPr>
      </p:pic>
      <p:sp>
        <p:nvSpPr>
          <p:cNvPr id="5" name="Isosceles Triangle 4"/>
          <p:cNvSpPr/>
          <p:nvPr/>
        </p:nvSpPr>
        <p:spPr>
          <a:xfrm>
            <a:off x="8429652" y="214290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s-Latn-B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**OPŠTE</a:t>
            </a:r>
            <a:r>
              <a:rPr lang="bs-Latn-BA" dirty="0">
                <a:latin typeface="Broadway" pitchFamily="82" charset="0"/>
              </a:rPr>
              <a:t>**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bs-Latn-B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**SPECIFIČNE**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bs-Latn-BA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posobnost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rešavanja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bs-Latn-B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bs-Latn-BA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s-Latn-BA" sz="2000" dirty="0">
                <a:latin typeface="Times New Roman" pitchFamily="18" charset="0"/>
                <a:cs typeface="Times New Roman" pitchFamily="18" charset="0"/>
              </a:rPr>
              <a:t>Deca koja imaju sopstveno mišljenje i brzo mogu odreagovati prilikom nastanka nekog problema, ne plašeći se</a:t>
            </a:r>
          </a:p>
          <a:p>
            <a:pPr>
              <a:buNone/>
            </a:pPr>
            <a:endParaRPr lang="bs-Latn-B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s-Latn-BA" sz="1600" dirty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endParaRPr lang="bs-Latn-BA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s-Latn-B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s-Latn-B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bs-Latn-B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gentno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mišljenje</a:t>
            </a:r>
            <a:r>
              <a:rPr lang="bs-Latn-B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bs-Latn-BA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alazi se u osnovi kreativnosti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Specifične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sposobnosti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iskazuju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različita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specifična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područja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delovanja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Vrlo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bitno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usmerenost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bs-Latn-BA" sz="2000" dirty="0">
                <a:latin typeface="Times New Roman" pitchFamily="18" charset="0"/>
                <a:cs typeface="Times New Roman" pitchFamily="18" charset="0"/>
              </a:rPr>
              <a:t>dsti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njihovih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razvojnih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potencijala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vrši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podjednako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vrtiću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školi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kuće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s-Latn-B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s-Latn-BA" sz="2000" dirty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detetu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potrebno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omogućiti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materijal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crtanje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s-Latn-BA" sz="2000" dirty="0">
                <a:latin typeface="Times New Roman" pitchFamily="18" charset="0"/>
                <a:cs typeface="Times New Roman" pitchFamily="18" charset="0"/>
              </a:rPr>
              <a:t>...)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00034" y="1500174"/>
            <a:ext cx="285752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00034" y="4000504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:\Users\ADMIN\Desktop\uzina-za-dje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28868"/>
            <a:ext cx="1142976" cy="1711102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5000628" y="785794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2928926" y="785794"/>
            <a:ext cx="142876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.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>
            <a:off x="8501090" y="214290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s-Latn-BA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s-Latn-B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Veština učenja kao i veština saznanja  i veština kojom se obrađuju podaci uključuje tri razne vrste obrade podataka (rad sa darovitom u području darovitosti):</a:t>
            </a:r>
          </a:p>
          <a:p>
            <a:pPr marL="624078" indent="-514350" algn="just">
              <a:buFont typeface="+mj-lt"/>
              <a:buAutoNum type="alphaLcPeriod"/>
            </a:pP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eštinu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selekcije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mogućnost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razlikovanja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bitnog</a:t>
            </a: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nebitnog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bs-Latn-BA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66928" indent="-457200" algn="just">
              <a:buFont typeface="+mj-lt"/>
              <a:buAutoNum type="alphaLcPeriod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eštinu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selektivnog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komb</a:t>
            </a: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inov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anja</a:t>
            </a: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poznatu i lakšu strukturu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bs-Latn-BA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66928" indent="-457200" algn="just">
              <a:buFont typeface="+mj-lt"/>
              <a:buAutoNum type="alphaLcPeriod"/>
            </a:pP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ovezivanje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novih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već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postojećim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bs-Latn-BA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dugoročnom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pamćenju</a:t>
            </a:r>
            <a:endParaRPr lang="bs-Latn-BA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72528" y="142852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60301"/>
            <a:ext cx="3452827" cy="2297699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4786314" y="4929198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715008" y="478632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357818" y="550070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286248" y="5715016"/>
            <a:ext cx="928694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857620" y="5214950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osobina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ličnosti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pridonose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iskazivanju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darovitosti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najve</a:t>
            </a:r>
            <a:r>
              <a:rPr lang="bs-Latn-BA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se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značajnost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pridaje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motivaciji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za rad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pokazuju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daroviti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pojedinci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bs-Latn-BA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s-Latn-BA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Osobine ličnosti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8786810" y="0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ADMIN\Desktop\gkt3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94" y="3714745"/>
            <a:ext cx="4191006" cy="314325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...Motivacija...</a:t>
            </a:r>
            <a:endParaRPr lang="en-US" dirty="0"/>
          </a:p>
        </p:txBody>
      </p:sp>
      <p:pic>
        <p:nvPicPr>
          <p:cNvPr id="14338" name="Picture 2" descr="C:\Users\ADMIN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3357554" cy="2214554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 rot="21138832">
            <a:off x="3571868" y="4786322"/>
            <a:ext cx="785818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585943">
            <a:off x="3428992" y="5857892"/>
            <a:ext cx="1214446" cy="10001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1074228">
            <a:off x="4500562" y="5357826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1254064">
            <a:off x="5072066" y="4714884"/>
            <a:ext cx="928694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141045">
            <a:off x="5072066" y="5929330"/>
            <a:ext cx="1071570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20839465">
            <a:off x="6215074" y="5429264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143636" y="4572008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19605836">
            <a:off x="6862416" y="5777222"/>
            <a:ext cx="1071570" cy="8572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8643966" y="142852"/>
            <a:ext cx="357190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/>
          <a:lstStyle/>
          <a:p>
            <a:pPr algn="just"/>
            <a:r>
              <a:rPr lang="en-US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Motivacija</a:t>
            </a:r>
            <a:r>
              <a:rPr lang="en-US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dovodi</a:t>
            </a:r>
            <a:r>
              <a:rPr lang="en-US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bs-Latn-BA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zato je motivacija jako bitna</a:t>
            </a:r>
          </a:p>
          <a:p>
            <a:pPr algn="just"/>
            <a:r>
              <a:rPr lang="vi-VN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 Kad je reč o realiz</a:t>
            </a:r>
            <a:r>
              <a:rPr lang="x-none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ova</a:t>
            </a:r>
            <a:r>
              <a:rPr lang="vi-VN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noj darovitosti motivacija je neophodna</a:t>
            </a:r>
            <a:r>
              <a:rPr lang="bs-Latn-BA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određuje r</a:t>
            </a:r>
            <a:r>
              <a:rPr lang="bs-Latn-BA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ealizaciju</a:t>
            </a:r>
            <a:r>
              <a:rPr lang="vi-VN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i kvalitet </a:t>
            </a:r>
            <a:r>
              <a:rPr lang="bs-Latn-BA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izvodjenja nekog rada</a:t>
            </a:r>
          </a:p>
          <a:p>
            <a:pPr algn="just"/>
            <a:r>
              <a:rPr lang="bs-Latn-BA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Nju primećujemo u : </a:t>
            </a:r>
          </a:p>
          <a:p>
            <a:pPr algn="just"/>
            <a:r>
              <a:rPr lang="bs-Latn-BA" i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Neiscrpnoj </a:t>
            </a:r>
            <a:r>
              <a:rPr lang="en-US" i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radnoj</a:t>
            </a:r>
            <a:r>
              <a:rPr lang="en-US" i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energiji</a:t>
            </a:r>
            <a:endParaRPr lang="bs-Latn-BA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s-Latn-BA" i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pecifičnim</a:t>
            </a:r>
            <a:r>
              <a:rPr lang="en-US" i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interesima</a:t>
            </a:r>
            <a:r>
              <a:rPr lang="en-US" i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darovitog</a:t>
            </a:r>
            <a:r>
              <a:rPr lang="en-US" i="1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pojedinca</a:t>
            </a:r>
            <a:endParaRPr lang="en-US" u="sng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s-Latn-BA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Neiscrpna radna energija:</a:t>
            </a:r>
          </a:p>
          <a:p>
            <a:r>
              <a:rPr lang="bs-Latn-BA" sz="2400" b="1" dirty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atima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raditi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problemu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zanima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bez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znakova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umora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zasićenja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energično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opiru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pokušajima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da  se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preusmer</a:t>
            </a:r>
            <a:r>
              <a:rPr lang="bs-Latn-BA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bs-Latn-BA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bs-Latn-BA" sz="2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s-Latn-BA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Specifični interesi darovitosti:</a:t>
            </a:r>
          </a:p>
          <a:p>
            <a:r>
              <a:rPr lang="bs-Latn-BA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s-Latn-BA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skazivanje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oduševljenosti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fasciniranost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nekim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problemom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njegovim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rešavanjem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ništa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teško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zadovoljili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specifične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interese</a:t>
            </a:r>
            <a:r>
              <a:rPr lang="bs-Latn-BA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bs-Latn-BA" sz="24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429652" y="214290"/>
            <a:ext cx="42862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929454" y="5072074"/>
            <a:ext cx="1643074" cy="1428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031453" y="5507225"/>
            <a:ext cx="928694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357950" y="6072206"/>
            <a:ext cx="642942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286380" y="5572140"/>
            <a:ext cx="714380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000496" y="4643446"/>
            <a:ext cx="857256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4071934" y="3857628"/>
            <a:ext cx="428628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286248" y="2928934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857620" y="2071678"/>
            <a:ext cx="714380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071934" y="1000108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143240" y="571480"/>
            <a:ext cx="928694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143372" y="214290"/>
            <a:ext cx="642942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928926" y="0"/>
            <a:ext cx="642942" cy="6429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857620" y="1714488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Statistički podaci pokazuju da kroz istoriju darovita deca nisu bila bas zapamćena, nisu imala posebne tretmane, nije se obraćala posebna pažnja na njih i zbog toga su imala mnoge probleme i poteškoće tokom školovanja i rada.</a:t>
            </a:r>
          </a:p>
          <a:p>
            <a:r>
              <a:rPr lang="bs-Latn-B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Tu se odmah postavlja pitanje šta bi se desilo da su ta deca još kao mala bila primećena i da se njihova darovitost podsticala i primetila...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2000" cy="1143000"/>
          </a:xfrm>
          <a:scene3d>
            <a:camera prst="obliqueBottomLeft"/>
            <a:lightRig rig="soft" dir="t"/>
          </a:scene3d>
          <a:sp3d>
            <a:bevelT w="101600" prst="riblet"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DAROVITOST</a:t>
            </a:r>
            <a:endParaRPr lang="en-US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bistra-djeca-koja-kasnije-progovaraju-634668911912726094_267_2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14818"/>
            <a:ext cx="2757489" cy="2406348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8429652" y="285728"/>
            <a:ext cx="42862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je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najčešće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osobina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ličnosti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svakodnevnom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govoru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najčešće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poklapa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pojmom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radoznalosti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znatiželje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s-Latn-BA" dirty="0">
                <a:latin typeface="Times New Roman" pitchFamily="18" charset="0"/>
                <a:cs typeface="Times New Roman" pitchFamily="18" charset="0"/>
              </a:rPr>
              <a:t>3. Otvorenost prema novom iskustvu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polazak-u-sko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074" y="3071810"/>
            <a:ext cx="6067926" cy="3357586"/>
          </a:xfrm>
          <a:prstGeom prst="rect">
            <a:avLst/>
          </a:prstGeom>
          <a:noFill/>
        </p:spPr>
      </p:pic>
      <p:sp>
        <p:nvSpPr>
          <p:cNvPr id="5" name="Flowchart: Extract 4"/>
          <p:cNvSpPr/>
          <p:nvPr/>
        </p:nvSpPr>
        <p:spPr>
          <a:xfrm>
            <a:off x="8572528" y="142852"/>
            <a:ext cx="428628" cy="50006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bs-Latn-BA" dirty="0"/>
              <a:t>	Da li Vi imate iskustvo da vam se tokom prakse dešavalo da vas neko dete konstantno nešto zapitkuje i da ga nešto interesuje, kako ste reagovali, da li ste umeli da odgovorite na njihova pitanja???</a:t>
            </a:r>
            <a:endParaRPr lang="en-US" dirty="0"/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5429256" y="4357694"/>
            <a:ext cx="3286148" cy="22860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572528" y="214290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bs-Latn-BA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Krearivnost je mentalni proces gde dete razvija nove ideje, stvara nove stvari a pritom to voli, ume i ispunjuje ga.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je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sposobnost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bs-Latn-BA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možemo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naslutiti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njihovim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originalnim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neuobičajenim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pitanjima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odgovorima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neobičajenim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mudrim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izjavama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njihovoj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neiscrpnoj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maštovitosti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u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smislu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improvizaciju</a:t>
            </a:r>
            <a:r>
              <a:rPr lang="bs-Latn-BA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Zato je neophodno da takvu decu stalno pohvaljujemo i na taj način ih podstičemo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s-Latn-BA" dirty="0"/>
              <a:t>4. Kreativnost </a:t>
            </a:r>
            <a:endParaRPr lang="en-US" dirty="0"/>
          </a:p>
        </p:txBody>
      </p:sp>
      <p:pic>
        <p:nvPicPr>
          <p:cNvPr id="16386" name="Picture 2" descr="C:\Users\ADMIN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4664109"/>
            <a:ext cx="2928958" cy="2193891"/>
          </a:xfrm>
          <a:prstGeom prst="rect">
            <a:avLst/>
          </a:prstGeom>
          <a:noFill/>
        </p:spPr>
      </p:pic>
      <p:pic>
        <p:nvPicPr>
          <p:cNvPr id="16387" name="Picture 3" descr="C:\Users\ADMIN\Desktop\LIkRadDeca_4_velika-145585-1-2_67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0"/>
            <a:ext cx="1857554" cy="1394552"/>
          </a:xfrm>
          <a:prstGeom prst="rect">
            <a:avLst/>
          </a:prstGeom>
          <a:noFill/>
        </p:spPr>
      </p:pic>
      <p:pic>
        <p:nvPicPr>
          <p:cNvPr id="16388" name="Picture 4" descr="C:\Users\ADMIN\Desktop\289848994706883484_14017363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14290"/>
            <a:ext cx="2057400" cy="1390650"/>
          </a:xfrm>
          <a:prstGeom prst="rect">
            <a:avLst/>
          </a:prstGeom>
          <a:noFill/>
        </p:spPr>
      </p:pic>
      <p:pic>
        <p:nvPicPr>
          <p:cNvPr id="16389" name="Picture 5" descr="C:\Users\ADMIN\Desktop\slikanje-tac48dkanj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75"/>
            <a:ext cx="2857500" cy="2143125"/>
          </a:xfrm>
          <a:prstGeom prst="rect">
            <a:avLst/>
          </a:prstGeom>
          <a:noFill/>
        </p:spPr>
      </p:pic>
      <p:pic>
        <p:nvPicPr>
          <p:cNvPr id="16390" name="Picture 6" descr="C:\Users\ADMIN\Desktop\kreativna-radionica-za-decu-jesen-list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86256"/>
            <a:ext cx="3357554" cy="257174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8786842" y="0"/>
            <a:ext cx="357158" cy="428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s-Latn-BA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1.Da li vam se nekad desilo da dete stalno traži da crta ili pravi nešto kako bi ga pohvaljivali i kako bi skrenulo pažnju na sebe?</a:t>
            </a:r>
            <a:br>
              <a:rPr lang="bs-Latn-BA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bs-Latn-BA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Latn-BA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Da li smatrate u vašem primeru to razmaženom decom koja su samo htela da skrenu pažnju na sebe ili su ta deca imala neki poseban talenat?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*</a:t>
            </a:r>
            <a:endParaRPr lang="en-US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6715140" y="3500438"/>
            <a:ext cx="2000264" cy="150019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72528" y="14285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Users\ADMIN\Desktop\skola-crtanja-za-decu-12-68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965698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bs-Latn-BA" b="1" dirty="0"/>
              <a:t>   </a:t>
            </a:r>
            <a:r>
              <a:rPr lang="en-US" b="1" dirty="0"/>
              <a:t>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Kao glavne dimenzije kreativnosti navode se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C:\Users\ADMIN\Desktop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214958"/>
            <a:ext cx="2214514" cy="1643042"/>
          </a:xfrm>
          <a:prstGeom prst="rect">
            <a:avLst/>
          </a:prstGeom>
          <a:noFill/>
        </p:spPr>
      </p:pic>
      <p:pic>
        <p:nvPicPr>
          <p:cNvPr id="18435" name="Picture 3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214927"/>
            <a:ext cx="1643073" cy="1643073"/>
          </a:xfrm>
          <a:prstGeom prst="rect">
            <a:avLst/>
          </a:prstGeom>
          <a:noFill/>
        </p:spPr>
      </p:pic>
      <p:pic>
        <p:nvPicPr>
          <p:cNvPr id="18436" name="Picture 4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214926"/>
            <a:ext cx="1643074" cy="1643074"/>
          </a:xfrm>
          <a:prstGeom prst="rect">
            <a:avLst/>
          </a:prstGeom>
          <a:noFill/>
        </p:spPr>
      </p:pic>
      <p:pic>
        <p:nvPicPr>
          <p:cNvPr id="18437" name="Picture 5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214950"/>
            <a:ext cx="2285984" cy="1643050"/>
          </a:xfrm>
          <a:prstGeom prst="rect">
            <a:avLst/>
          </a:prstGeom>
          <a:noFill/>
        </p:spPr>
      </p:pic>
      <p:pic>
        <p:nvPicPr>
          <p:cNvPr id="18438" name="Picture 6" descr="C:\Users\ADMI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214926"/>
            <a:ext cx="1643074" cy="1643074"/>
          </a:xfrm>
          <a:prstGeom prst="rect">
            <a:avLst/>
          </a:prstGeom>
          <a:noFill/>
        </p:spPr>
      </p:pic>
      <p:sp>
        <p:nvSpPr>
          <p:cNvPr id="11" name="Isosceles Triangle 10"/>
          <p:cNvSpPr/>
          <p:nvPr/>
        </p:nvSpPr>
        <p:spPr>
          <a:xfrm>
            <a:off x="8501090" y="142852"/>
            <a:ext cx="500034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63358276"/>
              </p:ext>
            </p:extLst>
          </p:nvPr>
        </p:nvGraphicFramePr>
        <p:xfrm>
          <a:off x="357158" y="1571612"/>
          <a:ext cx="550072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14423"/>
            <a:ext cx="8329642" cy="2786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s-Latn-B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RAD NA PROJEKTU</a:t>
            </a:r>
          </a:p>
          <a:p>
            <a:pPr algn="just">
              <a:buNone/>
            </a:pPr>
            <a:r>
              <a:rPr lang="bs-Latn-BA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vi-VN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Deci se postavlja određeni zadatak ili 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ga oni sami zada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vi-VN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samostalno ga i izvršavaju, pri čemu im 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vaspitač</a:t>
            </a:r>
            <a:r>
              <a:rPr lang="vi-VN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pomaže 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koliko dođe do problema i podstiče temu za razgovor i pridubljivanje teme</a:t>
            </a:r>
            <a:endParaRPr lang="vi-VN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br>
              <a:rPr lang="vi-VN" dirty="0"/>
            </a:br>
            <a:endParaRPr lang="bs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Mogući rad i pristup darovitost:</a:t>
            </a:r>
            <a:endParaRPr lang="en-US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501090" y="142852"/>
            <a:ext cx="50003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C:\Users\ADMIN\Desktop\Slikarska-radionic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3021"/>
            <a:ext cx="4643438" cy="2544979"/>
          </a:xfrm>
          <a:prstGeom prst="rect">
            <a:avLst/>
          </a:prstGeom>
          <a:noFill/>
        </p:spPr>
      </p:pic>
      <p:pic>
        <p:nvPicPr>
          <p:cNvPr id="22531" name="Picture 3" descr="C:\Users\ADMIN\Desktop\d0fc923b5f9da1bab4c5000ce0c6a52f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71942"/>
            <a:ext cx="3714744" cy="2786058"/>
          </a:xfrm>
          <a:prstGeom prst="rect">
            <a:avLst/>
          </a:prstGeom>
          <a:noFill/>
        </p:spPr>
      </p:pic>
      <p:sp>
        <p:nvSpPr>
          <p:cNvPr id="7" name="Cloud 6"/>
          <p:cNvSpPr/>
          <p:nvPr/>
        </p:nvSpPr>
        <p:spPr>
          <a:xfrm>
            <a:off x="785786" y="3286124"/>
            <a:ext cx="785818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214546" y="3143248"/>
            <a:ext cx="64294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786182" y="3500438"/>
            <a:ext cx="785818" cy="5715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5286380" y="3143248"/>
            <a:ext cx="1000132" cy="7143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7072330" y="3786190"/>
            <a:ext cx="500066" cy="2857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8072462" y="3071810"/>
            <a:ext cx="714380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001024" cy="2786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s-Latn-B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RAD U MANJIM GRUPAMA</a:t>
            </a:r>
          </a:p>
          <a:p>
            <a:pPr algn="just">
              <a:buNone/>
            </a:pPr>
            <a:r>
              <a:rPr lang="bs-Latn-BA" dirty="0">
                <a:solidFill>
                  <a:schemeClr val="tx1"/>
                </a:solidFill>
              </a:rPr>
              <a:t>   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velike je važnosti da darovito dete nauči </a:t>
            </a:r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endParaRPr lang="bs-Latn-B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rađ</a:t>
            </a:r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uje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drugom decom na razne načine. U malim 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grupama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moguće je 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izraditi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raznolike aktivnosti, npr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uređenje zidnih panoa, 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međusobne komunikacije na određenu temu itd.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571472" y="6429396"/>
            <a:ext cx="1928826" cy="571504"/>
          </a:xfrm>
        </p:spPr>
        <p:txBody>
          <a:bodyPr>
            <a:normAutofit fontScale="90000"/>
          </a:bodyPr>
          <a:lstStyle/>
          <a:p>
            <a:r>
              <a:rPr lang="bs-Latn-BA" dirty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215338" y="214290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C:\Users\ADMIN\Desktop\carape_mal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99727"/>
            <a:ext cx="9144000" cy="37582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143932" cy="4572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s-Latn-B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INDIVIDUALAN RAD</a:t>
            </a:r>
          </a:p>
          <a:p>
            <a:pPr algn="just">
              <a:buNone/>
            </a:pPr>
            <a:r>
              <a:rPr lang="bs-Latn-BA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povremeno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proširivati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ostvaruju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individualno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drugom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darovitim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detetom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svrhe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pokazalo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izvrsnim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omogućiti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raču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posebnim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radnim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listićima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darovite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Dec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treba pohvaljivati, podsticati da</a:t>
            </a:r>
            <a:r>
              <a:rPr lang="sr-Latn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samostalno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kreiraju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izm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išljaju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kvizove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izrade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materijal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pomoću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nešto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naučiti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.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8429652" y="214290"/>
            <a:ext cx="42862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C:\Users\ADMIN\Desktop\skola-crtanja-za-decu-12-68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05164"/>
            <a:ext cx="4000496" cy="2552836"/>
          </a:xfrm>
          <a:prstGeom prst="rect">
            <a:avLst/>
          </a:prstGeom>
          <a:noFill/>
        </p:spPr>
      </p:pic>
      <p:pic>
        <p:nvPicPr>
          <p:cNvPr id="20483" name="Picture 3" descr="C:\Users\ADMIN\Desktop\kreativnost-kod-dece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90995"/>
            <a:ext cx="2143140" cy="2567005"/>
          </a:xfrm>
          <a:prstGeom prst="rect">
            <a:avLst/>
          </a:prstGeom>
          <a:noFill/>
        </p:spPr>
      </p:pic>
      <p:pic>
        <p:nvPicPr>
          <p:cNvPr id="20484" name="Picture 4" descr="C:\Users\ADMIN\Desktop\kretaivnost-kod-dece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256"/>
            <a:ext cx="2357454" cy="2571744"/>
          </a:xfrm>
          <a:prstGeom prst="rect">
            <a:avLst/>
          </a:prstGeom>
          <a:noFill/>
        </p:spPr>
      </p:pic>
      <p:sp>
        <p:nvSpPr>
          <p:cNvPr id="9" name="5-Point Star 8"/>
          <p:cNvSpPr/>
          <p:nvPr/>
        </p:nvSpPr>
        <p:spPr>
          <a:xfrm>
            <a:off x="8143900" y="3857628"/>
            <a:ext cx="1000100" cy="10001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43900" y="5286388"/>
            <a:ext cx="642942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643966" y="6215082"/>
            <a:ext cx="500034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215338" y="1989142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072462" y="3500438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501090" y="2928934"/>
            <a:ext cx="500034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"/>
            <a:ext cx="8229600" cy="3786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s-Latn-B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OSTALE AKTIVNOSTI</a:t>
            </a:r>
          </a:p>
          <a:p>
            <a:pPr algn="just">
              <a:buNone/>
            </a:pPr>
            <a:r>
              <a:rPr lang="bs-Latn-BA" dirty="0"/>
              <a:t>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vrlo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važne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darovitom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omogućuju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stekne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nova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izazovna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iskustva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posebno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vredi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male 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učestvuju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takvim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aktivnostima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obično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neobične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zahtevne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bs-Latn-B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dstaći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vrste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igraonica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klubove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572528" y="21429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 descr="C:\Users\ADMIN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32126"/>
            <a:ext cx="5286380" cy="3025874"/>
          </a:xfrm>
          <a:prstGeom prst="rect">
            <a:avLst/>
          </a:prstGeom>
          <a:noFill/>
        </p:spPr>
      </p:pic>
      <p:pic>
        <p:nvPicPr>
          <p:cNvPr id="19460" name="Picture 4" descr="C:\Users\ADMIN\Desktop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71942"/>
            <a:ext cx="3357570" cy="24622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Darovitoj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bs-Latn-B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potrebna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dodatna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materijali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knjige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radni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listići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darovite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logičke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didaktičke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igre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sl.),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zahtevniji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uobičajenih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materijala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x-non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vaspit</a:t>
            </a:r>
            <a:r>
              <a:rPr lang="sr-Latn-R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no-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obrazovnom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radu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s-Latn-B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DODATNA SREDSTVA I MATERIJALI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C:\Users\ADMIN\Desktop\prva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72251"/>
            <a:ext cx="3929058" cy="2885749"/>
          </a:xfrm>
          <a:prstGeom prst="rect">
            <a:avLst/>
          </a:prstGeom>
          <a:noFill/>
        </p:spPr>
      </p:pic>
      <p:sp>
        <p:nvSpPr>
          <p:cNvPr id="6" name="Flowchart: Extract 5"/>
          <p:cNvSpPr/>
          <p:nvPr/>
        </p:nvSpPr>
        <p:spPr>
          <a:xfrm>
            <a:off x="8572528" y="214290"/>
            <a:ext cx="428628" cy="28575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214810" y="5715016"/>
            <a:ext cx="1000132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786314" y="4214818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643306" y="4714884"/>
            <a:ext cx="928694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643174" y="4143380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571736" y="5500702"/>
            <a:ext cx="1143008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143108" y="5000636"/>
            <a:ext cx="357190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71934" y="407194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714480" y="4000504"/>
            <a:ext cx="642942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14282" y="4214818"/>
            <a:ext cx="1285884" cy="1214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643042" y="5643578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42844" y="3643314"/>
            <a:ext cx="642910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14282" y="2714620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42844" y="1928802"/>
            <a:ext cx="28572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314595"/>
          </a:xfrm>
        </p:spPr>
        <p:txBody>
          <a:bodyPr>
            <a:normAutofit fontScale="92500"/>
          </a:bodyPr>
          <a:lstStyle/>
          <a:p>
            <a:r>
              <a:rPr lang="x-none" dirty="0"/>
              <a:t>Genij</a:t>
            </a:r>
            <a:r>
              <a:rPr lang="en-US" dirty="0"/>
              <a:t>e</a:t>
            </a:r>
            <a:r>
              <a:rPr lang="x-none" dirty="0"/>
              <a:t> je ekstremnija verzija darovitog deteta koje stvara na </a:t>
            </a:r>
            <a:r>
              <a:rPr lang="en-US" dirty="0" err="1"/>
              <a:t>nivou</a:t>
            </a:r>
            <a:r>
              <a:rPr lang="x-none" dirty="0"/>
              <a:t> odrasle osobe iako je još uvek dete </a:t>
            </a:r>
            <a:endParaRPr lang="en-US" dirty="0"/>
          </a:p>
          <a:p>
            <a:r>
              <a:rPr lang="x-none" dirty="0"/>
              <a:t>Takva su deca kreativna: ona samostalno otkrivaju pravila svojeg područja i smišljaju neobične strategije za rešavanje problema </a:t>
            </a:r>
            <a:endParaRPr lang="en-US" dirty="0"/>
          </a:p>
          <a:p>
            <a:r>
              <a:rPr lang="x-none" dirty="0"/>
              <a:t> Kada odrastu takva deca nekad postaju stručnjaci u svojem području a</a:t>
            </a:r>
            <a:r>
              <a:rPr lang="sr-Latn-RS" dirty="0"/>
              <a:t>li</a:t>
            </a:r>
            <a:r>
              <a:rPr lang="x-none" dirty="0"/>
              <a:t> stručnost nije kreativnost. </a:t>
            </a:r>
            <a:endParaRPr lang="en-US" dirty="0"/>
          </a:p>
          <a:p>
            <a:r>
              <a:rPr lang="x-non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Stručnjaci ostvaruju visoke rezultate u svom području, kreativni ga menjaju </a:t>
            </a:r>
          </a:p>
          <a:p>
            <a:r>
              <a:rPr lang="x-none" dirty="0"/>
              <a:t>Kreativni put zahteva i buntovnu </a:t>
            </a:r>
            <a:r>
              <a:rPr lang="x-none" dirty="0" err="1"/>
              <a:t>osob</a:t>
            </a:r>
            <a:r>
              <a:rPr lang="en-US" dirty="0"/>
              <a:t>e</a:t>
            </a:r>
            <a:r>
              <a:rPr lang="x-none" dirty="0"/>
              <a:t>nost, preuzimanje rizika i motivaciju za razmrdavanjem utvrđene tradicije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93999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li ste se vi susretali sa takvim sredstvima i da li i koliko se razlikuju od sredstava njihovih vršnjaka?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.</a:t>
            </a:r>
            <a:endParaRPr lang="en-US" dirty="0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0" y="0"/>
            <a:ext cx="1428728" cy="15716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29652" y="214290"/>
            <a:ext cx="5715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43042" y="214290"/>
            <a:ext cx="714380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857488" y="357166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643306" y="285728"/>
            <a:ext cx="571504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572000" y="285728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429256" y="214290"/>
            <a:ext cx="500066" cy="4286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57950" y="428604"/>
            <a:ext cx="428628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429520" y="214290"/>
            <a:ext cx="571504" cy="6429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429652" y="1214422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501090" y="228599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429652" y="3500438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C:\Users\ADMIN\Desktop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29000"/>
            <a:ext cx="2676525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vi-VN" b="1" dirty="0">
                <a:ln/>
                <a:solidFill>
                  <a:schemeClr val="accent3"/>
                </a:solidFill>
              </a:rPr>
              <a:t>Darovito dete poseduje poseban sklop osobina u odnosu na ostalu decu prosečnih sposobnosti. Ta su deca na određen način "drukčija od većine", kao što su i deca s određenim razvojnim smetnjama "drukčija od većine". Takav sklop osobin</a:t>
            </a:r>
            <a:r>
              <a:rPr lang="sr-Latn-RS" b="1" dirty="0">
                <a:ln/>
                <a:solidFill>
                  <a:schemeClr val="accent3"/>
                </a:solidFill>
              </a:rPr>
              <a:t>a</a:t>
            </a:r>
            <a:r>
              <a:rPr lang="vi-VN" b="1" dirty="0">
                <a:ln/>
                <a:solidFill>
                  <a:schemeClr val="accent3"/>
                </a:solidFill>
              </a:rPr>
              <a:t> </a:t>
            </a:r>
            <a:r>
              <a:rPr lang="bs-Latn-BA" b="1" dirty="0">
                <a:ln/>
                <a:solidFill>
                  <a:schemeClr val="accent3"/>
                </a:solidFill>
              </a:rPr>
              <a:t>iziskuje</a:t>
            </a:r>
            <a:r>
              <a:rPr lang="vi-VN" b="1" dirty="0">
                <a:ln/>
                <a:solidFill>
                  <a:schemeClr val="accent3"/>
                </a:solidFill>
              </a:rPr>
              <a:t> i njihove posebne obrazovne potrebe</a:t>
            </a:r>
            <a:r>
              <a:rPr lang="bs-Latn-BA" b="1" dirty="0">
                <a:ln/>
                <a:solidFill>
                  <a:schemeClr val="accent3"/>
                </a:solidFill>
              </a:rPr>
              <a:t> i saradnje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 prst="softRound"/>
            </a:sp3d>
          </a:bodyPr>
          <a:lstStyle/>
          <a:p>
            <a:r>
              <a:rPr lang="bs-Latn-BA" dirty="0">
                <a:solidFill>
                  <a:schemeClr val="accent3">
                    <a:lumMod val="75000"/>
                  </a:schemeClr>
                </a:solidFill>
              </a:rPr>
              <a:t>Darovita deca imaju posebne obrazovne potrebe!!!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C:\Users\ADMIN\Desktop\deca-crte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0"/>
            <a:ext cx="9001156" cy="1714500"/>
          </a:xfrm>
          <a:prstGeom prst="rect">
            <a:avLst/>
          </a:prstGeom>
          <a:noFill/>
        </p:spPr>
      </p:pic>
      <p:sp>
        <p:nvSpPr>
          <p:cNvPr id="5" name="Isosceles Triangle 4"/>
          <p:cNvSpPr/>
          <p:nvPr/>
        </p:nvSpPr>
        <p:spPr>
          <a:xfrm>
            <a:off x="8715372" y="0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Najistaknutije su: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s-Latn-BA" dirty="0"/>
              <a:t>Darovita deca imaju posebne obrazovne potrebe!!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s-Latn-BA" dirty="0"/>
              <a:t>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12898"/>
          </a:xfrm>
        </p:spPr>
        <p:txBody>
          <a:bodyPr>
            <a:normAutofit fontScale="92500" lnSpcReduction="20000"/>
          </a:bodyPr>
          <a:lstStyle/>
          <a:p>
            <a:r>
              <a:rPr lang="bs-Latn-BA" sz="2200" dirty="0"/>
              <a:t> </a:t>
            </a:r>
            <a:r>
              <a:rPr lang="bs-Latn-BA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Potreba druženja sa ostalom darovitom decom</a:t>
            </a:r>
          </a:p>
          <a:p>
            <a:r>
              <a:rPr lang="bs-Latn-BA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Širenje obrazovnog programa</a:t>
            </a:r>
          </a:p>
          <a:p>
            <a:r>
              <a:rPr lang="bs-Latn-BA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Stvaranje neobavezujućeg učenja koji ne opterećuje a pritom stvara interesovanje</a:t>
            </a:r>
          </a:p>
          <a:p>
            <a:r>
              <a:rPr lang="bs-Latn-BA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Potreba za izazovima i proširenjima interesovanja</a:t>
            </a:r>
          </a:p>
          <a:p>
            <a:r>
              <a:rPr lang="bs-Latn-BA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Omogućavanja nesmetanog rada</a:t>
            </a:r>
          </a:p>
          <a:p>
            <a:r>
              <a:rPr lang="bs-Latn-BA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Stvaranju  i obezbeđivanju uslova</a:t>
            </a:r>
          </a:p>
          <a:p>
            <a:r>
              <a:rPr lang="bs-Latn-BA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Javni nastupi i pokazivanja  uspeha</a:t>
            </a:r>
          </a:p>
          <a:p>
            <a:endParaRPr lang="bs-Latn-BA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4117297"/>
          </a:xfrm>
        </p:spPr>
        <p:txBody>
          <a:bodyPr>
            <a:normAutofit/>
          </a:bodyPr>
          <a:lstStyle/>
          <a:p>
            <a:r>
              <a:rPr lang="bs-Latn-B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Neposredne saradnje roditelja i vaspitača </a:t>
            </a:r>
          </a:p>
          <a:p>
            <a:r>
              <a:rPr lang="bs-Latn-B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Neposredne saradnje sa ostalim opštinskim institucijama</a:t>
            </a:r>
          </a:p>
          <a:p>
            <a:r>
              <a:rPr lang="bs-Latn-B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Neprestano pohvaljivanje čini motivaciju</a:t>
            </a:r>
          </a:p>
          <a:p>
            <a:r>
              <a:rPr lang="bs-Latn-B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Pravljenja posebnih planova u institucijama u kojima se dete nalazi</a:t>
            </a:r>
          </a:p>
          <a:p>
            <a:r>
              <a:rPr lang="bs-Latn-B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Praćenju rada takve dece i vođenju posebnog dnevnika za takvo dete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DMIN\Desktop\fi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504" y="101305"/>
            <a:ext cx="1206704" cy="1239464"/>
          </a:xfrm>
          <a:prstGeom prst="rect">
            <a:avLst/>
          </a:prstGeom>
          <a:noFill/>
        </p:spPr>
      </p:pic>
      <p:pic>
        <p:nvPicPr>
          <p:cNvPr id="26627" name="Picture 3" descr="C:\Users\ADMIN\Desktop\dete-crte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0"/>
            <a:ext cx="1428728" cy="1340768"/>
          </a:xfrm>
          <a:prstGeom prst="rect">
            <a:avLst/>
          </a:prstGeom>
          <a:noFill/>
        </p:spPr>
      </p:pic>
      <p:pic>
        <p:nvPicPr>
          <p:cNvPr id="26628" name="Picture 4" descr="C:\Users\ADMIN\Desktop\BoySmil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941168"/>
            <a:ext cx="4572000" cy="1916832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 flipH="1">
            <a:off x="8955438" y="0"/>
            <a:ext cx="188562" cy="1428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458200" cy="5098571"/>
          </a:xfrm>
        </p:spPr>
        <p:txBody>
          <a:bodyPr>
            <a:normAutofit/>
          </a:bodyPr>
          <a:lstStyle/>
          <a:p>
            <a:r>
              <a:rPr lang="x-none" dirty="0"/>
              <a:t> reč koja dolazi iz grčkog jezika - </a:t>
            </a:r>
            <a:r>
              <a:rPr lang="x-none" dirty="0" err="1"/>
              <a:t>talanton</a:t>
            </a:r>
            <a:r>
              <a:rPr lang="x-none" dirty="0"/>
              <a:t>, odnosno latinskog jezika - </a:t>
            </a:r>
            <a:r>
              <a:rPr lang="x-none" dirty="0" err="1"/>
              <a:t>talentum</a:t>
            </a:r>
            <a:r>
              <a:rPr lang="x-none" dirty="0"/>
              <a:t>, a izvorno znači meru, pa </a:t>
            </a:r>
            <a:r>
              <a:rPr lang="en-US" dirty="0" err="1"/>
              <a:t>posudu</a:t>
            </a:r>
            <a:r>
              <a:rPr lang="x-none" dirty="0"/>
              <a:t> kojom se meri, pa zlatan novac. Onaj koji je imao talenta bio je osoba s merom, s osećajem za (zajedničku) meru i kao takav (duhovno) bogat</a:t>
            </a:r>
            <a:endParaRPr lang="sr-Latn-RS" dirty="0"/>
          </a:p>
          <a:p>
            <a:r>
              <a:rPr lang="x-none" dirty="0"/>
              <a:t> Mera je bila posebno izražena u umetnostima, a mogla se naučiti putem kanona i proporcija kojima se postizala </a:t>
            </a:r>
            <a:r>
              <a:rPr lang="x-none" i="1" dirty="0"/>
              <a:t>s</a:t>
            </a:r>
            <a:r>
              <a:rPr lang="en-US" i="1" dirty="0"/>
              <a:t>a</a:t>
            </a:r>
            <a:r>
              <a:rPr lang="x-none" i="1" dirty="0"/>
              <a:t>merljivost</a:t>
            </a:r>
            <a:r>
              <a:rPr lang="x-none" dirty="0"/>
              <a:t> (symmetria), uočavanje neočiglednih vrednosti nekih pojava kroz zajedničke mere</a:t>
            </a:r>
          </a:p>
          <a:p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TALENAT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381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400600"/>
          </a:xfrm>
        </p:spPr>
        <p:txBody>
          <a:bodyPr>
            <a:normAutofit/>
          </a:bodyPr>
          <a:lstStyle/>
          <a:p>
            <a:r>
              <a:rPr lang="x-none" dirty="0"/>
              <a:t>objašnjava kako je potrebna nadarenost </a:t>
            </a:r>
            <a:r>
              <a:rPr lang="en-US" dirty="0" err="1"/>
              <a:t>sabrana</a:t>
            </a:r>
            <a:r>
              <a:rPr lang="x-none" dirty="0"/>
              <a:t> sa slučajem (srećom), okolinom i motivacijsko</a:t>
            </a:r>
            <a:r>
              <a:rPr lang="en-US" dirty="0"/>
              <a:t>-</a:t>
            </a:r>
            <a:r>
              <a:rPr lang="x-none" dirty="0"/>
              <a:t>emocionalnim osobinama. </a:t>
            </a:r>
            <a:endParaRPr lang="en-US" dirty="0"/>
          </a:p>
          <a:p>
            <a:r>
              <a:rPr lang="x-none" dirty="0"/>
              <a:t>Područja talenta mogu biti</a:t>
            </a:r>
            <a:r>
              <a:rPr lang="en-US" dirty="0"/>
              <a:t>: </a:t>
            </a:r>
          </a:p>
          <a:p>
            <a:r>
              <a:rPr lang="en-US" dirty="0"/>
              <a:t>1.</a:t>
            </a:r>
            <a:r>
              <a:rPr lang="x-none" dirty="0"/>
              <a:t> školska (akademska), </a:t>
            </a:r>
            <a:endParaRPr lang="en-US" dirty="0"/>
          </a:p>
          <a:p>
            <a:r>
              <a:rPr lang="en-US" dirty="0"/>
              <a:t>2.</a:t>
            </a:r>
            <a:r>
              <a:rPr lang="x-none" dirty="0"/>
              <a:t>umetnička, </a:t>
            </a:r>
            <a:endParaRPr lang="en-US" dirty="0"/>
          </a:p>
          <a:p>
            <a:r>
              <a:rPr lang="en-US" dirty="0"/>
              <a:t>3.</a:t>
            </a:r>
            <a:r>
              <a:rPr lang="x-none" dirty="0"/>
              <a:t>sportska,</a:t>
            </a:r>
            <a:endParaRPr lang="en-US" dirty="0"/>
          </a:p>
          <a:p>
            <a:r>
              <a:rPr lang="en-US" dirty="0"/>
              <a:t>4.</a:t>
            </a:r>
            <a:r>
              <a:rPr lang="x-none" dirty="0"/>
              <a:t> tehnološka.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3200" dirty="0" err="1"/>
              <a:t>Gagnéov</a:t>
            </a:r>
            <a:r>
              <a:rPr lang="x-none" sz="3200" dirty="0"/>
              <a:t> model razvoja talenta iz nadarenosti </a:t>
            </a:r>
          </a:p>
        </p:txBody>
      </p:sp>
    </p:spTree>
    <p:extLst>
      <p:ext uri="{BB962C8B-B14F-4D97-AF65-F5344CB8AC3E}">
        <p14:creationId xmlns:p14="http://schemas.microsoft.com/office/powerpoint/2010/main" val="601257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6009E-BC76-4B00-B30C-E6F1F2FC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fontScale="92500"/>
          </a:bodyPr>
          <a:lstStyle/>
          <a:p>
            <a:r>
              <a:rPr lang="sr-Latn-RS" dirty="0" err="1"/>
              <a:t>Gagné</a:t>
            </a:r>
            <a:r>
              <a:rPr lang="sr-Latn-RS" dirty="0"/>
              <a:t> također navodi i "katalizatore" koji omogućavaju razvoj darovitosti u talent, a to su: </a:t>
            </a:r>
          </a:p>
          <a:p>
            <a:r>
              <a:rPr lang="sr-Latn-RS" dirty="0"/>
              <a:t>otvorenost prema novom iskustvu,</a:t>
            </a:r>
          </a:p>
          <a:p>
            <a:r>
              <a:rPr lang="sr-Latn-RS" dirty="0"/>
              <a:t> pozitivna slika o sebi, </a:t>
            </a:r>
          </a:p>
          <a:p>
            <a:r>
              <a:rPr lang="sr-Latn-RS" dirty="0"/>
              <a:t>autonomija i </a:t>
            </a:r>
          </a:p>
          <a:p>
            <a:r>
              <a:rPr lang="sr-Latn-RS" dirty="0"/>
              <a:t>otpornost na stres </a:t>
            </a:r>
          </a:p>
          <a:p>
            <a:pPr marL="109728" indent="0">
              <a:buNone/>
            </a:pPr>
            <a:endParaRPr lang="sr-Latn-RS" dirty="0"/>
          </a:p>
          <a:p>
            <a:r>
              <a:rPr lang="sr-Latn-RS" dirty="0"/>
              <a:t>Zanimljiva je otvorenost ka novom iskustvu - ona znači radoznalost, ali i toleranciju na neizvesnost. Naime, tamo gde nisu jasna "pravila igre" pojavljuju se znatne razlike u reakcijama pojedinaca na takve okolnosti 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3BE17-74E2-4C6A-B166-48929551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13237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/>
          <a:lstStyle/>
          <a:p>
            <a:r>
              <a:rPr lang="x-none" b="1" dirty="0"/>
              <a:t>otkriti (prepoznati</a:t>
            </a:r>
            <a:r>
              <a:rPr lang="x-none" dirty="0"/>
              <a:t>) znači </a:t>
            </a:r>
            <a:r>
              <a:rPr lang="x-none"/>
              <a:t>samo indi</a:t>
            </a:r>
            <a:r>
              <a:rPr lang="en-US" dirty="0" err="1"/>
              <a:t>kovati</a:t>
            </a:r>
            <a:r>
              <a:rPr lang="en-US" dirty="0"/>
              <a:t> </a:t>
            </a:r>
            <a:r>
              <a:rPr lang="x-none"/>
              <a:t> </a:t>
            </a:r>
            <a:r>
              <a:rPr lang="x-none" dirty="0"/>
              <a:t>nadarenog pojedinca</a:t>
            </a:r>
            <a:r>
              <a:rPr lang="en-US" dirty="0"/>
              <a:t> (</a:t>
            </a:r>
            <a:r>
              <a:rPr lang="en-US" dirty="0" err="1"/>
              <a:t>vaspita</a:t>
            </a:r>
            <a:r>
              <a:rPr lang="x-none" dirty="0" err="1"/>
              <a:t>či,učtelji</a:t>
            </a:r>
            <a:r>
              <a:rPr lang="x-none" dirty="0"/>
              <a:t>) a</a:t>
            </a:r>
            <a:endParaRPr lang="en-US" dirty="0"/>
          </a:p>
          <a:p>
            <a:r>
              <a:rPr lang="x-none" b="1" dirty="0"/>
              <a:t> </a:t>
            </a:r>
            <a:r>
              <a:rPr lang="x-none" b="1" dirty="0" err="1"/>
              <a:t>identifi</a:t>
            </a:r>
            <a:r>
              <a:rPr lang="en-US" b="1" dirty="0" err="1"/>
              <a:t>kovati</a:t>
            </a:r>
            <a:r>
              <a:rPr lang="x-none" b="1" dirty="0"/>
              <a:t> </a:t>
            </a:r>
            <a:r>
              <a:rPr lang="x-none" dirty="0"/>
              <a:t>znači utvrditi njegov identitet, tj. utvrditi skup osobina koje poseduje, vrstu i </a:t>
            </a:r>
            <a:r>
              <a:rPr lang="en-US" dirty="0" err="1"/>
              <a:t>nivo</a:t>
            </a:r>
            <a:r>
              <a:rPr lang="x-none" dirty="0"/>
              <a:t> njegove nadarenosti (psiholozi, pedagozi, lekari, sociolozi…)</a:t>
            </a:r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06613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/>
              </a:rPr>
              <a:t>O</a:t>
            </a:r>
            <a:r>
              <a:rPr lang="x-none" i="1" dirty="0" err="1">
                <a:effectLst/>
              </a:rPr>
              <a:t>tkrivanje</a:t>
            </a:r>
            <a:r>
              <a:rPr lang="x-none" dirty="0">
                <a:effectLst/>
              </a:rPr>
              <a:t> i </a:t>
            </a:r>
            <a:r>
              <a:rPr lang="x-none" i="1" dirty="0">
                <a:effectLst/>
              </a:rPr>
              <a:t>identifikacija</a:t>
            </a:r>
            <a:r>
              <a:rPr lang="x-none" dirty="0">
                <a:effectLst/>
              </a:rPr>
              <a:t> nadarenih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86514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60640"/>
          </a:xfrm>
        </p:spPr>
        <p:txBody>
          <a:bodyPr>
            <a:normAutofit fontScale="77500" lnSpcReduction="20000"/>
          </a:bodyPr>
          <a:lstStyle/>
          <a:p>
            <a:r>
              <a:rPr lang="x-none" dirty="0"/>
              <a:t>     Prvi koji je počeo istraživati darovitost bio je američki psiholog </a:t>
            </a:r>
            <a:r>
              <a:rPr lang="x-none" dirty="0" err="1"/>
              <a:t>Lewis</a:t>
            </a:r>
            <a:r>
              <a:rPr lang="x-none" dirty="0"/>
              <a:t> </a:t>
            </a:r>
            <a:r>
              <a:rPr lang="x-none" dirty="0" err="1"/>
              <a:t>Terman</a:t>
            </a:r>
            <a:r>
              <a:rPr lang="x-none" dirty="0"/>
              <a:t>. On je, 1921. godine pokrenuo istraživanje koje je uključivalo 1500 dece rođene između 1903. i 1917.;</a:t>
            </a:r>
          </a:p>
          <a:p>
            <a:r>
              <a:rPr lang="x-none" dirty="0"/>
              <a:t> pratilo ih je kroz celi život. Došao je do procene kako populacija sadrži 1% nadarenih pojedinaca, stavljajući naglasak na inteligenciju (IQ) </a:t>
            </a:r>
          </a:p>
          <a:p>
            <a:r>
              <a:rPr lang="x-none" dirty="0"/>
              <a:t>Koristio je Stanfor-Bine</a:t>
            </a:r>
            <a:r>
              <a:rPr lang="sr-Latn-RS" dirty="0"/>
              <a:t>ov</a:t>
            </a:r>
            <a:r>
              <a:rPr lang="x-none" dirty="0"/>
              <a:t> test inteligencije: od dece se traži da definišu značenje reči, naznače u čemu je razlika između dve reči (npr. </a:t>
            </a:r>
            <a:r>
              <a:rPr lang="x-none" i="1" dirty="0"/>
              <a:t>lenjost</a:t>
            </a:r>
            <a:r>
              <a:rPr lang="x-none" dirty="0"/>
              <a:t> i </a:t>
            </a:r>
            <a:r>
              <a:rPr lang="x-none" i="1" dirty="0"/>
              <a:t>besposlenost</a:t>
            </a:r>
            <a:r>
              <a:rPr lang="x-none" dirty="0"/>
              <a:t>), objasne razliku i sličnost između dva predmeta, odslušaju i prepričaju odlomak iz teksta, odgovore na zagonetke, pročitaju priču i objasne njenu moralnu pouku, unazad ponove sedam brojeva, reše matematičke zadatke s poznatim tačnim i netačnim odgovorima i dopune vizualne uzorke. Test procenjuje verbalne, logičke, matematičke i prostorne sposobnosti. </a:t>
            </a:r>
          </a:p>
          <a:p>
            <a:r>
              <a:rPr lang="x-none" dirty="0"/>
              <a:t>Prosečna inteligencija koja se dobija ovim testom je između 90 i 109 bodova; </a:t>
            </a:r>
            <a:r>
              <a:rPr lang="x-none" dirty="0" err="1"/>
              <a:t>Termanovi</a:t>
            </a:r>
            <a:r>
              <a:rPr lang="x-none" dirty="0"/>
              <a:t> ispitanici varirali su od 135 do 196, s prosekom oko 150. 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08247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10000"/>
          </a:bodyPr>
          <a:lstStyle/>
          <a:p>
            <a:r>
              <a:rPr lang="x-none" dirty="0" err="1"/>
              <a:t>Eric</a:t>
            </a:r>
            <a:r>
              <a:rPr lang="x-none" dirty="0"/>
              <a:t> </a:t>
            </a:r>
            <a:r>
              <a:rPr lang="x-none" dirty="0" err="1"/>
              <a:t>Ogilvy</a:t>
            </a:r>
            <a:r>
              <a:rPr lang="x-none" dirty="0"/>
              <a:t>, istraživač u Velikoj Britaniji, 1972. g. predložio je područja u kojima se može prepoznati isticanje pojedinaca:</a:t>
            </a:r>
          </a:p>
          <a:p>
            <a:r>
              <a:rPr lang="x-none" dirty="0"/>
              <a:t>1. fizička talentovanost, </a:t>
            </a:r>
          </a:p>
          <a:p>
            <a:r>
              <a:rPr lang="x-none" dirty="0"/>
              <a:t>2. spretnost u tehnici, </a:t>
            </a:r>
          </a:p>
          <a:p>
            <a:r>
              <a:rPr lang="x-none" dirty="0"/>
              <a:t>3. virtualna i izvođačka sposobnost,</a:t>
            </a:r>
          </a:p>
          <a:p>
            <a:r>
              <a:rPr lang="x-none" dirty="0"/>
              <a:t>4. istaknuto vođstvo i socijalna svest,</a:t>
            </a:r>
          </a:p>
          <a:p>
            <a:r>
              <a:rPr lang="x-none" dirty="0"/>
              <a:t>5.kreativnost, </a:t>
            </a:r>
          </a:p>
          <a:p>
            <a:r>
              <a:rPr lang="x-none" dirty="0"/>
              <a:t>6. visok stepen inteligencije</a:t>
            </a:r>
            <a:endParaRPr lang="sr-Latn-RS" dirty="0"/>
          </a:p>
          <a:p>
            <a:pPr marL="109728" indent="0">
              <a:buNone/>
            </a:pPr>
            <a:r>
              <a:rPr lang="x-none" dirty="0"/>
              <a:t> </a:t>
            </a:r>
          </a:p>
          <a:p>
            <a:r>
              <a:rPr lang="x-none" dirty="0"/>
              <a:t>U postocima, </a:t>
            </a:r>
            <a:r>
              <a:rPr lang="x-none" dirty="0" err="1"/>
              <a:t>Ogilvy</a:t>
            </a:r>
            <a:r>
              <a:rPr lang="x-none" dirty="0"/>
              <a:t> je najizdašniji u verovatnoći: identifikovao je 3% višestruko darovite dece i 36% dece koja poseduje jedan poseban ili specifičan talent 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28466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653"/>
          </a:xfrm>
        </p:spPr>
        <p:txBody>
          <a:bodyPr/>
          <a:lstStyle/>
          <a:p>
            <a:r>
              <a:rPr lang="x-none" dirty="0" err="1"/>
              <a:t>Bloom</a:t>
            </a:r>
            <a:r>
              <a:rPr lang="x-none" dirty="0"/>
              <a:t> je 1985. predložio četiri različita područja talentovanosti: </a:t>
            </a:r>
          </a:p>
          <a:p>
            <a:r>
              <a:rPr lang="x-none" dirty="0"/>
              <a:t>1. sportsko ili </a:t>
            </a:r>
            <a:r>
              <a:rPr lang="x-none" dirty="0" err="1"/>
              <a:t>psihomotoričko</a:t>
            </a:r>
            <a:r>
              <a:rPr lang="x-none" dirty="0"/>
              <a:t>; </a:t>
            </a:r>
          </a:p>
          <a:p>
            <a:r>
              <a:rPr lang="x-none" dirty="0"/>
              <a:t>2. estetsko i umetničko,</a:t>
            </a:r>
          </a:p>
          <a:p>
            <a:r>
              <a:rPr lang="x-none" dirty="0"/>
              <a:t>3.  kognitivno ili intelektualno; </a:t>
            </a:r>
          </a:p>
          <a:p>
            <a:r>
              <a:rPr lang="x-none" dirty="0"/>
              <a:t>4. međuljudski odnosi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586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     </a:t>
            </a:r>
            <a:r>
              <a:rPr lang="x-none" dirty="0" err="1"/>
              <a:t>Ellen</a:t>
            </a:r>
            <a:r>
              <a:rPr lang="x-none" dirty="0"/>
              <a:t> </a:t>
            </a:r>
            <a:r>
              <a:rPr lang="x-none" dirty="0" err="1"/>
              <a:t>Winner</a:t>
            </a:r>
            <a:r>
              <a:rPr lang="x-none" dirty="0"/>
              <a:t> izraz "darovitost" koristi za opisivanje dece s ova tri ob</a:t>
            </a:r>
            <a:r>
              <a:rPr lang="en-US" dirty="0"/>
              <a:t>e</a:t>
            </a:r>
            <a:r>
              <a:rPr lang="x-none" dirty="0" err="1"/>
              <a:t>ležja</a:t>
            </a:r>
            <a:r>
              <a:rPr lang="x-none" dirty="0"/>
              <a:t>: </a:t>
            </a:r>
            <a:endParaRPr lang="en-US" dirty="0"/>
          </a:p>
          <a:p>
            <a:r>
              <a:rPr lang="x-none" dirty="0"/>
              <a:t>1. </a:t>
            </a:r>
            <a:r>
              <a:rPr lang="x-none" u="sng" dirty="0"/>
              <a:t>prevremena razvijenost </a:t>
            </a:r>
            <a:r>
              <a:rPr lang="x-none" dirty="0"/>
              <a:t>(brže napredovanje od prosečne dece); </a:t>
            </a:r>
            <a:endParaRPr lang="en-US" dirty="0"/>
          </a:p>
          <a:p>
            <a:r>
              <a:rPr lang="x-none" dirty="0"/>
              <a:t>2. </a:t>
            </a:r>
            <a:r>
              <a:rPr lang="x-none" u="sng" dirty="0"/>
              <a:t>in</a:t>
            </a:r>
            <a:r>
              <a:rPr lang="en-US" u="sng" dirty="0"/>
              <a:t>s</a:t>
            </a:r>
            <a:r>
              <a:rPr lang="x-none" u="sng" dirty="0"/>
              <a:t>istiranje da „sviraju po svom“ </a:t>
            </a:r>
            <a:r>
              <a:rPr lang="x-none" dirty="0"/>
              <a:t>(viš</a:t>
            </a:r>
            <a:r>
              <a:rPr lang="en-US" dirty="0" err="1"/>
              <a:t>i</a:t>
            </a:r>
            <a:r>
              <a:rPr lang="x-none" dirty="0"/>
              <a:t> kvalitet postignuća, drugačiji put</a:t>
            </a:r>
            <a:r>
              <a:rPr lang="en-US" dirty="0"/>
              <a:t>e</a:t>
            </a:r>
            <a:r>
              <a:rPr lang="x-none" dirty="0"/>
              <a:t>vi učenja, samostalnost i samopouzdanje) i </a:t>
            </a:r>
            <a:endParaRPr lang="en-US" dirty="0"/>
          </a:p>
          <a:p>
            <a:r>
              <a:rPr lang="x-none" dirty="0"/>
              <a:t>3. </a:t>
            </a:r>
            <a:r>
              <a:rPr lang="x-none" u="sng" dirty="0"/>
              <a:t>žar za s</a:t>
            </a:r>
            <a:r>
              <a:rPr lang="sr-Latn-RS" u="sng" dirty="0"/>
              <a:t>a</a:t>
            </a:r>
            <a:r>
              <a:rPr lang="x-none" u="sng" dirty="0"/>
              <a:t>vladavanjem </a:t>
            </a:r>
            <a:r>
              <a:rPr lang="x-none" dirty="0"/>
              <a:t>(visoka motivi</a:t>
            </a:r>
            <a:r>
              <a:rPr lang="en-US" dirty="0"/>
              <a:t>s</a:t>
            </a:r>
            <a:r>
              <a:rPr lang="x-none" dirty="0" err="1"/>
              <a:t>anost</a:t>
            </a:r>
            <a:r>
              <a:rPr lang="x-none" dirty="0"/>
              <a:t>, opsesivan interes).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185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 lnSpcReduction="10000"/>
          </a:bodyPr>
          <a:lstStyle/>
          <a:p>
            <a:r>
              <a:rPr lang="x-none" dirty="0"/>
              <a:t> A. J. </a:t>
            </a:r>
            <a:r>
              <a:rPr lang="x-none" dirty="0" err="1"/>
              <a:t>Tannenbaum</a:t>
            </a:r>
            <a:r>
              <a:rPr lang="x-none" dirty="0"/>
              <a:t> (1983) postavlja "teoriju zvezde" - darovitost zavisi od pet karakteristika vezanih uz pojedinca: </a:t>
            </a:r>
          </a:p>
          <a:p>
            <a:r>
              <a:rPr lang="x-none" dirty="0"/>
              <a:t>1. opštoj sposobnosti (inteligencija),</a:t>
            </a:r>
          </a:p>
          <a:p>
            <a:r>
              <a:rPr lang="x-none" dirty="0"/>
              <a:t> 2. posebnim sposobnostima, </a:t>
            </a:r>
          </a:p>
          <a:p>
            <a:r>
              <a:rPr lang="x-none" dirty="0"/>
              <a:t>3. potpornim osobinama (osobine ličnosti),</a:t>
            </a:r>
          </a:p>
          <a:p>
            <a:r>
              <a:rPr lang="x-none" dirty="0"/>
              <a:t> 4. podršci okoline i </a:t>
            </a:r>
          </a:p>
          <a:p>
            <a:r>
              <a:rPr lang="x-none" dirty="0"/>
              <a:t>5. slučaju (šansi)</a:t>
            </a:r>
            <a:endParaRPr lang="sr-Latn-RS" dirty="0"/>
          </a:p>
          <a:p>
            <a:pPr marL="109728" indent="0">
              <a:buNone/>
            </a:pPr>
            <a:r>
              <a:rPr lang="x-none" dirty="0"/>
              <a:t> </a:t>
            </a:r>
          </a:p>
          <a:p>
            <a:r>
              <a:rPr lang="x-none" dirty="0"/>
              <a:t>Svaka od tih osobina </a:t>
            </a:r>
            <a:r>
              <a:rPr lang="x-none" dirty="0" err="1"/>
              <a:t>promenjljiva</a:t>
            </a:r>
            <a:r>
              <a:rPr lang="x-none" dirty="0"/>
              <a:t> je u vremenu. Kreativnost nije uslov darovitosti; rezultat osim kreativan može biti (samo) visoko stručan. Ovakvim modelom Tannenbaum procenjuje na 10% nadarenih od ukupne populacije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6317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 lnSpcReduction="20000"/>
          </a:bodyPr>
          <a:lstStyle/>
          <a:p>
            <a:r>
              <a:rPr lang="x-none" dirty="0"/>
              <a:t>Kreativnošću, kao mogućim elementom darovitosti i kao jednom od misaonih sposobnosti, bavio se J. P. </a:t>
            </a:r>
            <a:r>
              <a:rPr lang="x-none" dirty="0" err="1"/>
              <a:t>Guilford</a:t>
            </a:r>
            <a:r>
              <a:rPr lang="x-none" dirty="0"/>
              <a:t> 1950. uvodeći pojam </a:t>
            </a:r>
            <a:r>
              <a:rPr lang="x-none" b="1" i="1" dirty="0"/>
              <a:t>divergentnog mišljenja</a:t>
            </a:r>
            <a:r>
              <a:rPr lang="x-none" dirty="0"/>
              <a:t> (nasuprot </a:t>
            </a:r>
            <a:r>
              <a:rPr lang="x-none" b="1" i="1" dirty="0"/>
              <a:t>konvergentnom</a:t>
            </a:r>
            <a:r>
              <a:rPr lang="x-none" dirty="0"/>
              <a:t>, logičkom mišljenju) čije su osobine</a:t>
            </a:r>
            <a:r>
              <a:rPr lang="sr-Latn-RS" dirty="0"/>
              <a:t>:</a:t>
            </a:r>
          </a:p>
          <a:p>
            <a:r>
              <a:rPr lang="x-none" dirty="0"/>
              <a:t> redefinicija, </a:t>
            </a:r>
            <a:endParaRPr lang="sr-Latn-RS" dirty="0"/>
          </a:p>
          <a:p>
            <a:r>
              <a:rPr lang="x-none" dirty="0"/>
              <a:t>osetljivost za probleme,</a:t>
            </a:r>
            <a:endParaRPr lang="sr-Latn-RS" dirty="0"/>
          </a:p>
          <a:p>
            <a:r>
              <a:rPr lang="x-none" dirty="0"/>
              <a:t> fluentnost, </a:t>
            </a:r>
            <a:endParaRPr lang="sr-Latn-RS" dirty="0"/>
          </a:p>
          <a:p>
            <a:r>
              <a:rPr lang="x-none" dirty="0"/>
              <a:t>originalnost, </a:t>
            </a:r>
            <a:endParaRPr lang="sr-Latn-RS" dirty="0"/>
          </a:p>
          <a:p>
            <a:r>
              <a:rPr lang="x-none" dirty="0"/>
              <a:t>elaboracija i </a:t>
            </a:r>
            <a:endParaRPr lang="sr-Latn-RS" dirty="0"/>
          </a:p>
          <a:p>
            <a:r>
              <a:rPr lang="x-none" dirty="0"/>
              <a:t>fleksibilnost.</a:t>
            </a:r>
          </a:p>
          <a:p>
            <a:r>
              <a:rPr lang="x-none" dirty="0"/>
              <a:t> Pojedinac za kreativnost mora posedovati bogat fond znanja iz kojeg traži nove strategije za rešavanje problema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37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x-none" b="1" i="1" dirty="0"/>
              <a:t>Ravenove progresivne matrice</a:t>
            </a:r>
            <a:r>
              <a:rPr lang="x-none" dirty="0"/>
              <a:t> omogućile su neverbalno rasuđivanje nadogradnjom odabira crteža kao nastavka matrice. Prostorne sposobnosti ispituju se mentalnim rotacijama slike.</a:t>
            </a:r>
            <a:endParaRPr lang="sr-Latn-RS" dirty="0"/>
          </a:p>
          <a:p>
            <a:pPr marL="109728" indent="0">
              <a:buNone/>
            </a:pPr>
            <a:r>
              <a:rPr lang="x-none" dirty="0"/>
              <a:t> Pamćenje se testira koliko znakova osoba može zapamtiti; razlikovanje radne i dugoročne memorije </a:t>
            </a:r>
          </a:p>
          <a:p>
            <a:r>
              <a:rPr lang="sr-Latn-RS" dirty="0"/>
              <a:t>d</a:t>
            </a:r>
            <a:r>
              <a:rPr lang="x-none" dirty="0"/>
              <a:t>eca s matematičkim talentom najspremnije zadržavaju numeričke, prostorne i vizualne informacije; </a:t>
            </a:r>
          </a:p>
          <a:p>
            <a:r>
              <a:rPr lang="x-none" dirty="0"/>
              <a:t>deca s verbalnim sposobnostima najbolje zadržavaju reči.</a:t>
            </a:r>
          </a:p>
          <a:p>
            <a:r>
              <a:rPr lang="x-none" dirty="0"/>
              <a:t> Prostorno pamćenje ispituje se i lokacijskim zadatkom koji se sastoji se od mreže i zvezdice koja se pomiče od ćelije do ćelije u mreži; zadatak je obeležiti svaku ćeliju u kojoj je bila zvezdica redosledom kojim se kretala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17308"/>
          </a:xfrm>
        </p:spPr>
        <p:txBody>
          <a:bodyPr>
            <a:noAutofit/>
          </a:bodyPr>
          <a:lstStyle/>
          <a:p>
            <a:r>
              <a:rPr lang="sr-Latn-RS" sz="3200" dirty="0"/>
              <a:t>N</a:t>
            </a:r>
            <a:r>
              <a:rPr lang="x-none" sz="3200" dirty="0"/>
              <a:t>ačini kojima su testirana darovita deca</a:t>
            </a:r>
            <a:br>
              <a:rPr lang="x-none" sz="3200" dirty="0"/>
            </a:b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635783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x-none" dirty="0"/>
              <a:t>Uočeno je kako u akademskim područjima - jezika i matematike, </a:t>
            </a:r>
            <a:r>
              <a:rPr lang="sr-Latn-RS" dirty="0"/>
              <a:t>kao i</a:t>
            </a:r>
            <a:r>
              <a:rPr lang="x-none" dirty="0"/>
              <a:t> u umetničkim područjima - likovna umetnost i muzika, vladaju pravila i jasno određene strukture koje omogućuju učenje istaknutih pravilnosti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18647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x-none" dirty="0"/>
              <a:t>Testiranje likovnih sposobnosti često se radi G</a:t>
            </a:r>
            <a:r>
              <a:rPr lang="en-US" dirty="0" err="1"/>
              <a:t>udenouhovim</a:t>
            </a:r>
            <a:r>
              <a:rPr lang="en-US" dirty="0"/>
              <a:t> </a:t>
            </a:r>
            <a:r>
              <a:rPr lang="x-none" dirty="0"/>
              <a:t>testom "Nacrtaj čoveka". Mora se nacrtati osoba, a što je osoba nacrtana s više detalja, rezultat je bolji. Zavisi od razvojne faze. </a:t>
            </a:r>
          </a:p>
          <a:p>
            <a:r>
              <a:rPr lang="x-none" dirty="0"/>
              <a:t>Deca koja su likovno darovita vrlo rano (pojedinci već od druge godine) detaljno opisuju parametre boje (vrstu, ton i čistoću), npr.. "tamnocrvena", lavanda je "</a:t>
            </a:r>
            <a:r>
              <a:rPr lang="x-none" dirty="0" err="1"/>
              <a:t>svetloljubičasta</a:t>
            </a:r>
            <a:r>
              <a:rPr lang="x-none" dirty="0"/>
              <a:t>" itd. </a:t>
            </a:r>
          </a:p>
          <a:p>
            <a:r>
              <a:rPr lang="x-none" dirty="0"/>
              <a:t>Pri crtanju, likovno darovita deca umesto konceptualne strategije koja im pomaže da vide (simboli, krug za telo) koriste figurativnu ili perciptivnu strategiju - vide iskrivljenja predmeta i negativne prostore između njih </a:t>
            </a:r>
          </a:p>
          <a:p>
            <a:r>
              <a:rPr lang="x-none" dirty="0"/>
              <a:t>Zapadnjačka deca uglavnom crtaju realistički, vero</a:t>
            </a:r>
            <a:r>
              <a:rPr lang="en-US" dirty="0"/>
              <a:t>v</a:t>
            </a:r>
            <a:r>
              <a:rPr lang="x-none" dirty="0"/>
              <a:t>atno jer su izloženi iluzionističkim prikazima na oglasima, časopisima, slikovnicama, na televiziji itd. </a:t>
            </a:r>
          </a:p>
          <a:p>
            <a:r>
              <a:rPr lang="x-none" dirty="0"/>
              <a:t> U Kini nadarenost znači hvatanje duha predmeta a ne njegove sličnosti i geometrijske perspektive. Poznata je devojčica Wang Yani koja često slika majmune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5"/>
          </a:xfrm>
        </p:spPr>
        <p:txBody>
          <a:bodyPr>
            <a:normAutofit fontScale="90000"/>
          </a:bodyPr>
          <a:lstStyle/>
          <a:p>
            <a:r>
              <a:rPr lang="x-none" dirty="0"/>
              <a:t>Likovno darovita deca:</a:t>
            </a:r>
          </a:p>
        </p:txBody>
      </p:sp>
    </p:spTree>
    <p:extLst>
      <p:ext uri="{BB962C8B-B14F-4D97-AF65-F5344CB8AC3E}">
        <p14:creationId xmlns:p14="http://schemas.microsoft.com/office/powerpoint/2010/main" val="3424661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4704"/>
            <a:ext cx="8763000" cy="5818658"/>
          </a:xfrm>
        </p:spPr>
        <p:txBody>
          <a:bodyPr>
            <a:normAutofit fontScale="70000" lnSpcReduction="20000"/>
          </a:bodyPr>
          <a:lstStyle/>
          <a:p>
            <a:r>
              <a:rPr lang="x-none" dirty="0"/>
              <a:t> </a:t>
            </a:r>
            <a:r>
              <a:rPr lang="x-none" sz="2900" dirty="0"/>
              <a:t>rano počinju </a:t>
            </a:r>
            <a:r>
              <a:rPr lang="sr-Latn-RS" sz="2900" dirty="0"/>
              <a:t>da </a:t>
            </a:r>
            <a:r>
              <a:rPr lang="x-none" sz="2900" dirty="0"/>
              <a:t>svira</a:t>
            </a:r>
            <a:r>
              <a:rPr lang="sr-Latn-RS" sz="2900" dirty="0"/>
              <a:t>ju</a:t>
            </a:r>
            <a:r>
              <a:rPr lang="x-none" sz="2900" dirty="0"/>
              <a:t> neki instrument, vežbaju s velikim žarom, imaju izvrsno muzičko pamćenje, improviz</a:t>
            </a:r>
            <a:r>
              <a:rPr lang="en-US" sz="2900" dirty="0"/>
              <a:t>u</a:t>
            </a:r>
            <a:r>
              <a:rPr lang="x-none" sz="2900" dirty="0"/>
              <a:t>jući menjaju ono čemu su ih naučili, hvataju i razumevaju muzičku strukturu, pokazuju sposobnost transponiranja melodije u nove tonalitete </a:t>
            </a:r>
          </a:p>
          <a:p>
            <a:r>
              <a:rPr lang="x-none" sz="2900" dirty="0"/>
              <a:t>Druga deca čitaju partiture, zanima ih muzička teorija, lako prate muzičke diktate, dekodiraju i beleže ritam i melodijsku liniju. Štaviše, i pamćenje im zavisi od muzičke strukture:</a:t>
            </a:r>
          </a:p>
          <a:p>
            <a:r>
              <a:rPr lang="x-none" sz="2900" dirty="0"/>
              <a:t>- bolje pamte poznate strukture, harmonije i ritmove nego nasumične</a:t>
            </a:r>
          </a:p>
          <a:p>
            <a:r>
              <a:rPr lang="x-none" sz="2900" dirty="0"/>
              <a:t>- bolje pamte </a:t>
            </a:r>
            <a:r>
              <a:rPr lang="x-none" sz="2900" dirty="0" err="1"/>
              <a:t>dijatonsku</a:t>
            </a:r>
            <a:r>
              <a:rPr lang="x-none" sz="2900" dirty="0"/>
              <a:t> skalu nego disonantnu muziku građenu na hromatskoj skali, što ukazuje na uočavanje pravila i obrazaca.</a:t>
            </a:r>
          </a:p>
          <a:p>
            <a:r>
              <a:rPr lang="x-none" sz="2900" dirty="0"/>
              <a:t>- često imaju savršen sluh (što se obično ispoljava pre pete godine) ili jako rano precizno pogađaju intonaciju. </a:t>
            </a:r>
          </a:p>
          <a:p>
            <a:r>
              <a:rPr lang="x-none" sz="2900" dirty="0"/>
              <a:t>To ipak nije nužan uslov za muzičku darovitost. </a:t>
            </a:r>
          </a:p>
          <a:p>
            <a:r>
              <a:rPr lang="x-none" sz="2900" dirty="0"/>
              <a:t>Daroviti se slobodno kreću između četiri načina pristupanja muzičkom delu menjajući središte pažnje između instrumenta i tehnike izvođenja, partiture, zvuka i muzičke strukture.</a:t>
            </a:r>
          </a:p>
          <a:p>
            <a:r>
              <a:rPr lang="x-none" sz="2900" dirty="0"/>
              <a:t> Poseduju povećanu osetljivost za boju zvuka.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x-none" sz="3200" dirty="0"/>
              <a:t>Osobine muzički darovite dece: </a:t>
            </a:r>
          </a:p>
        </p:txBody>
      </p:sp>
    </p:spTree>
    <p:extLst>
      <p:ext uri="{BB962C8B-B14F-4D97-AF65-F5344CB8AC3E}">
        <p14:creationId xmlns:p14="http://schemas.microsoft.com/office/powerpoint/2010/main" val="1754723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92500"/>
          </a:bodyPr>
          <a:lstStyle/>
          <a:p>
            <a:r>
              <a:rPr lang="x-none" dirty="0"/>
              <a:t>Francis Galton je u knjizi "Nasleđivanje genijalnosti: uvod u zakone i posledice" proučio 100 muškaraca istaknutih u istoriji, kao što su Darwin, Bach i Newton</a:t>
            </a:r>
            <a:r>
              <a:rPr lang="sr-Latn-RS" dirty="0"/>
              <a:t> i</a:t>
            </a:r>
            <a:r>
              <a:rPr lang="x-none" dirty="0"/>
              <a:t> njihovu braću i sinove. Otkrio je da su 23% braće i 36% sinova tih istaknutih ljudi, takođe, postali istaknuti, što je mnogo više od mere u normalnoj populaciji: 1:400 (</a:t>
            </a:r>
            <a:r>
              <a:rPr lang="x-none" dirty="0" err="1"/>
              <a:t>Winner</a:t>
            </a:r>
            <a:r>
              <a:rPr lang="x-none" dirty="0"/>
              <a:t>, 2005.). Galton je zaključio da je genijalnost </a:t>
            </a:r>
            <a:r>
              <a:rPr lang="en-US" dirty="0"/>
              <a:t> </a:t>
            </a:r>
            <a:r>
              <a:rPr lang="x-none" dirty="0"/>
              <a:t>kolala u porodicama</a:t>
            </a:r>
            <a:r>
              <a:rPr lang="en-US" dirty="0"/>
              <a:t> </a:t>
            </a:r>
            <a:r>
              <a:rPr lang="x-none" dirty="0"/>
              <a:t>i da se, stoga, prenosila genetski </a:t>
            </a:r>
          </a:p>
          <a:p>
            <a:r>
              <a:rPr lang="x-none" dirty="0"/>
              <a:t>Slično je zaključio i Terman</a:t>
            </a:r>
            <a:r>
              <a:rPr lang="sr-Latn-RS" dirty="0"/>
              <a:t> </a:t>
            </a:r>
            <a:r>
              <a:rPr lang="x-none" dirty="0"/>
              <a:t> </a:t>
            </a:r>
            <a:r>
              <a:rPr lang="sr-Latn-RS" dirty="0"/>
              <a:t>      </a:t>
            </a:r>
            <a:r>
              <a:rPr lang="x-none" dirty="0"/>
              <a:t>da su bliski rođaci dece s visokim IQ-om koju je proučavao, takođe bili intelektualno superiorni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x-none" dirty="0">
                <a:effectLst/>
              </a:rPr>
              <a:t>Da li je darovitost nasledna?</a:t>
            </a:r>
            <a:endParaRPr lang="x-none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5A1788-B132-4683-BCA2-0335CE983A78}"/>
              </a:ext>
            </a:extLst>
          </p:cNvPr>
          <p:cNvSpPr/>
          <p:nvPr/>
        </p:nvSpPr>
        <p:spPr>
          <a:xfrm>
            <a:off x="5334000" y="49530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2223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760640"/>
          </a:xfrm>
        </p:spPr>
        <p:txBody>
          <a:bodyPr>
            <a:normAutofit fontScale="55000" lnSpcReduction="20000"/>
          </a:bodyPr>
          <a:lstStyle/>
          <a:p>
            <a:r>
              <a:rPr lang="x-none" dirty="0"/>
              <a:t>  </a:t>
            </a:r>
            <a:r>
              <a:rPr lang="x-none" sz="3200" dirty="0"/>
              <a:t>   </a:t>
            </a:r>
            <a:r>
              <a:rPr lang="x-none" sz="4500" dirty="0"/>
              <a:t>Međutim, </a:t>
            </a:r>
            <a:r>
              <a:rPr lang="x-none" sz="4500" dirty="0" err="1"/>
              <a:t>Winner</a:t>
            </a:r>
            <a:r>
              <a:rPr lang="x-none" sz="4500" dirty="0"/>
              <a:t> ukazuje kako zaključci koje su izneli </a:t>
            </a:r>
            <a:r>
              <a:rPr lang="x-none" sz="4500" dirty="0" err="1"/>
              <a:t>Galton</a:t>
            </a:r>
            <a:r>
              <a:rPr lang="x-none" sz="4500" dirty="0"/>
              <a:t> i </a:t>
            </a:r>
            <a:r>
              <a:rPr lang="x-none" sz="4500" dirty="0" err="1"/>
              <a:t>Terman</a:t>
            </a:r>
            <a:r>
              <a:rPr lang="x-none" sz="4500" dirty="0"/>
              <a:t> nisu značajni, jer članovi porodice dele i gene, ali i okolinu.</a:t>
            </a:r>
          </a:p>
          <a:p>
            <a:r>
              <a:rPr lang="x-none" sz="4500" dirty="0"/>
              <a:t> </a:t>
            </a:r>
            <a:r>
              <a:rPr lang="x-none" sz="4500" dirty="0" err="1"/>
              <a:t>Bihevioralni</a:t>
            </a:r>
            <a:r>
              <a:rPr lang="x-none" sz="4500" dirty="0"/>
              <a:t> genetičari su u skorije vreme proučavali identične i </a:t>
            </a:r>
            <a:r>
              <a:rPr lang="x-none" sz="4500" dirty="0" err="1"/>
              <a:t>neidentične</a:t>
            </a:r>
            <a:r>
              <a:rPr lang="x-none" sz="4500" dirty="0"/>
              <a:t> blizance tražeći stepen poklapanja nekih sposobnosti.</a:t>
            </a:r>
          </a:p>
          <a:p>
            <a:r>
              <a:rPr lang="x-none" sz="4500" dirty="0"/>
              <a:t> Identični blizanci dele sve gene, a </a:t>
            </a:r>
            <a:r>
              <a:rPr lang="x-none" sz="4500" dirty="0" err="1"/>
              <a:t>neidentični</a:t>
            </a:r>
            <a:r>
              <a:rPr lang="x-none" sz="4500" dirty="0"/>
              <a:t> samo polovinu. Zaista su kod identičnih blizanaca pronađene veće sličnosti; ali opet, to može biti i posledica toga što oni za sebe stvaraju sličniju okolinu (jer ih doživljavaju identičnima). </a:t>
            </a:r>
          </a:p>
          <a:p>
            <a:r>
              <a:rPr lang="x-none" sz="4500" dirty="0"/>
              <a:t>Bolja je metoda upoređivanja poklapanja kod identičnih blizanaca koji su odgajani odvojeno s poklapanjem kod </a:t>
            </a:r>
            <a:r>
              <a:rPr lang="x-none" sz="4500" dirty="0" err="1"/>
              <a:t>nebiološke</a:t>
            </a:r>
            <a:r>
              <a:rPr lang="x-none" sz="4500" dirty="0"/>
              <a:t> braće odgajane zajedno. Ipak, iako se mnogo saznalo o činjenici da je IQ nasledan, malo se saznalo o naslednosti darovitosti.</a:t>
            </a:r>
          </a:p>
          <a:p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12358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F758F-AC43-4C54-9A92-7934B746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1. aditivni model - svaki od mnoštva gena pomalo prenosi svoj uticaj bez obzira na prisutnost drugih gena</a:t>
            </a:r>
          </a:p>
          <a:p>
            <a:r>
              <a:rPr lang="sr-Latn-RS" dirty="0"/>
              <a:t>2. ne-aditivni model (takozvana "</a:t>
            </a:r>
            <a:r>
              <a:rPr lang="sr-Latn-RS" dirty="0" err="1"/>
              <a:t>emergeneza</a:t>
            </a:r>
            <a:r>
              <a:rPr lang="sr-Latn-RS" dirty="0"/>
              <a:t>") kaže da osobinu prenosi isključivo cela pošiljka gena - a deo pošiljke NE rezultira delomičnom osobinom. Identični blizanci dele sve gene; ako je jedan primio pošiljku, primio je i drugi. Dete koje je primilo polovinu genetskog koktela genija neće postati pola genija, recimo. Neki </a:t>
            </a:r>
            <a:r>
              <a:rPr lang="sr-Latn-RS" dirty="0" err="1"/>
              <a:t>Galtonovi</a:t>
            </a:r>
            <a:r>
              <a:rPr lang="sr-Latn-RS" dirty="0"/>
              <a:t> geniji u porodici nisu imali istaknute članove, npr. </a:t>
            </a:r>
            <a:r>
              <a:rPr lang="sr-Latn-RS" dirty="0" err="1"/>
              <a:t>Beethoven</a:t>
            </a:r>
            <a:r>
              <a:rPr lang="sr-Latn-RS" dirty="0"/>
              <a:t>, </a:t>
            </a:r>
            <a:r>
              <a:rPr lang="sr-Latn-RS" dirty="0" err="1"/>
              <a:t>Michelangelo</a:t>
            </a:r>
            <a:r>
              <a:rPr lang="sr-Latn-RS" dirty="0"/>
              <a:t> i </a:t>
            </a:r>
            <a:r>
              <a:rPr lang="sr-Latn-RS" dirty="0" err="1"/>
              <a:t>Newton</a:t>
            </a:r>
            <a:r>
              <a:rPr lang="sr-Latn-RS" dirty="0"/>
              <a:t>. Model "</a:t>
            </a:r>
            <a:r>
              <a:rPr lang="sr-Latn-RS" dirty="0" err="1"/>
              <a:t>emergeneze</a:t>
            </a:r>
            <a:r>
              <a:rPr lang="sr-Latn-RS" dirty="0"/>
              <a:t>" sugeriše kako se genijalnost ne prenosi, već nastaje određenom kombinacijom gena.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D7328-38C8-4439-8430-6B9392E3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sr-Latn-RS" dirty="0"/>
              <a:t>Pojavljuju se nove teorije:</a:t>
            </a:r>
          </a:p>
        </p:txBody>
      </p:sp>
    </p:spTree>
    <p:extLst>
      <p:ext uri="{BB962C8B-B14F-4D97-AF65-F5344CB8AC3E}">
        <p14:creationId xmlns:p14="http://schemas.microsoft.com/office/powerpoint/2010/main" val="1202995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77500" lnSpcReduction="20000"/>
          </a:bodyPr>
          <a:lstStyle/>
          <a:p>
            <a:r>
              <a:rPr lang="x-none" dirty="0"/>
              <a:t>zanimljiva, raznolika i podsticajna sredina za dete koje u njemu odrasta. </a:t>
            </a:r>
          </a:p>
          <a:p>
            <a:r>
              <a:rPr lang="x-none" dirty="0"/>
              <a:t>Takva sredina detetu pruža izazove i podiže mu standarde njegove uspešnosti. </a:t>
            </a:r>
          </a:p>
          <a:p>
            <a:r>
              <a:rPr lang="x-none" dirty="0"/>
              <a:t>Važna je roditeljska podrška i pružanje materijala koje dete traži ili može iskoristiti. </a:t>
            </a:r>
          </a:p>
          <a:p>
            <a:r>
              <a:rPr lang="x-none" dirty="0"/>
              <a:t>Snažnu ulogu igra i nivo roditeljskog obrazovanja; verovatno obrazovaniji roditelji imaju mogućnosti i želje za osiguravanjem obogaćene okoline. Imanje mnogo novca nije presudan uslov za razvijanje darovitosti, ali jest činjenica da porodica ceni obrazovanje.</a:t>
            </a:r>
          </a:p>
          <a:p>
            <a:r>
              <a:rPr lang="x-none" dirty="0"/>
              <a:t> Deci treba omogućiti čitanje, sviranje, crtanje/slikanje/modeliranje i građenje, pa i razgovor.</a:t>
            </a:r>
          </a:p>
          <a:p>
            <a:r>
              <a:rPr lang="x-none" dirty="0"/>
              <a:t> Obogaćena sredina igra ulogu i u unapređivanju normalnih nivoa razvoja, a osiromašena sredina ih usporava. 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>
                <a:effectLst/>
              </a:rPr>
              <a:t>Obogaćena sredina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4690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7158" y="1428712"/>
            <a:ext cx="4210080" cy="5429288"/>
          </a:xfrm>
        </p:spPr>
        <p:txBody>
          <a:bodyPr>
            <a:noAutofit/>
          </a:bodyPr>
          <a:lstStyle/>
          <a:p>
            <a:r>
              <a:rPr lang="bs-Latn-B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Istrživanja koja ukazuju da i preterano podsticanje takve dece i ulaganje nekad i nije dobro, jer može doći do neuspeha deteta i totalnog razočarenja okoline, a to može drastično da utiče na psihički razvoj deteta, odnosno kako će ono taj neuspeh prihvatiti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s-Latn-BA" dirty="0"/>
              <a:t>Neželjeno dejstvo</a:t>
            </a:r>
            <a:endParaRPr lang="en-US" dirty="0"/>
          </a:p>
        </p:txBody>
      </p:sp>
      <p:pic>
        <p:nvPicPr>
          <p:cNvPr id="3074" name="Picture 2" descr="C:\Users\ADMIN\Desktop\djeca-internet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8501090" y="28572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643438" y="5715016"/>
            <a:ext cx="857256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429124" y="4929198"/>
            <a:ext cx="500066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643438" y="3571876"/>
            <a:ext cx="1143008" cy="1214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643570" y="2428868"/>
            <a:ext cx="1571636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429124" y="2214554"/>
            <a:ext cx="1000132" cy="10001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786578" y="1571612"/>
            <a:ext cx="928694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57752" y="642918"/>
            <a:ext cx="1714512" cy="1428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77500" lnSpcReduction="20000"/>
          </a:bodyPr>
          <a:lstStyle/>
          <a:p>
            <a:r>
              <a:rPr lang="x-none" dirty="0"/>
              <a:t>Roditelji s natprosečnim sposobnostima te sposobnosti mogu preneti na decu genetski ili stvaranjem obogaćene okoline; ali isto tako, možda natprosečna deca traže i biraju određenu okolinu ili je modifikuju prema svojim potrebama. </a:t>
            </a:r>
          </a:p>
          <a:p>
            <a:r>
              <a:rPr lang="x-none" dirty="0"/>
              <a:t>Vrlo često roditelji stvaraju takvu okolinu kao odgovor na natprosečnu sposobnost svog deteta i na njegove zahteve.</a:t>
            </a:r>
          </a:p>
          <a:p>
            <a:r>
              <a:rPr lang="x-none" dirty="0"/>
              <a:t> Deca prepoznata kao darovita uglavnom se rode u porodicama s već obogaćenom okolinom, a zbog svojih sposobnosti traže još veće nivoe </a:t>
            </a:r>
            <a:r>
              <a:rPr lang="x-none" dirty="0" err="1"/>
              <a:t>obogaćenosti</a:t>
            </a:r>
            <a:r>
              <a:rPr lang="x-none" dirty="0"/>
              <a:t>, što im roditelji i omogućavaju. Time se verovatno podstiče razvoj detetovih sposobnosti. </a:t>
            </a:r>
          </a:p>
          <a:p>
            <a:r>
              <a:rPr lang="x-none" dirty="0"/>
              <a:t>Takvi roditelji deci pružaju primer kako rad dolazi pre igre, kako se vrednosti postižu napornim radom i kako ne treba gubiti vreme, biti nemaran i izbegavati odgovornosti. Roditelji primerom vaspitavaju kako treba biti aktivan, kako se ne besposličari, kako se i za odmor nečim može praktično baviti.</a:t>
            </a:r>
          </a:p>
          <a:p>
            <a:r>
              <a:rPr lang="x-none" dirty="0"/>
              <a:t> Darovitoj deci koja "ne uspevaju" roditelji uglavnom ne postavljaju visoke standarde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63944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 fontScale="92500" lnSpcReduction="10000"/>
          </a:bodyPr>
          <a:lstStyle/>
          <a:p>
            <a:r>
              <a:rPr lang="x-none" dirty="0"/>
              <a:t>     B. </a:t>
            </a:r>
            <a:r>
              <a:rPr lang="x-none" dirty="0" err="1"/>
              <a:t>Bloom</a:t>
            </a:r>
            <a:r>
              <a:rPr lang="x-none" dirty="0"/>
              <a:t> je proučavao porodice (</a:t>
            </a:r>
            <a:r>
              <a:rPr lang="x-none" dirty="0" err="1"/>
              <a:t>Bloom</a:t>
            </a:r>
            <a:r>
              <a:rPr lang="x-none" dirty="0"/>
              <a:t>, 1985) s darovitom decom i uočio kako su se roditelji budućih pijanista gotovo uvek i sami bavili muzikom, aktivno (svirajući) ili pasivno (odlazeći na koncerte i slušajući muziku kod kuće); roditelji su kod većine inicirali učenje muzike. </a:t>
            </a:r>
          </a:p>
          <a:p>
            <a:r>
              <a:rPr lang="x-none" dirty="0"/>
              <a:t>Kod likovne umetnosti stvari stoje nešto drukčije; roditelji uglavnom nisu bili sami umetnici, polovina ih je posećivala muzeje, četvrtina je umetnost smatrala vrednom, a ostala četvrtina nije mnogo cenila umetnost. Poruka koju su prenosili deci bila je </a:t>
            </a:r>
            <a:r>
              <a:rPr lang="x-none" dirty="0" err="1"/>
              <a:t>samoispunjenje</a:t>
            </a:r>
            <a:r>
              <a:rPr lang="x-none" dirty="0"/>
              <a:t>, a ne akademska dostignuća. 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897402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472608"/>
          </a:xfrm>
        </p:spPr>
        <p:txBody>
          <a:bodyPr>
            <a:noAutofit/>
          </a:bodyPr>
          <a:lstStyle/>
          <a:p>
            <a:r>
              <a:rPr lang="x-none" sz="2000" dirty="0"/>
              <a:t>Kod darovite dece opisuje se i pojačana osetljivost.</a:t>
            </a:r>
          </a:p>
          <a:p>
            <a:r>
              <a:rPr lang="x-none" sz="2000" dirty="0"/>
              <a:t> Intenzivna čulna reakcija na okolinu opisuje mnoge ljude s nekim povišenim sposobnostima. </a:t>
            </a:r>
          </a:p>
          <a:p>
            <a:r>
              <a:rPr lang="x-none" sz="2000" dirty="0"/>
              <a:t>Sposobnostima nazivamo </a:t>
            </a:r>
            <a:r>
              <a:rPr lang="x-none" sz="2000" b="1" dirty="0" err="1"/>
              <a:t>biopsihološki</a:t>
            </a:r>
            <a:r>
              <a:rPr lang="x-none" sz="2000" b="1" dirty="0"/>
              <a:t> potencijal</a:t>
            </a:r>
            <a:r>
              <a:rPr lang="x-none" sz="2000" dirty="0"/>
              <a:t>: radi se o osetljivosti živčanih struktura jednog dela mozga za određeni nadražaj - npr. zvuk. </a:t>
            </a:r>
          </a:p>
          <a:p>
            <a:r>
              <a:rPr lang="x-none" sz="2000" dirty="0"/>
              <a:t>Iz toga zaključujemo da povišena osetljivost za određeni tip nadražaja rezultira povećanom pažnjom za to područje i finijim diferenciranjem razlika nadražaja. Tako će dete osetljivo na zvuk bolje razlikovati melodijske, ritmičke i kompozicijske izražajne mogućnosti muzike, </a:t>
            </a:r>
            <a:r>
              <a:rPr lang="x-none" sz="2000"/>
              <a:t>ali i bogatstvo </a:t>
            </a:r>
            <a:r>
              <a:rPr lang="en-US" sz="2000" dirty="0" err="1"/>
              <a:t>zvuka</a:t>
            </a:r>
            <a:r>
              <a:rPr lang="en-US" sz="2000" dirty="0"/>
              <a:t> </a:t>
            </a:r>
            <a:r>
              <a:rPr lang="x-none" sz="2000"/>
              <a:t>(takozvanu </a:t>
            </a:r>
            <a:r>
              <a:rPr lang="x-none" sz="2000" dirty="0"/>
              <a:t>"boju zvuka"). Ne radi se samo o razlikovanju zvuka violine, viole i violončela i o načinima </a:t>
            </a:r>
            <a:r>
              <a:rPr lang="x-none" sz="2000" dirty="0" err="1"/>
              <a:t>prizvodnje</a:t>
            </a:r>
            <a:r>
              <a:rPr lang="x-none" sz="2000" dirty="0"/>
              <a:t> zvuka na pojedinom instrumentu (</a:t>
            </a:r>
            <a:r>
              <a:rPr lang="x-none" sz="2000" dirty="0" err="1"/>
              <a:t>pizzikato</a:t>
            </a:r>
            <a:r>
              <a:rPr lang="x-none" sz="2000" dirty="0"/>
              <a:t>, triler, glisando, </a:t>
            </a:r>
            <a:r>
              <a:rPr lang="x-none" sz="2000" dirty="0" err="1"/>
              <a:t>picking</a:t>
            </a:r>
            <a:r>
              <a:rPr lang="x-none" sz="2000" dirty="0"/>
              <a:t> stil…); osetljivo će dete i šumove okoline bogatije razlikovati kao muzičko </a:t>
            </a:r>
            <a:r>
              <a:rPr lang="x-none" sz="2000" dirty="0" err="1"/>
              <a:t>izvodjenje</a:t>
            </a:r>
            <a:r>
              <a:rPr lang="x-none" sz="2000" dirty="0"/>
              <a:t>, što će mu otvoriti nove načine upotrebe konvencionalnih i priručnih instrumenata.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x-none" dirty="0"/>
              <a:t>Čulna osetljivost:</a:t>
            </a:r>
          </a:p>
        </p:txBody>
      </p:sp>
    </p:spTree>
    <p:extLst>
      <p:ext uri="{BB962C8B-B14F-4D97-AF65-F5344CB8AC3E}">
        <p14:creationId xmlns:p14="http://schemas.microsoft.com/office/powerpoint/2010/main" val="3807309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6120680"/>
          </a:xfrm>
        </p:spPr>
        <p:txBody>
          <a:bodyPr>
            <a:normAutofit fontScale="77500" lnSpcReduction="20000"/>
          </a:bodyPr>
          <a:lstStyle/>
          <a:p>
            <a:r>
              <a:rPr lang="x-none" dirty="0"/>
              <a:t>M. Čudina-Obradović navodi da će količina i vrsta zvukovne okoline kojom su deca okružena u najranijem uzrastu (0-3 godine) značajno uticati na nivo osetljivosti na muziku, te da većina dece ima određen nivo sposobnosti koji se može povisiti ako je atmosfera u kući "muzikalna"</a:t>
            </a:r>
          </a:p>
          <a:p>
            <a:r>
              <a:rPr lang="x-none" dirty="0"/>
              <a:t>Za </a:t>
            </a:r>
            <a:r>
              <a:rPr lang="x-none" dirty="0" err="1"/>
              <a:t>Rubinsteina</a:t>
            </a:r>
            <a:r>
              <a:rPr lang="x-none" dirty="0"/>
              <a:t> je zabeleženo: "Još je kao dvogodišnjak u Poljskoj obožavao sve vrste zvukova: fabričke sirene, pesme uličnih prodavača, izvikivanje sladoledara.". </a:t>
            </a:r>
          </a:p>
          <a:p>
            <a:r>
              <a:rPr lang="x-none" dirty="0"/>
              <a:t>Ovakva osetljivost se može i razviti, tj. naučiti upućivanjem pažnje i imenovanjem pojava od strane roditelja ili učitelja. Takvo će diferencirano opažanje i klasifikacija nadražaja preći u detetov vrednosni sistem, pa ako je dete okruženo likovnim primerima s velikim bogatstvom izražavanja likovnim elementima koji su još i verbalno osvešćeni (različite vrste linija po toku, karakteru i značenju, ploče razvedenih i oštrih granica, debeli i tanki namazi boje, raznovrsne teksture površina itd.) tada će dete poprimiti te mogućnosti u svoje dostupne kategorije opažaja i vrednovaće likovni nadražaj prema bogatstvu tih kriterijuma</a:t>
            </a:r>
            <a:r>
              <a:rPr lang="en-US" dirty="0"/>
              <a:t>.</a:t>
            </a: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06827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179" y="1268760"/>
            <a:ext cx="8579296" cy="5472608"/>
          </a:xfrm>
        </p:spPr>
        <p:txBody>
          <a:bodyPr>
            <a:normAutofit fontScale="92500" lnSpcReduction="20000"/>
          </a:bodyPr>
          <a:lstStyle/>
          <a:p>
            <a:r>
              <a:rPr lang="x-none" dirty="0"/>
              <a:t> je sposobnost stvaranja koja može, ali i ne mora biti osobina darovitog pojedinca. </a:t>
            </a:r>
          </a:p>
          <a:p>
            <a:r>
              <a:rPr lang="x-none" dirty="0"/>
              <a:t>Sam pojam kreativnosti obeležen je dvojako u shvatanju i definisanju pojma; ipak, kao osobine kreativnosti uzimaju se dva elementa: </a:t>
            </a:r>
            <a:br>
              <a:rPr lang="x-none" dirty="0"/>
            </a:br>
            <a:r>
              <a:rPr lang="x-none" dirty="0"/>
              <a:t>     1. kreativni pojedinac </a:t>
            </a:r>
            <a:r>
              <a:rPr lang="x-none" b="1" i="1" dirty="0"/>
              <a:t>uočava</a:t>
            </a:r>
            <a:r>
              <a:rPr lang="x-none" dirty="0"/>
              <a:t>, vidi, doživljava, kombinuje stvari i pojave na nov, svež, neuobičajen način; </a:t>
            </a:r>
            <a:br>
              <a:rPr lang="x-none" dirty="0"/>
            </a:br>
            <a:r>
              <a:rPr lang="x-none" dirty="0"/>
              <a:t>     2. kreativni pojedinac </a:t>
            </a:r>
            <a:r>
              <a:rPr lang="x-none" b="1" i="1" dirty="0"/>
              <a:t>proizvodi</a:t>
            </a:r>
            <a:r>
              <a:rPr lang="x-none" dirty="0"/>
              <a:t> </a:t>
            </a:r>
            <a:r>
              <a:rPr lang="en-US" dirty="0"/>
              <a:t> </a:t>
            </a:r>
            <a:r>
              <a:rPr lang="x-none" dirty="0"/>
              <a:t>nove, neuobičajene, drugačije ideje i dela. </a:t>
            </a:r>
            <a:br>
              <a:rPr lang="x-none" dirty="0"/>
            </a:br>
            <a:r>
              <a:rPr lang="x-none" dirty="0"/>
              <a:t>     Iz toga proizlazi da neki smatraju da je kreativan samo onaj pojedinac koji proizvodi, a ne samo uočava (kreativnost = stvaralaštvo), dok drugi misle da je sposobnost uočavanja neobičnog (kao npr. kod humora) barem znak kreativnost (kreativnost = osobina)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x-none" dirty="0">
                <a:effectLst/>
              </a:rPr>
              <a:t>Kreativnost ili stvaralaštvo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00699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B29B9-FE6E-4114-8570-22DB69EC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 U pokušajima rasvetljavanja pojma kreativnosti, načinjena je i podela na kreativnost s "velikim K" i s "malim k" </a:t>
            </a:r>
          </a:p>
          <a:p>
            <a:r>
              <a:rPr lang="sr-Latn-RS" dirty="0"/>
              <a:t>1."kreativna" (malo k) su ona deca koja samostalno otkrivaju pravila i tehničke veštine određenog područja, uz minimalno vođstvo odraslih, i izmišljaju neobične strategije za rešavanje problema.</a:t>
            </a:r>
          </a:p>
          <a:p>
            <a:r>
              <a:rPr lang="sr-Latn-RS" dirty="0"/>
              <a:t>2. Kada govorimo o "Kreativnosti" (veliko K), tada podrazumevamo istezanje, menjanje ili čak transformisanje područja. To podrazumeva veliku bazu znanja i iskustva (napominje se i tzv. "desetogodišnje pravilo" - tvrdnja da za proboj u nekom području treba barem deset godina napornog rada), i smatra se da deca ne mogu biti kreativna na ovaj način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27F1E4-5687-4C57-8351-1EC07AFA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39867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/>
          </a:bodyPr>
          <a:lstStyle/>
          <a:p>
            <a:r>
              <a:rPr lang="x-none" dirty="0"/>
              <a:t>(Irving </a:t>
            </a:r>
            <a:r>
              <a:rPr lang="x-none" dirty="0" err="1"/>
              <a:t>Taylor</a:t>
            </a:r>
            <a:r>
              <a:rPr lang="x-none" dirty="0"/>
              <a:t>) </a:t>
            </a:r>
            <a:r>
              <a:rPr lang="x-none" b="1" dirty="0" err="1"/>
              <a:t>Taylorov</a:t>
            </a:r>
            <a:r>
              <a:rPr lang="x-none" b="1" dirty="0"/>
              <a:t> model </a:t>
            </a:r>
            <a:r>
              <a:rPr lang="x-none" dirty="0"/>
              <a:t>bi se mogao interpretirati ovako: ako dete povlači crte po papiru, ono nije stvorilo društveno vredan produkt, ali je ipak </a:t>
            </a:r>
            <a:r>
              <a:rPr lang="x-none" i="1" dirty="0"/>
              <a:t>nešto</a:t>
            </a:r>
            <a:r>
              <a:rPr lang="x-none" dirty="0"/>
              <a:t> stvorilo. </a:t>
            </a:r>
          </a:p>
          <a:p>
            <a:r>
              <a:rPr lang="x-none" dirty="0" err="1"/>
              <a:t>Taylor</a:t>
            </a:r>
            <a:r>
              <a:rPr lang="x-none" dirty="0"/>
              <a:t> je kreativnost razvrstao u pet nivoa: </a:t>
            </a:r>
          </a:p>
          <a:p>
            <a:r>
              <a:rPr lang="x-none" dirty="0"/>
              <a:t>1. kreativnost spontane aktivnosti, (1-6 g.);</a:t>
            </a:r>
          </a:p>
          <a:p>
            <a:r>
              <a:rPr lang="x-none" dirty="0"/>
              <a:t>2. kreativnost usmerene aktivnosti (7 - 10 g.),</a:t>
            </a:r>
          </a:p>
          <a:p>
            <a:r>
              <a:rPr lang="x-none" dirty="0"/>
              <a:t>3. kreativnost invencije (11-15 g.), </a:t>
            </a:r>
          </a:p>
          <a:p>
            <a:r>
              <a:rPr lang="x-none" dirty="0"/>
              <a:t>4. kreativnost inovacije (16-17 g.),</a:t>
            </a:r>
          </a:p>
          <a:p>
            <a:r>
              <a:rPr lang="x-none" dirty="0"/>
              <a:t>5.  kreativnost stvaranja (18+). </a:t>
            </a:r>
          </a:p>
          <a:p>
            <a:r>
              <a:rPr lang="x-none" dirty="0"/>
              <a:t>Dakle, prva četiri nivoa za malo </a:t>
            </a:r>
            <a:r>
              <a:rPr lang="x-none" i="1" dirty="0"/>
              <a:t>k</a:t>
            </a:r>
            <a:r>
              <a:rPr lang="x-none" dirty="0"/>
              <a:t>, a zadnji za veliko </a:t>
            </a:r>
            <a:r>
              <a:rPr lang="x-none" i="1" dirty="0"/>
              <a:t>K</a:t>
            </a:r>
            <a:r>
              <a:rPr lang="x-none" dirty="0"/>
              <a:t>. Svakako, deca nisu ni umetnici ni naučnici.</a:t>
            </a:r>
          </a:p>
          <a:p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913272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06710"/>
            <a:ext cx="8964488" cy="6234658"/>
          </a:xfrm>
        </p:spPr>
        <p:txBody>
          <a:bodyPr>
            <a:noAutofit/>
          </a:bodyPr>
          <a:lstStyle/>
          <a:p>
            <a:r>
              <a:rPr lang="x-none" sz="2400" dirty="0"/>
              <a:t>Darovite osobe koje nisu </a:t>
            </a:r>
            <a:r>
              <a:rPr lang="x-none" sz="2400" i="1" dirty="0"/>
              <a:t>Kreativne</a:t>
            </a:r>
            <a:r>
              <a:rPr lang="x-none" sz="2400" dirty="0"/>
              <a:t>, kao odrasli postaju stručnjaci. Stručnost nije kreativnost. Stručnjaci ostvaruju visoke rezultate unutar svog područja, ali samo kreativne osobe menjaju to područje. </a:t>
            </a:r>
          </a:p>
          <a:p>
            <a:r>
              <a:rPr lang="x-none" sz="2400" dirty="0"/>
              <a:t>Zanimljiv primer čine tzv. deca geniji, tj. oni s ekstremno razvijenom darovitošću. Iako deca geniji blistaju u detinjstvu, bez kreativnosti svaki genij na kraju postaje bivši genij. Da bi nastavili s ostvarivanjem kreativnih postignuća, geniji moraju naučiti kako transformišu puku tehničku veštinu u nešto konceptualnije, interpretativnije i originalnije.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26864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7510CE-C19E-411A-B3D5-0F36F03F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 Zadivljujuća realističnost dečjeg crteža u odraslom dobu postaje obična stvar (za izučene umetnike); matematičari moraju postavljati nova pitanja ili stara rešavati na nove načine. </a:t>
            </a:r>
          </a:p>
          <a:p>
            <a:r>
              <a:rPr lang="sr-Latn-RS" dirty="0"/>
              <a:t>Često su potrebne i životne prepreke i žrtve kako bi se ostvario prelaz od stručnjaka do </a:t>
            </a:r>
            <a:r>
              <a:rPr lang="sr-Latn-RS" dirty="0" err="1"/>
              <a:t>stvaratelja</a:t>
            </a:r>
            <a:r>
              <a:rPr lang="sr-Latn-RS" dirty="0"/>
              <a:t>. </a:t>
            </a:r>
          </a:p>
          <a:p>
            <a:r>
              <a:rPr lang="sr-Latn-RS" dirty="0"/>
              <a:t>Longitudinalna istraživanja potvrđuju i da su potrebne i određene karakterne osobine, kao što su samostalnost, </a:t>
            </a:r>
            <a:r>
              <a:rPr lang="sr-Latn-RS" dirty="0" err="1"/>
              <a:t>neobaziranje</a:t>
            </a:r>
            <a:r>
              <a:rPr lang="sr-Latn-RS" dirty="0"/>
              <a:t> na mišljenje okoline i hrabrost za preuzimanjem rizika. Život po društvenim pravilima  njima nije prioritet; ne može brinuti o tome da svakome ugodi onaj ko će osporavati utvrđenu tradiciju. IQ nije nužno povezan s kreativnošću. 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024700-BE34-4F24-BB37-BAA96C3D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1454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x-none" dirty="0"/>
              <a:t>Već pedesetak godina provode se brojna pedagoška i psihološka istraživanja tražeći odgovore na tri suštinska pitanja: </a:t>
            </a:r>
          </a:p>
          <a:p>
            <a:r>
              <a:rPr lang="x-none" dirty="0"/>
              <a:t>1. kakva je priroda kreativnosti, </a:t>
            </a:r>
          </a:p>
          <a:p>
            <a:r>
              <a:rPr lang="x-none" dirty="0"/>
              <a:t>2. može li se i kako kreativnost meriti i</a:t>
            </a:r>
          </a:p>
          <a:p>
            <a:r>
              <a:rPr lang="x-none" dirty="0"/>
              <a:t> 3. može li se i kako kreativnost poučavati, trenirati, vaspitavati. </a:t>
            </a:r>
          </a:p>
          <a:p>
            <a:r>
              <a:rPr lang="x-none" dirty="0"/>
              <a:t>Za istraživanje kreativnosti najveće zasluge pripadaju američkom psihologu </a:t>
            </a:r>
            <a:r>
              <a:rPr lang="x-none" dirty="0" err="1"/>
              <a:t>Joy</a:t>
            </a:r>
            <a:r>
              <a:rPr lang="x-none" dirty="0"/>
              <a:t> Paul </a:t>
            </a:r>
            <a:r>
              <a:rPr lang="x-none" dirty="0" err="1"/>
              <a:t>Guilfordu</a:t>
            </a:r>
            <a:r>
              <a:rPr lang="x-none" dirty="0"/>
              <a:t>. 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7428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7812360" cy="43106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x-none" dirty="0"/>
              <a:t>Koliko rad i zalaganje za darovito dete u vaspitnoj ustanovi po Vama utiče na ostalu decu u grupi?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352828" y="497359"/>
            <a:ext cx="1467644" cy="184482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/>
          <p:cNvSpPr/>
          <p:nvPr/>
        </p:nvSpPr>
        <p:spPr>
          <a:xfrm>
            <a:off x="8820472" y="116632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825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6120680"/>
          </a:xfrm>
        </p:spPr>
        <p:txBody>
          <a:bodyPr>
            <a:normAutofit fontScale="85000" lnSpcReduction="20000"/>
          </a:bodyPr>
          <a:lstStyle/>
          <a:p>
            <a:r>
              <a:rPr lang="x-none" dirty="0" err="1"/>
              <a:t>Guilford</a:t>
            </a:r>
            <a:r>
              <a:rPr lang="x-none" dirty="0"/>
              <a:t> je konstruirao model koji je organizovao postojeća znanja, ali i predviđao još neistražene sposobnosti ponudivši tako smernice istraživačima. </a:t>
            </a:r>
          </a:p>
          <a:p>
            <a:r>
              <a:rPr lang="x-none" dirty="0"/>
              <a:t>Njegov model intelektualnih sposobnosti treba predočiti kao prostorni kubus sačinjen od malih ćelija. Kubus je dimenzija 4x5x6 ćelija, a sačinjavaju ga sadržaji, operacije i njihovi produkti. </a:t>
            </a:r>
          </a:p>
          <a:p>
            <a:r>
              <a:rPr lang="x-none" i="1" dirty="0"/>
              <a:t>Sadržaja</a:t>
            </a:r>
            <a:r>
              <a:rPr lang="x-none" dirty="0"/>
              <a:t> ima četiri:</a:t>
            </a:r>
          </a:p>
          <a:p>
            <a:r>
              <a:rPr lang="x-none" dirty="0"/>
              <a:t>1. figuralni,</a:t>
            </a:r>
          </a:p>
          <a:p>
            <a:r>
              <a:rPr lang="x-none" dirty="0"/>
              <a:t>2. simbolički,</a:t>
            </a:r>
          </a:p>
          <a:p>
            <a:r>
              <a:rPr lang="x-none" dirty="0"/>
              <a:t>3. semantički i </a:t>
            </a:r>
          </a:p>
          <a:p>
            <a:r>
              <a:rPr lang="x-none" dirty="0"/>
              <a:t>4. </a:t>
            </a:r>
            <a:r>
              <a:rPr lang="x-none" dirty="0" err="1"/>
              <a:t>bihejvioralni</a:t>
            </a:r>
            <a:r>
              <a:rPr lang="x-none" dirty="0"/>
              <a:t>;</a:t>
            </a:r>
          </a:p>
          <a:p>
            <a:r>
              <a:rPr lang="x-none" i="1" dirty="0"/>
              <a:t>operacija</a:t>
            </a:r>
            <a:r>
              <a:rPr lang="x-none" dirty="0"/>
              <a:t> ima pet: </a:t>
            </a:r>
          </a:p>
          <a:p>
            <a:r>
              <a:rPr lang="x-none" dirty="0"/>
              <a:t>1.kognicija,</a:t>
            </a:r>
          </a:p>
          <a:p>
            <a:r>
              <a:rPr lang="x-none" dirty="0"/>
              <a:t>2.memorija,</a:t>
            </a:r>
          </a:p>
          <a:p>
            <a:r>
              <a:rPr lang="x-none" dirty="0"/>
              <a:t>3.divergentna produkcija, </a:t>
            </a:r>
          </a:p>
          <a:p>
            <a:r>
              <a:rPr lang="x-none" dirty="0"/>
              <a:t>4.konvergentna produkcija i </a:t>
            </a:r>
          </a:p>
          <a:p>
            <a:r>
              <a:rPr lang="x-none" dirty="0"/>
              <a:t>5.evaluacija;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72815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5ECCAE-5204-4847-AF15-30889E3F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2"/>
          </a:xfrm>
        </p:spPr>
        <p:txBody>
          <a:bodyPr>
            <a:normAutofit fontScale="85000" lnSpcReduction="10000"/>
          </a:bodyPr>
          <a:lstStyle/>
          <a:p>
            <a:r>
              <a:rPr lang="sr-Latn-RS" dirty="0"/>
              <a:t>produkata može biti šest vrsta: </a:t>
            </a:r>
          </a:p>
          <a:p>
            <a:r>
              <a:rPr lang="sr-Latn-RS" dirty="0"/>
              <a:t>1. jedinice, </a:t>
            </a:r>
          </a:p>
          <a:p>
            <a:r>
              <a:rPr lang="sr-Latn-RS" dirty="0"/>
              <a:t>2. klase,</a:t>
            </a:r>
          </a:p>
          <a:p>
            <a:r>
              <a:rPr lang="sr-Latn-RS" dirty="0"/>
              <a:t>3. relacije, </a:t>
            </a:r>
          </a:p>
          <a:p>
            <a:r>
              <a:rPr lang="sr-Latn-RS" dirty="0"/>
              <a:t>4. sadržaji,</a:t>
            </a:r>
          </a:p>
          <a:p>
            <a:r>
              <a:rPr lang="sr-Latn-RS" dirty="0"/>
              <a:t>5. transformacije i </a:t>
            </a:r>
          </a:p>
          <a:p>
            <a:r>
              <a:rPr lang="sr-Latn-RS" dirty="0"/>
              <a:t>6. implikacije</a:t>
            </a:r>
          </a:p>
          <a:p>
            <a:pPr marL="109728" indent="0">
              <a:buNone/>
            </a:pPr>
            <a:r>
              <a:rPr lang="sr-Latn-RS" dirty="0"/>
              <a:t> </a:t>
            </a:r>
          </a:p>
          <a:p>
            <a:r>
              <a:rPr lang="sr-Latn-RS" dirty="0"/>
              <a:t>Sveukupni </a:t>
            </a:r>
            <a:r>
              <a:rPr lang="sr-Latn-RS" dirty="0" err="1"/>
              <a:t>prizvod</a:t>
            </a:r>
            <a:r>
              <a:rPr lang="sr-Latn-RS" dirty="0"/>
              <a:t> ovih sposobnosti je 120, a to su faktori intelektualnih sposobnosti, od kojih je svaki od njih (svaka ćelija) određen trostrukom interakcijom sadržaja, operacija i produkata. Svaki od faktora ima svoje tehničko ime, i to tako da je prvi znak uvek operacija, drugi sadržaj a treći proizvod; tako se npr. divergentne simboličke jedinice još nazivaju i "</a:t>
            </a:r>
            <a:r>
              <a:rPr lang="sr-Latn-RS" dirty="0" err="1"/>
              <a:t>fluentnost</a:t>
            </a:r>
            <a:r>
              <a:rPr lang="sr-Latn-RS" dirty="0"/>
              <a:t> </a:t>
            </a:r>
            <a:r>
              <a:rPr lang="sr-Latn-RS" dirty="0" err="1"/>
              <a:t>riječi</a:t>
            </a:r>
            <a:r>
              <a:rPr lang="sr-Latn-RS" dirty="0"/>
              <a:t>"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1215CC-853B-4D96-B801-9D869815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2048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/>
          </a:bodyPr>
          <a:lstStyle/>
          <a:p>
            <a:r>
              <a:rPr lang="x-none" dirty="0"/>
              <a:t>Sada treba da obratimo pažnju na prostorni isečak kubusa pod nazivom divergentna produkcija. To je operacija za koju se smatra da je najvažnija za stvaralaštvo (tj. kreativnost). Kao i svaka operacija u modelu, i ona se sastoji od dvadeset i četiri ćelije (proizvod četiri sadržaja i šest tipova produkata). </a:t>
            </a:r>
          </a:p>
          <a:p>
            <a:r>
              <a:rPr lang="x-none" dirty="0" err="1"/>
              <a:t>Guilford</a:t>
            </a:r>
            <a:r>
              <a:rPr lang="x-none" dirty="0"/>
              <a:t> utvrđuje faktore divergentnog mišljenja: </a:t>
            </a:r>
          </a:p>
          <a:p>
            <a:r>
              <a:rPr lang="x-none" dirty="0"/>
              <a:t>fleksibilnost,</a:t>
            </a:r>
          </a:p>
          <a:p>
            <a:r>
              <a:rPr lang="x-none" dirty="0"/>
              <a:t> </a:t>
            </a:r>
            <a:r>
              <a:rPr lang="x-none" dirty="0" err="1"/>
              <a:t>fluentnost</a:t>
            </a:r>
            <a:r>
              <a:rPr lang="x-none" dirty="0"/>
              <a:t>, </a:t>
            </a:r>
          </a:p>
          <a:p>
            <a:r>
              <a:rPr lang="x-none" dirty="0"/>
              <a:t>originalnost i </a:t>
            </a:r>
          </a:p>
          <a:p>
            <a:r>
              <a:rPr lang="x-none" dirty="0" err="1"/>
              <a:t>elaborativnost</a:t>
            </a:r>
            <a:r>
              <a:rPr lang="x-none" dirty="0"/>
              <a:t>. 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71120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40871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x-none" dirty="0"/>
              <a:t>1.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Fleksibilnost</a:t>
            </a:r>
            <a:r>
              <a:rPr lang="x-none" dirty="0"/>
              <a:t> - sposobnost proizvodnje mnogih relevantnih ideja, brzo pronalaženje što više rešenja nekog problema.</a:t>
            </a:r>
          </a:p>
          <a:p>
            <a:r>
              <a:rPr lang="x-none" dirty="0"/>
              <a:t> Razlikujemo: </a:t>
            </a:r>
            <a:br>
              <a:rPr lang="x-none" dirty="0"/>
            </a:br>
            <a:r>
              <a:rPr lang="x-none" dirty="0"/>
              <a:t>a) spontanu fleksibilnost (divergentna produkcija semantičkih klasa) </a:t>
            </a:r>
            <a:br>
              <a:rPr lang="x-none" dirty="0"/>
            </a:br>
            <a:r>
              <a:rPr lang="x-none" dirty="0"/>
              <a:t>b) adaptivnu fleksibilnost (divergentna produkcija figuralnih transformacija); </a:t>
            </a:r>
          </a:p>
          <a:p>
            <a:pPr marL="109728" indent="0">
              <a:buNone/>
            </a:pPr>
            <a:br>
              <a:rPr lang="x-none" dirty="0"/>
            </a:br>
            <a:r>
              <a:rPr lang="x-none" dirty="0"/>
              <a:t>2. </a:t>
            </a:r>
            <a:r>
              <a:rPr lang="x-non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Fluentnost</a:t>
            </a:r>
            <a:r>
              <a:rPr lang="x-none" dirty="0"/>
              <a:t> - sposobnost obrade informacija i objekata na različite načine, mogućnost simultanog sagledavanja različitih mogućnosti, što više kategorija.</a:t>
            </a:r>
          </a:p>
          <a:p>
            <a:r>
              <a:rPr lang="x-none" dirty="0"/>
              <a:t> Razlikujemo: </a:t>
            </a:r>
            <a:br>
              <a:rPr lang="x-none" dirty="0"/>
            </a:br>
            <a:r>
              <a:rPr lang="x-none" dirty="0"/>
              <a:t>a) </a:t>
            </a:r>
            <a:r>
              <a:rPr lang="x-none" dirty="0" err="1"/>
              <a:t>fluentnost</a:t>
            </a:r>
            <a:r>
              <a:rPr lang="x-none" dirty="0"/>
              <a:t> </a:t>
            </a:r>
            <a:r>
              <a:rPr lang="x-none" dirty="0" err="1"/>
              <a:t>riječi</a:t>
            </a:r>
            <a:r>
              <a:rPr lang="x-none" dirty="0"/>
              <a:t> (divergentna produkcija simboličkih jedinica) </a:t>
            </a:r>
            <a:br>
              <a:rPr lang="x-none" dirty="0"/>
            </a:br>
            <a:r>
              <a:rPr lang="x-none" dirty="0"/>
              <a:t>b) asocijativna </a:t>
            </a:r>
            <a:r>
              <a:rPr lang="x-none" dirty="0" err="1"/>
              <a:t>fluentnost</a:t>
            </a:r>
            <a:r>
              <a:rPr lang="x-none" dirty="0"/>
              <a:t> (divergentna produkcija semantičkih relacija) </a:t>
            </a:r>
            <a:br>
              <a:rPr lang="x-none" dirty="0"/>
            </a:br>
            <a:r>
              <a:rPr lang="x-none" dirty="0"/>
              <a:t>c) ekspresivna </a:t>
            </a:r>
            <a:r>
              <a:rPr lang="x-none" dirty="0" err="1"/>
              <a:t>fluentnost</a:t>
            </a:r>
            <a:r>
              <a:rPr lang="x-none" dirty="0"/>
              <a:t> (divergentna produkcija semantičkih sastava) </a:t>
            </a:r>
            <a:br>
              <a:rPr lang="x-none" dirty="0"/>
            </a:br>
            <a:r>
              <a:rPr lang="x-none" dirty="0"/>
              <a:t>d) </a:t>
            </a:r>
            <a:r>
              <a:rPr lang="x-none" dirty="0" err="1"/>
              <a:t>fluentnost</a:t>
            </a:r>
            <a:r>
              <a:rPr lang="x-none" dirty="0"/>
              <a:t> ideja (divergentna produkcija semantičkih jedinica); </a:t>
            </a:r>
          </a:p>
          <a:p>
            <a:pPr marL="109728" indent="0">
              <a:buNone/>
            </a:pPr>
            <a:br>
              <a:rPr lang="x-none" dirty="0"/>
            </a:br>
            <a:r>
              <a:rPr lang="x-none" dirty="0"/>
              <a:t>3.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Originalnost</a:t>
            </a:r>
            <a:r>
              <a:rPr lang="x-none" dirty="0"/>
              <a:t> (divergentna produkcija semantičkih transformacija) - sposobnost proizvodnje retkih ili sasvim novih ideja, dolaženje do ideja koje se razlikuju od onih ostalih ljudi;</a:t>
            </a:r>
          </a:p>
          <a:p>
            <a:pPr marL="109728" indent="0">
              <a:buNone/>
            </a:pPr>
            <a:r>
              <a:rPr lang="x-none" dirty="0"/>
              <a:t> </a:t>
            </a:r>
            <a:br>
              <a:rPr lang="x-none" dirty="0"/>
            </a:br>
            <a:r>
              <a:rPr lang="x-none" dirty="0"/>
              <a:t>4. </a:t>
            </a:r>
            <a:r>
              <a:rPr lang="x-non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Elaborativnost</a:t>
            </a:r>
            <a:r>
              <a:rPr lang="x-none" dirty="0"/>
              <a:t> - sposobnost ukrašavanja ideja detaljima, što više detalja u odgovorima.</a:t>
            </a:r>
          </a:p>
          <a:p>
            <a:r>
              <a:rPr lang="x-none" dirty="0"/>
              <a:t> Razlikujemo: </a:t>
            </a:r>
            <a:br>
              <a:rPr lang="x-none" dirty="0"/>
            </a:br>
            <a:r>
              <a:rPr lang="x-none" dirty="0"/>
              <a:t>a) figuralnu elaboraciju (divergentna produkcija figuralnih implikacija) </a:t>
            </a:r>
            <a:br>
              <a:rPr lang="x-none" dirty="0"/>
            </a:br>
            <a:r>
              <a:rPr lang="x-none" dirty="0"/>
              <a:t>b) semantička elaboracija (divergentna produkcija semantičkih implikacija).</a:t>
            </a:r>
          </a:p>
          <a:p>
            <a:r>
              <a:rPr lang="x-none" dirty="0"/>
              <a:t> Pored navedenih faktora, za kreativnost su značajni o ovi faktori koji ne pripadaju u divergentne: </a:t>
            </a:r>
          </a:p>
          <a:p>
            <a:pPr marL="109728" indent="0">
              <a:buNone/>
            </a:pPr>
            <a:r>
              <a:rPr lang="x-none" dirty="0"/>
              <a:t>5.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Osetljivost za probleme </a:t>
            </a:r>
            <a:r>
              <a:rPr lang="x-none" dirty="0"/>
              <a:t>(</a:t>
            </a:r>
            <a:r>
              <a:rPr lang="x-none" dirty="0" err="1"/>
              <a:t>kognicija</a:t>
            </a:r>
            <a:r>
              <a:rPr lang="x-none" dirty="0"/>
              <a:t> semantičkih implikacija) - sposobnost da se uoče nedostaci ili potrebe za promenama ili poboljšanjima u postojećim stvarima; </a:t>
            </a:r>
          </a:p>
          <a:p>
            <a:pPr marL="109728" indent="0">
              <a:buNone/>
            </a:pPr>
            <a:br>
              <a:rPr lang="x-none" dirty="0"/>
            </a:br>
            <a:r>
              <a:rPr lang="x-none" dirty="0"/>
              <a:t>6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x-non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Redefinicija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dirty="0"/>
              <a:t>(</a:t>
            </a:r>
            <a:r>
              <a:rPr lang="x-none" dirty="0" err="1"/>
              <a:t>kognicija</a:t>
            </a:r>
            <a:r>
              <a:rPr lang="x-none" dirty="0"/>
              <a:t> semantičkih transformacija) - sposobnost napuštanja starih načina tumačenja poznatih predmeta kako bi se koristili u nove svrhe.</a:t>
            </a:r>
          </a:p>
          <a:p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00254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20680"/>
          </a:xfrm>
        </p:spPr>
        <p:txBody>
          <a:bodyPr>
            <a:normAutofit fontScale="77500" lnSpcReduction="20000"/>
          </a:bodyPr>
          <a:lstStyle/>
          <a:p>
            <a:r>
              <a:rPr lang="x-none" dirty="0"/>
              <a:t>Na </a:t>
            </a:r>
            <a:r>
              <a:rPr lang="x-none" dirty="0" err="1"/>
              <a:t>Guilfordovim</a:t>
            </a:r>
            <a:r>
              <a:rPr lang="x-none" dirty="0"/>
              <a:t> temeljima razvijani su testovi i programi za identifikovanje i razvoj kreativnosti; najpoznatiji su svakako Donald J. </a:t>
            </a:r>
            <a:r>
              <a:rPr lang="x-none" dirty="0" err="1"/>
              <a:t>Treffinger</a:t>
            </a:r>
            <a:r>
              <a:rPr lang="x-none" dirty="0"/>
              <a:t>, E. Paul </a:t>
            </a:r>
            <a:r>
              <a:rPr lang="x-none" dirty="0" err="1"/>
              <a:t>Torrance</a:t>
            </a:r>
            <a:r>
              <a:rPr lang="x-none" dirty="0"/>
              <a:t>. </a:t>
            </a:r>
          </a:p>
          <a:p>
            <a:r>
              <a:rPr lang="x-none" dirty="0"/>
              <a:t>kreativnost nije znanje, već sposobnost - u didaktičkom smislu ne pripada materijalnim zadacima nastave, već funkcionalnim.</a:t>
            </a:r>
          </a:p>
          <a:p>
            <a:r>
              <a:rPr lang="x-none" dirty="0"/>
              <a:t> Među sposobnostima naći će se i mišljenje, koje je </a:t>
            </a:r>
            <a:r>
              <a:rPr lang="x-none" dirty="0" err="1"/>
              <a:t>Guilford</a:t>
            </a:r>
            <a:r>
              <a:rPr lang="x-none" dirty="0"/>
              <a:t> podelio na konvergentno (logičko zaključivanje, pronalaženje ispravnog rešenja) i divergentno (pronalaženje što većeg broja ispravnih rešenja). </a:t>
            </a:r>
          </a:p>
          <a:p>
            <a:r>
              <a:rPr lang="x-none" dirty="0"/>
              <a:t>To opet znači da se kreativnost ne može naučiti, već samo uvežbavati, poput sporta. Više treninga omogućava veće rezultate. </a:t>
            </a:r>
          </a:p>
          <a:p>
            <a:r>
              <a:rPr lang="x-none" dirty="0"/>
              <a:t>Ali, gledajući ovu tvrdnju obrnuto, može se ustanoviti poražavajuća činjenica: većina ljudi zapravo ne rešava probleme razmišljajući, već naučenim znanjem koje im je na raspolaganju. Pošto je nemoguće posedovati znanja za sve hipotetičke situacije koje pojedinca očekuju u životu, naslućujemo nužnost stereotipne upotrebe znanja koje pojedinac ima na raspolaganju - uvek ista rešenja za različite situacije.</a:t>
            </a:r>
          </a:p>
          <a:p>
            <a:r>
              <a:rPr lang="x-none" dirty="0"/>
              <a:t> Mišljenje je veština koja je dostupna samo onima koji je i 				uvežbavaju.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32155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>
            <a:normAutofit fontScale="92500" lnSpcReduction="10000"/>
          </a:bodyPr>
          <a:lstStyle/>
          <a:p>
            <a:r>
              <a:rPr lang="x-none" dirty="0"/>
              <a:t>     "Što više učimo o osobinama darovite i </a:t>
            </a:r>
            <a:r>
              <a:rPr lang="x-none" dirty="0" err="1"/>
              <a:t>telentovane</a:t>
            </a:r>
            <a:r>
              <a:rPr lang="x-none" dirty="0"/>
              <a:t> dece, saznajemo da smo mnogo takve dece prevideli..." </a:t>
            </a:r>
          </a:p>
          <a:p>
            <a:r>
              <a:rPr lang="x-none" dirty="0"/>
              <a:t>biografski podaci govore da neki izrazito daroviti pojedinci kao deca nisu bili primećeni (H. C. Andersen, A. </a:t>
            </a:r>
            <a:r>
              <a:rPr lang="x-none" dirty="0" err="1"/>
              <a:t>Einstein</a:t>
            </a:r>
            <a:r>
              <a:rPr lang="x-none" dirty="0"/>
              <a:t>).</a:t>
            </a:r>
          </a:p>
          <a:p>
            <a:r>
              <a:rPr lang="x-none" dirty="0"/>
              <a:t> Kako pomoći darovitoj deci u realizaciji njihovih potencijala? Odgovor je - poznavanjem prirode darovitosti</a:t>
            </a:r>
            <a:br>
              <a:rPr lang="x-none" dirty="0"/>
            </a:br>
            <a:r>
              <a:rPr lang="x-none" dirty="0"/>
              <a:t>     Raniji početak vodi skupljanju većeg broja sati prakse. Onaj ko ima više prakse uglavnom postiže veći kvalitet. Naporan rad je neophodan za postizanje izvrsnosti, ali ne i dovoljan.</a:t>
            </a:r>
          </a:p>
          <a:p>
            <a:br>
              <a:rPr lang="x-none" dirty="0"/>
            </a:b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>
                <a:effectLst/>
              </a:rPr>
              <a:t>     Važnost identifikovanja i </a:t>
            </a:r>
            <a:r>
              <a:rPr lang="x-none" dirty="0" err="1">
                <a:effectLst/>
              </a:rPr>
              <a:t>podstcanja</a:t>
            </a:r>
            <a:r>
              <a:rPr lang="x-none" dirty="0">
                <a:effectLst/>
              </a:rPr>
              <a:t> darovitosti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386295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FF12F9-1E66-4368-A47A-2A63E28FF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 Kineska deca imaju praksu u crtanju od treće godine, a od šeste godine dnevno praktikuju preslikavanje kaligrafije. Nakon početnih učenja grafičkih shema takav način rada se prevladava i počinju da crtaju promatrajući. Slično je i s muzikom; rad po </a:t>
            </a:r>
            <a:r>
              <a:rPr lang="sr-Latn-RS" dirty="0" err="1"/>
              <a:t>Suzukijevoj</a:t>
            </a:r>
            <a:r>
              <a:rPr lang="sr-Latn-RS" dirty="0"/>
              <a:t> metodi daje vrlo vešte male violiniste koji deluju poput nadarene dece. </a:t>
            </a:r>
          </a:p>
          <a:p>
            <a:r>
              <a:rPr lang="sr-Latn-RS" dirty="0"/>
              <a:t>Časopis "</a:t>
            </a:r>
            <a:r>
              <a:rPr lang="sr-Latn-RS" dirty="0" err="1"/>
              <a:t>Sience</a:t>
            </a:r>
            <a:r>
              <a:rPr lang="sr-Latn-RS" dirty="0"/>
              <a:t>" navodi podatke o mozgovima violinista prikupljenih beleženjem odgovora na stimulacije moždane kore putem magnetskog slikanja - oni koji su se počeli obučavati pre dvanaeste godine imaju veće i složenije </a:t>
            </a:r>
            <a:r>
              <a:rPr lang="sr-Latn-RS" dirty="0" err="1"/>
              <a:t>neuralne</a:t>
            </a:r>
            <a:r>
              <a:rPr lang="sr-Latn-RS" dirty="0"/>
              <a:t> krugove u mozgu od violinista koji su počeli s obukom nakon njih. Kada se s vežbanjem krene prekasno, ono ne može preustrojiti mozak.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D14043-6104-478D-80E9-1ED9E1C4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144823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Istraživanja ukazuju kako daroviti ne postaju nužno uspešni kao odrasle osobe. Najveća verovatnost za uspeh je ako pojedinac u odrasloj dobi u posao pretvori interese iz detinjstva. </a:t>
            </a:r>
          </a:p>
          <a:p>
            <a:r>
              <a:rPr lang="x-none" dirty="0"/>
              <a:t>Stoga pretpostavljamo veliku štetu koja nastaje ako pojedinac ne prepozna vlastitu darovitost ili je ne realizuje u talenat koji može ponuditi društvu.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04759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5976664"/>
          </a:xfrm>
        </p:spPr>
        <p:txBody>
          <a:bodyPr>
            <a:normAutofit/>
          </a:bodyPr>
          <a:lstStyle/>
          <a:p>
            <a:r>
              <a:rPr lang="x-none" dirty="0"/>
              <a:t>Ali, možemo li se dogovoriti kako i za šta vaspitavamo decu?</a:t>
            </a:r>
          </a:p>
          <a:p>
            <a:r>
              <a:rPr lang="x-none" dirty="0"/>
              <a:t> David </a:t>
            </a:r>
            <a:r>
              <a:rPr lang="x-none" dirty="0" err="1"/>
              <a:t>George</a:t>
            </a:r>
            <a:r>
              <a:rPr lang="x-none" dirty="0"/>
              <a:t> navodi rezultate istraživanja u </a:t>
            </a:r>
            <a:r>
              <a:rPr lang="x-none" dirty="0" err="1"/>
              <a:t>Hampshireu</a:t>
            </a:r>
            <a:r>
              <a:rPr lang="x-none" dirty="0"/>
              <a:t> u kojem se 2000 roditelja, nastavnika, direktora, školskih nadzornika i dece pitao šta </a:t>
            </a:r>
            <a:r>
              <a:rPr lang="x-none" dirty="0" err="1"/>
              <a:t>podrazumijevaju</a:t>
            </a:r>
            <a:r>
              <a:rPr lang="x-none" dirty="0"/>
              <a:t> pod rečju "postignuće". </a:t>
            </a:r>
          </a:p>
          <a:p>
            <a:r>
              <a:rPr lang="x-none" dirty="0"/>
              <a:t>Roditelji su uglavnom smatrali da postignuća predstavljaju rezultate ispita, dok nastavnici smatraju da postignuće znači "stvoriti široko obrazovane, sretne i zadovoljne mlade ljude koji su iskoristili svoje potencijale"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863472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A9EBEB-A393-45DB-AAD9-F22B95A1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Ako tome dodamo kako školski sadržaji pretežno razvija levu polovinu mozga zaduženu za govor, racionalno i analizu (dakle matematiku, pisanje, biologiju…) a bitno manje desnu polovinu kojom prepoznajemo oblike, uzorke i slike (dakle načinima na koji su stvari povezane, kompozicijama, umetnošću, percepcijom i maštom), zaključujemo kako nas školsko obrazovanje dovodi u stanje neravnoteže. </a:t>
            </a:r>
          </a:p>
          <a:p>
            <a:r>
              <a:rPr lang="sr-Latn-RS" dirty="0"/>
              <a:t>Stoga je i razumljiv apel Davida Georga: "Vidimo da obrazovni sadržaji naginju aktivnostima leve strane mozga. Molimo vas da održavate kakvu-takvu ravnotežu koja bi uključivala muzičko vaspitanje, likovno vaspitanje, glumu i fizičko vaspitanje, predmete usmerene na život i življenje, a ne samo na posao".</a:t>
            </a:r>
          </a:p>
          <a:p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35390-D97B-4055-A012-52AD4466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4596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4857760"/>
            <a:ext cx="7481776" cy="457200"/>
          </a:xfrm>
        </p:spPr>
        <p:txBody>
          <a:bodyPr/>
          <a:lstStyle/>
          <a:p>
            <a:r>
              <a:rPr lang="bs-Latn-BA" dirty="0"/>
              <a:t>***********************************************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bs-Latn-BA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OSOBINE DAROVITOSTI</a:t>
            </a:r>
            <a:endParaRPr lang="en-US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472" y="274320"/>
            <a:ext cx="8143932" cy="6369390"/>
          </a:xfrm>
        </p:spPr>
        <p:txBody>
          <a:bodyPr>
            <a:normAutofit/>
          </a:bodyPr>
          <a:lstStyle/>
          <a:p>
            <a:r>
              <a:rPr lang="bs-Latn-B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 su darovita deca, kako ih prepoznati, na koji način raditi sa takvom decom najčešća su pitanja koja okolina postavlja i koje su to osnovne osobine darovitosti?</a:t>
            </a:r>
          </a:p>
          <a:p>
            <a:endParaRPr lang="bs-Latn-BA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Daroviti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oni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pojedinci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koji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imaju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visoko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razvijene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sposobnosti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dok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talenti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oni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koji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postižu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visoka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postignuća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u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nekim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aktivnostima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.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Talentom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se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označava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darovitost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koja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se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izražava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u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nekim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specifičnim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područjima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npr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.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matematici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umjetnosti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sportu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sl.</a:t>
            </a:r>
            <a:r>
              <a:rPr lang="bs-Latn-B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...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bs-Latn-B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  <a:p>
            <a:endParaRPr lang="bs-Latn-BA" sz="1800" dirty="0">
              <a:solidFill>
                <a:srgbClr val="00B0F0"/>
              </a:solidFill>
            </a:endParaRPr>
          </a:p>
          <a:p>
            <a:endParaRPr lang="bs-Latn-BA" sz="1800" dirty="0">
              <a:solidFill>
                <a:srgbClr val="00B0F0"/>
              </a:solidFill>
            </a:endParaRPr>
          </a:p>
          <a:p>
            <a:endParaRPr lang="bs-Latn-BA" sz="1800" dirty="0">
              <a:solidFill>
                <a:srgbClr val="00B0F0"/>
              </a:solidFill>
            </a:endParaRPr>
          </a:p>
          <a:p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ADMIN\Desktop\dje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60" y="4876918"/>
            <a:ext cx="3143272" cy="1571636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428596" y="5786454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857356" y="5143512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786050" y="5857892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929058" y="5357826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286248" y="621508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76103" y="4023198"/>
            <a:ext cx="785818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07125" y="1124773"/>
            <a:ext cx="928694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0" y="5286388"/>
            <a:ext cx="57147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5696" y="2386002"/>
            <a:ext cx="857256" cy="1214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000364" y="5214950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928794" y="6215082"/>
            <a:ext cx="642942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142976" y="5357826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8501090" y="214290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r>
              <a:rPr lang="x-none" dirty="0"/>
              <a:t>     Pretpostavkom naslednosti darovitosti u porodici, vrednovali bismo istovremeno i obogaćene sredine koje takve porodice stvaraju, što može podići kvalitet svima, a lakše identifikovati i realizovati darovite.</a:t>
            </a:r>
          </a:p>
          <a:p>
            <a:r>
              <a:rPr lang="x-none" dirty="0"/>
              <a:t> Takve sredine možemo pokušati da ostvarimo i u vrtićima/školama; podsetimo kako su zabeleženi mnogi ekstremno daroviti koji su nezadovoljni izašli iz školskog sistema. Na kraju krajeva, upravo od darovitih i kreativnih pojedinaca zavisi razvoj i napredak ljudske vrste.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32464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ArchDown">
              <a:avLst/>
            </a:prstTxWarp>
          </a:bodyPr>
          <a:lstStyle/>
          <a:p>
            <a:r>
              <a:rPr lang="bs-Latn-BA" dirty="0"/>
              <a:t>Hvala na pažnji!!!!!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IN\Desktop\1420680217de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06207" cy="2857496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4143372" y="1142984"/>
            <a:ext cx="1571636" cy="13573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500694" y="500042"/>
            <a:ext cx="571504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286512" y="1000108"/>
            <a:ext cx="1071570" cy="10001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572264" y="214290"/>
            <a:ext cx="500066" cy="5000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57620" y="214290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29322" y="2143116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s-Latn-BA" dirty="0"/>
              <a:t>Tako možemo i reći da se darovitost deli u: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/>
              <a:t>******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bs-Latn-BA" dirty="0"/>
              <a:t>*********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8429652" y="214290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0" y="928670"/>
          <a:ext cx="8929718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Da bi se određene specifičnosti pojedinca razvile predhodno moraju imati potencijale za tako nešto, ili kako se to naziva </a:t>
            </a:r>
            <a:r>
              <a:rPr lang="bs-Latn-B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potencijalna darovitost</a:t>
            </a:r>
            <a:r>
              <a:rPr lang="bs-Latn-BA" dirty="0"/>
              <a:t> </a:t>
            </a:r>
          </a:p>
          <a:p>
            <a:r>
              <a:rPr lang="bs-Latn-BA" dirty="0"/>
              <a:t>Upravo potencijalna darovitost može činiti niz predispozicija nasleđa i na taj način se pojedine mogućnosti razvijaju spontano i neprimetno</a:t>
            </a:r>
            <a:endParaRPr lang="bs-Latn-BA" b="1" u="sng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s-Latn-BA" i="1" dirty="0"/>
              <a:t>Potencijalna darovitost</a:t>
            </a:r>
            <a:endParaRPr lang="en-US" i="1" dirty="0"/>
          </a:p>
        </p:txBody>
      </p:sp>
      <p:sp>
        <p:nvSpPr>
          <p:cNvPr id="5" name="Oval 4"/>
          <p:cNvSpPr/>
          <p:nvPr/>
        </p:nvSpPr>
        <p:spPr>
          <a:xfrm>
            <a:off x="8715404" y="142852"/>
            <a:ext cx="285720" cy="357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ADMIN\Desktop\prvacici-1280x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86322"/>
            <a:ext cx="2428891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4183</Words>
  <Application>Microsoft Office PowerPoint</Application>
  <PresentationFormat>On-screen Show (4:3)</PresentationFormat>
  <Paragraphs>322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Aharoni</vt:lpstr>
      <vt:lpstr>Algerian</vt:lpstr>
      <vt:lpstr>Broadway</vt:lpstr>
      <vt:lpstr>Lucida Sans Unicode</vt:lpstr>
      <vt:lpstr>Times New Roman</vt:lpstr>
      <vt:lpstr>Verdana</vt:lpstr>
      <vt:lpstr>Wingdings 2</vt:lpstr>
      <vt:lpstr>Wingdings 3</vt:lpstr>
      <vt:lpstr>Concourse</vt:lpstr>
      <vt:lpstr>Osobine darovite dece-podsticanje darovitosti, kreativnost, talenat </vt:lpstr>
      <vt:lpstr>DAROVITOST</vt:lpstr>
      <vt:lpstr>PowerPoint Presentation</vt:lpstr>
      <vt:lpstr>PowerPoint Presentation</vt:lpstr>
      <vt:lpstr>Neželjeno dejstvo</vt:lpstr>
      <vt:lpstr>Koliko rad i zalaganje za darovito dete u vaspitnoj ustanovi po Vama utiče na ostalu decu u grupi?</vt:lpstr>
      <vt:lpstr>***********************************************</vt:lpstr>
      <vt:lpstr>Tako možemo i reći da se darovitost deli u:</vt:lpstr>
      <vt:lpstr>Potencijalna darovitost</vt:lpstr>
      <vt:lpstr>Produktivna darovitost</vt:lpstr>
      <vt:lpstr>Kako prepoznati darovito dete?</vt:lpstr>
      <vt:lpstr>*</vt:lpstr>
      <vt:lpstr>Osnovne karakteristike darovitosti</vt:lpstr>
      <vt:lpstr>1.SPOSOBNOST</vt:lpstr>
      <vt:lpstr>.</vt:lpstr>
      <vt:lpstr>.</vt:lpstr>
      <vt:lpstr>2. Osobine ličnosti</vt:lpstr>
      <vt:lpstr>...Motivacija...</vt:lpstr>
      <vt:lpstr>PowerPoint Presentation</vt:lpstr>
      <vt:lpstr>3. Otvorenost prema novom iskustvu</vt:lpstr>
      <vt:lpstr> Da li Vi imate iskustvo da vam se tokom prakse dešavalo da vas neko dete konstantno nešto zapitkuje i da ga nešto interesuje, kako ste reagovali, da li ste umeli da odgovorite na njihova pitanja???</vt:lpstr>
      <vt:lpstr>4. Kreativnost </vt:lpstr>
      <vt:lpstr>1.Da li vam se nekad desilo da dete stalno traži da crta ili pravi nešto kako bi ga pohvaljivali i kako bi skrenulo pažnju na sebe?  2. Da li smatrate u vašem primeru to razmaženom decom koja su samo htela da skrenu pažnju na sebe ili su ta deca imala neki poseban talenat?</vt:lpstr>
      <vt:lpstr>Kao glavne dimenzije kreativnosti navode se</vt:lpstr>
      <vt:lpstr>Mogući rad i pristup darovitost:</vt:lpstr>
      <vt:lpstr>.</vt:lpstr>
      <vt:lpstr>.</vt:lpstr>
      <vt:lpstr>.</vt:lpstr>
      <vt:lpstr>DODATNA SREDSTVA I MATERIJALI</vt:lpstr>
      <vt:lpstr>Da li ste se vi susretali sa takvim sredstvima i da li i koliko se razlikuju od sredstava njihovih vršnjaka?</vt:lpstr>
      <vt:lpstr>Darovita deca imaju posebne obrazovne potrebe!!!</vt:lpstr>
      <vt:lpstr>Najistaknutije su:</vt:lpstr>
      <vt:lpstr>TALENAT</vt:lpstr>
      <vt:lpstr>Gagnéov model razvoja talenta iz nadarenosti </vt:lpstr>
      <vt:lpstr>PowerPoint Presentation</vt:lpstr>
      <vt:lpstr>Otkrivanje i identifikacija nadarenih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Načini kojima su testirana darovita deca </vt:lpstr>
      <vt:lpstr>PowerPoint Presentation</vt:lpstr>
      <vt:lpstr>Likovno darovita deca:</vt:lpstr>
      <vt:lpstr>Osobine muzički darovite dece: </vt:lpstr>
      <vt:lpstr>Da li je darovitost nasledna?</vt:lpstr>
      <vt:lpstr>PowerPoint Presentation</vt:lpstr>
      <vt:lpstr>Pojavljuju se nove teorije:</vt:lpstr>
      <vt:lpstr>Obogaćena sredina</vt:lpstr>
      <vt:lpstr>PowerPoint Presentation</vt:lpstr>
      <vt:lpstr>PowerPoint Presentation</vt:lpstr>
      <vt:lpstr>Čulna osetljivost:</vt:lpstr>
      <vt:lpstr>PowerPoint Presentation</vt:lpstr>
      <vt:lpstr>Kreativnost ili stvaralaštvo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    Važnost identifikovanja i podstcanja darovitosti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Dragan Milosevic</cp:lastModifiedBy>
  <cp:revision>155</cp:revision>
  <dcterms:created xsi:type="dcterms:W3CDTF">2016-03-20T15:04:13Z</dcterms:created>
  <dcterms:modified xsi:type="dcterms:W3CDTF">2019-03-31T19:38:50Z</dcterms:modified>
</cp:coreProperties>
</file>