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70C024-C6DF-4F69-9866-FE41EABB23BE}" type="datetimeFigureOut">
              <a:rPr lang="en-US" smtClean="0"/>
              <a:pPr/>
              <a:t>06-Feb-20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242EED-E919-4F89-BAF6-B74D139B8A5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Социјална заштита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приредила:</a:t>
            </a:r>
          </a:p>
          <a:p>
            <a:pPr algn="l"/>
            <a:r>
              <a:rPr lang="sr-Cyrl-RS" sz="2800" dirty="0" smtClean="0"/>
              <a:t>проф. др Анкица Симона Ковачевић</a:t>
            </a:r>
            <a:endParaRPr lang="sr-Cyrl-RS" sz="2800" dirty="0"/>
          </a:p>
        </p:txBody>
      </p:sp>
      <p:pic>
        <p:nvPicPr>
          <p:cNvPr id="1026" name="Picture 2" descr="C:\Users\Kompjuter\AppData\Local\Microsoft\Windows\Temporary Internet Files\Content.IE5\H4ZVR2KI\SWM-2015LogoFinal60th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876800"/>
            <a:ext cx="146304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Групе услуга социјалне заштите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услуге процене и планирања </a:t>
            </a:r>
          </a:p>
          <a:p>
            <a:r>
              <a:rPr lang="ru-RU" dirty="0" smtClean="0"/>
              <a:t>2) дневне услуге у заједници </a:t>
            </a:r>
          </a:p>
          <a:p>
            <a:r>
              <a:rPr lang="ru-RU" dirty="0" smtClean="0"/>
              <a:t>3) услуге подршке за самосталан живот </a:t>
            </a:r>
          </a:p>
          <a:p>
            <a:r>
              <a:rPr lang="ru-RU" dirty="0" smtClean="0"/>
              <a:t>4) саветодавно-терапијске и социјално-едукативне услуге </a:t>
            </a:r>
          </a:p>
          <a:p>
            <a:r>
              <a:rPr lang="ru-RU" dirty="0" smtClean="0"/>
              <a:t>5) услуге смештаја</a:t>
            </a:r>
            <a:endParaRPr lang="sr-Cyrl-R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Материјална подршка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Материјалну подршку корисник остварује путем: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новчане социјалне помоћи,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додатка за помоћ и негу другог лица,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увећаног додатка за помоћ и негу другог лица,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помоћи за оспособљавање за рад,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једнократне новчане помоћи,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помоћи у натури и других врста материјалне подршке.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Друге врсте материјалне помоћи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Дечји додатак </a:t>
            </a:r>
          </a:p>
          <a:p>
            <a:r>
              <a:rPr lang="ru-RU" dirty="0" smtClean="0"/>
              <a:t>Накнада трошкова боравка у предшколској установи за децу без родитељског старања</a:t>
            </a:r>
          </a:p>
          <a:p>
            <a:r>
              <a:rPr lang="ru-RU" dirty="0" smtClean="0"/>
              <a:t>Накнада трошкова боравка у предшколској установи за децу са сметњама у развоју </a:t>
            </a:r>
          </a:p>
          <a:p>
            <a:r>
              <a:rPr lang="ru-RU" dirty="0" smtClean="0"/>
              <a:t>Регресирање трошкова боравка у предшколској установи деце из материјално угрожених породица</a:t>
            </a:r>
            <a:endParaRPr lang="sr-Cyrl-R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Питања?</a:t>
            </a:r>
            <a:endParaRPr lang="sr-Cyrl-RS" dirty="0"/>
          </a:p>
        </p:txBody>
      </p:sp>
      <p:pic>
        <p:nvPicPr>
          <p:cNvPr id="1026" name="Picture 2" descr="C:\Users\Kompjuter\AppData\Local\Microsoft\Windows\Temporary Internet Files\Content.IE5\TIJTI3UU\question_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7737" y="1600200"/>
            <a:ext cx="4708525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Хвала на пажњи!</a:t>
            </a:r>
            <a:endParaRPr lang="sr-Cyrl-RS" dirty="0"/>
          </a:p>
        </p:txBody>
      </p:sp>
      <p:pic>
        <p:nvPicPr>
          <p:cNvPr id="2050" name="Picture 2" descr="C:\Users\Kompjuter\AppData\Local\Microsoft\Windows\Temporary Internet Files\Content.IE5\48OCGEH3\the-end-2gt1jas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268155" cy="3525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Социјална заштита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smtClean="0"/>
              <a:t>Социјална заштита </a:t>
            </a:r>
            <a:r>
              <a:rPr lang="ru-RU" dirty="0" smtClean="0"/>
              <a:t>јесте организована друштвена делатност од јавног интереса чији је циљ пружање помоћи и оснаживање за самосталан и продуктиван живот у друштву појединаца и породица, као и спречавање настајања и отклањање последица социјалне искључености.</a:t>
            </a:r>
            <a:endParaRPr lang="sr-Cyrl-RS" dirty="0"/>
          </a:p>
        </p:txBody>
      </p:sp>
      <p:pic>
        <p:nvPicPr>
          <p:cNvPr id="2050" name="Picture 2" descr="C:\Users\Kompjuter\AppData\Local\Microsoft\Windows\Temporary Internet Files\Content.IE5\95ZY0IF3\hands-598145_6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562600"/>
            <a:ext cx="1126558" cy="938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Циљеви социјалне заштите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достићи, односно одржавати минималну материјалну сигурност и независност појединца и породице у задовољавању животних потреба; </a:t>
            </a:r>
            <a:endParaRPr lang="en-US" dirty="0" smtClean="0"/>
          </a:p>
          <a:p>
            <a:r>
              <a:rPr lang="ru-RU" dirty="0" smtClean="0"/>
              <a:t>2) обезбедити доступност услуга и остваривање права у социјалној заштити;</a:t>
            </a:r>
            <a:endParaRPr lang="en-US" dirty="0" smtClean="0"/>
          </a:p>
          <a:p>
            <a:r>
              <a:rPr lang="ru-RU" dirty="0" smtClean="0"/>
              <a:t>3) створити једнаке могућности за самостални живот и подстицати на социјалну укљученост; </a:t>
            </a:r>
            <a:endParaRPr lang="en-US" dirty="0" smtClean="0"/>
          </a:p>
          <a:p>
            <a:r>
              <a:rPr lang="ru-RU" dirty="0" smtClean="0"/>
              <a:t>4) очувати и унапредити породичне односе, као и унапредити породичну, родну и међугенерацијску солидарност;</a:t>
            </a:r>
            <a:endParaRPr lang="en-US" dirty="0" smtClean="0"/>
          </a:p>
          <a:p>
            <a:r>
              <a:rPr lang="ru-RU" dirty="0" smtClean="0"/>
              <a:t> 5) предупредити злостављање, занемаривање или експлоатацију, односно отклонити њихове последице.</a:t>
            </a:r>
            <a:endParaRPr lang="sr-Cyrl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Сарадња у пружању услуга социјалне заштите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Установе и други облици организовања утврђени законом који обављају делатност, односно пружају услуге социјалне заштите сарађују са установама предшколског, основног, средњег и високог образовања, здравственим установама, полицијом, правосудним и другим државним органима, органима територијалне аутономије, односно органима јединица локалне самоуправе, удружењима и другим правним и физичким лицима.</a:t>
            </a:r>
            <a:endParaRPr lang="sr-Cyrl-R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Одговорност у задовољењу основних животних потреба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Свако је дужан да се стара о задовољавању својих основних животних потреба и основних животних потреба лица које је дужан да издржава, као и да активно учествује у процени, планирању и реализацији услуге социјалне заштите у складу са овим законом. Свако је, у оквиру својих могућности, својим радом, приходима и имовином дужан да спречи, отклања или ублажава властиту социјалну изолованост као и социјалну изолованост чланова своје породице.</a:t>
            </a:r>
            <a:endParaRPr lang="sr-Cyrl-R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Начела социјалне заштите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Начело поштовања интегритета и достојанства корисника </a:t>
            </a:r>
          </a:p>
          <a:p>
            <a:r>
              <a:rPr lang="ru-RU" dirty="0" smtClean="0"/>
              <a:t> Начело забране дискриминације </a:t>
            </a:r>
          </a:p>
          <a:p>
            <a:r>
              <a:rPr lang="ru-RU" dirty="0" smtClean="0"/>
              <a:t>Начело најбољег интереса корисника </a:t>
            </a:r>
          </a:p>
          <a:p>
            <a:r>
              <a:rPr lang="ru-RU" dirty="0" smtClean="0"/>
              <a:t>Начело најмање рестиктивног окружења </a:t>
            </a:r>
          </a:p>
          <a:p>
            <a:r>
              <a:rPr lang="ru-RU" dirty="0" smtClean="0"/>
              <a:t>Начело ефикасности социјалне заштите </a:t>
            </a:r>
          </a:p>
          <a:p>
            <a:r>
              <a:rPr lang="ru-RU" dirty="0" smtClean="0"/>
              <a:t>Начело благовремености социјалне заштите </a:t>
            </a:r>
          </a:p>
          <a:p>
            <a:r>
              <a:rPr lang="ru-RU" dirty="0" smtClean="0"/>
              <a:t>Начело целовитости социјалне заштите </a:t>
            </a:r>
          </a:p>
          <a:p>
            <a:r>
              <a:rPr lang="ru-RU" dirty="0" smtClean="0"/>
              <a:t>Начело унапређења квалитета социјалне заштите</a:t>
            </a:r>
          </a:p>
          <a:p>
            <a:r>
              <a:rPr lang="ru-RU" dirty="0" smtClean="0"/>
              <a:t>Начело јавности рада </a:t>
            </a:r>
          </a:p>
          <a:p>
            <a:r>
              <a:rPr lang="ru-RU" dirty="0" smtClean="0"/>
              <a:t>Начело доступности и индивидуализације социјалне заштите</a:t>
            </a:r>
            <a:endParaRPr lang="sr-Cyrl-R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Права корисника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 на информације </a:t>
            </a:r>
          </a:p>
          <a:p>
            <a:r>
              <a:rPr lang="ru-RU" dirty="0" smtClean="0"/>
              <a:t>Право на учешће у доношењу одлука </a:t>
            </a:r>
          </a:p>
          <a:p>
            <a:r>
              <a:rPr lang="ru-RU" dirty="0" smtClean="0"/>
              <a:t>Право на слободан избор услуга </a:t>
            </a:r>
          </a:p>
          <a:p>
            <a:r>
              <a:rPr lang="ru-RU" dirty="0" smtClean="0"/>
              <a:t>Право на поверљивост података </a:t>
            </a:r>
          </a:p>
          <a:p>
            <a:r>
              <a:rPr lang="ru-RU" dirty="0" smtClean="0"/>
              <a:t>Право на приватност </a:t>
            </a:r>
          </a:p>
          <a:p>
            <a:r>
              <a:rPr lang="ru-RU" dirty="0" smtClean="0"/>
              <a:t>Право на притужбу</a:t>
            </a:r>
            <a:endParaRPr lang="sr-Cyrl-RS" dirty="0"/>
          </a:p>
        </p:txBody>
      </p:sp>
      <p:pic>
        <p:nvPicPr>
          <p:cNvPr id="3074" name="Picture 2" descr="C:\Users\Kompjuter\AppData\Local\Microsoft\Windows\Temporary Internet Files\Content.IE5\TIJTI3UU\button-159335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019175" cy="1164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 је корисник услуга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Корисник права или услуга социјалне заштите јесте појединац, односно породица која се суочава с препрекама у задовољавању потреба, услед чега не може да достигне или да одржи квалитет живота или која нема довољно средстава за подмирење основних животних потреба, а не може да их оствари својим радом, приходом од имовине или из других извора.</a:t>
            </a:r>
            <a:endParaRPr lang="sr-Cyrl-R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Услуге социјалне заштите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Услуге социјалне заштите организују се као:</a:t>
            </a:r>
          </a:p>
          <a:p>
            <a:r>
              <a:rPr lang="ru-RU" dirty="0" smtClean="0"/>
              <a:t> а) услуге за децу, младе и породицу и</a:t>
            </a:r>
          </a:p>
          <a:p>
            <a:r>
              <a:rPr lang="ru-RU" dirty="0" smtClean="0"/>
              <a:t> б) услуге за одрасле и старије кориснике, уз уважавање интегритета, стабилности веза и окружења корисника и породице.    </a:t>
            </a:r>
          </a:p>
          <a:p>
            <a:endParaRPr lang="ru-RU" dirty="0" smtClean="0"/>
          </a:p>
          <a:p>
            <a:r>
              <a:rPr lang="ru-RU" dirty="0" smtClean="0"/>
              <a:t> Услуге социјалне заштите пружају се привремено, повремено и континуирано, у складу с потребама и најбољим интересом корисника.</a:t>
            </a:r>
            <a:endParaRPr lang="sr-Cyrl-R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603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Социјална заштита</vt:lpstr>
      <vt:lpstr>Социјална заштита</vt:lpstr>
      <vt:lpstr>Циљеви социјалне заштите</vt:lpstr>
      <vt:lpstr>Сарадња у пружању услуга социјалне заштите</vt:lpstr>
      <vt:lpstr>Одговорност у задовољењу основних животних потреба</vt:lpstr>
      <vt:lpstr>Начела социјалне заштите</vt:lpstr>
      <vt:lpstr>Права корисника</vt:lpstr>
      <vt:lpstr>Ко је корисник услуга</vt:lpstr>
      <vt:lpstr>Услуге социјалне заштите</vt:lpstr>
      <vt:lpstr>Групе услуга социјалне заштите</vt:lpstr>
      <vt:lpstr>Материјална подршка</vt:lpstr>
      <vt:lpstr>Друге врсте материјалне помоћи</vt:lpstr>
      <vt:lpstr>Питања?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Социјална заштита</dc:title>
  <dc:creator>Kompjuter</dc:creator>
  <cp:lastModifiedBy>Kompjuter</cp:lastModifiedBy>
  <cp:revision>14</cp:revision>
  <dcterms:created xsi:type="dcterms:W3CDTF">2020-01-26T12:02:25Z</dcterms:created>
  <dcterms:modified xsi:type="dcterms:W3CDTF">2020-02-06T07:55:46Z</dcterms:modified>
</cp:coreProperties>
</file>