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302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301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90" r:id="rId37"/>
    <p:sldId id="293" r:id="rId38"/>
    <p:sldId id="299" r:id="rId39"/>
    <p:sldId id="300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Cyrl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E0EB1-285E-4B41-A2B3-4EF3EFAE7312}" type="datetimeFigureOut">
              <a:rPr lang="en-US" smtClean="0"/>
              <a:pPr/>
              <a:t>25-Jan-20</a:t>
            </a:fld>
            <a:endParaRPr lang="sr-Cyrl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Cyrl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40542-D92F-4DB8-8493-C566352521EA}" type="slidenum">
              <a:rPr lang="sr-Cyrl-RS" smtClean="0"/>
              <a:pPr/>
              <a:t>‹#›</a:t>
            </a:fld>
            <a:endParaRPr lang="sr-Cyrl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40542-D92F-4DB8-8493-C566352521EA}" type="slidenum">
              <a:rPr lang="sr-Cyrl-RS" smtClean="0"/>
              <a:pPr/>
              <a:t>1</a:t>
            </a:fld>
            <a:endParaRPr lang="sr-Cyrl-R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2B7F270-89C9-452B-B2AC-743A74440E64}" type="datetimeFigureOut">
              <a:rPr lang="en-US" smtClean="0"/>
              <a:pPr/>
              <a:t>25-Jan-20</a:t>
            </a:fld>
            <a:endParaRPr lang="sr-Cyrl-R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9ACB291-81CD-459B-9934-18082F571A92}" type="slidenum">
              <a:rPr lang="sr-Cyrl-RS" smtClean="0"/>
              <a:pPr/>
              <a:t>‹#›</a:t>
            </a:fld>
            <a:endParaRPr lang="sr-Cyrl-R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sr-Cyrl-R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B7F270-89C9-452B-B2AC-743A74440E64}" type="datetimeFigureOut">
              <a:rPr lang="en-US" smtClean="0"/>
              <a:pPr/>
              <a:t>25-Jan-20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ACB291-81CD-459B-9934-18082F571A92}" type="slidenum">
              <a:rPr lang="sr-Cyrl-RS" smtClean="0"/>
              <a:pPr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B7F270-89C9-452B-B2AC-743A74440E64}" type="datetimeFigureOut">
              <a:rPr lang="en-US" smtClean="0"/>
              <a:pPr/>
              <a:t>25-Jan-20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ACB291-81CD-459B-9934-18082F571A92}" type="slidenum">
              <a:rPr lang="sr-Cyrl-RS" smtClean="0"/>
              <a:pPr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B7F270-89C9-452B-B2AC-743A74440E64}" type="datetimeFigureOut">
              <a:rPr lang="en-US" smtClean="0"/>
              <a:pPr/>
              <a:t>25-Jan-20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ACB291-81CD-459B-9934-18082F571A92}" type="slidenum">
              <a:rPr lang="sr-Cyrl-RS" smtClean="0"/>
              <a:pPr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2B7F270-89C9-452B-B2AC-743A74440E64}" type="datetimeFigureOut">
              <a:rPr lang="en-US" smtClean="0"/>
              <a:pPr/>
              <a:t>25-Jan-20</a:t>
            </a:fld>
            <a:endParaRPr lang="sr-Cyrl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9ACB291-81CD-459B-9934-18082F571A92}" type="slidenum">
              <a:rPr lang="sr-Cyrl-RS" smtClean="0"/>
              <a:pPr/>
              <a:t>‹#›</a:t>
            </a:fld>
            <a:endParaRPr lang="sr-Cyrl-R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sr-Cyrl-R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B7F270-89C9-452B-B2AC-743A74440E64}" type="datetimeFigureOut">
              <a:rPr lang="en-US" smtClean="0"/>
              <a:pPr/>
              <a:t>25-Jan-20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9ACB291-81CD-459B-9934-18082F571A92}" type="slidenum">
              <a:rPr lang="sr-Cyrl-RS" smtClean="0"/>
              <a:pPr/>
              <a:t>‹#›</a:t>
            </a:fld>
            <a:endParaRPr lang="sr-Cyrl-R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B7F270-89C9-452B-B2AC-743A74440E64}" type="datetimeFigureOut">
              <a:rPr lang="en-US" smtClean="0"/>
              <a:pPr/>
              <a:t>25-Jan-20</a:t>
            </a:fld>
            <a:endParaRPr lang="sr-Cyrl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Cyrl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9ACB291-81CD-459B-9934-18082F571A92}" type="slidenum">
              <a:rPr lang="sr-Cyrl-RS" smtClean="0"/>
              <a:pPr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B7F270-89C9-452B-B2AC-743A74440E64}" type="datetimeFigureOut">
              <a:rPr lang="en-US" smtClean="0"/>
              <a:pPr/>
              <a:t>25-Jan-20</a:t>
            </a:fld>
            <a:endParaRPr lang="sr-Cyrl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Cyrl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ACB291-81CD-459B-9934-18082F571A92}" type="slidenum">
              <a:rPr lang="sr-Cyrl-RS" smtClean="0"/>
              <a:pPr/>
              <a:t>‹#›</a:t>
            </a:fld>
            <a:endParaRPr lang="sr-Cyrl-R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B7F270-89C9-452B-B2AC-743A74440E64}" type="datetimeFigureOut">
              <a:rPr lang="en-US" smtClean="0"/>
              <a:pPr/>
              <a:t>25-Jan-20</a:t>
            </a:fld>
            <a:endParaRPr lang="sr-Cyrl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Cyrl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ACB291-81CD-459B-9934-18082F571A92}" type="slidenum">
              <a:rPr lang="sr-Cyrl-RS" smtClean="0"/>
              <a:pPr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2B7F270-89C9-452B-B2AC-743A74440E64}" type="datetimeFigureOut">
              <a:rPr lang="en-US" smtClean="0"/>
              <a:pPr/>
              <a:t>25-Jan-20</a:t>
            </a:fld>
            <a:endParaRPr lang="sr-Cyrl-R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9ACB291-81CD-459B-9934-18082F571A92}" type="slidenum">
              <a:rPr lang="sr-Cyrl-RS" smtClean="0"/>
              <a:pPr/>
              <a:t>‹#›</a:t>
            </a:fld>
            <a:endParaRPr lang="sr-Cyrl-R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sr-Cyrl-R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2B7F270-89C9-452B-B2AC-743A74440E64}" type="datetimeFigureOut">
              <a:rPr lang="en-US" smtClean="0"/>
              <a:pPr/>
              <a:t>25-Jan-20</a:t>
            </a:fld>
            <a:endParaRPr lang="sr-Cyrl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9ACB291-81CD-459B-9934-18082F571A92}" type="slidenum">
              <a:rPr lang="sr-Cyrl-RS" smtClean="0"/>
              <a:pPr/>
              <a:t>‹#›</a:t>
            </a:fld>
            <a:endParaRPr lang="sr-Cyrl-R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sr-Cyrl-R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sr-Cyrl-R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2B7F270-89C9-452B-B2AC-743A74440E64}" type="datetimeFigureOut">
              <a:rPr lang="en-US" smtClean="0"/>
              <a:pPr/>
              <a:t>25-Jan-20</a:t>
            </a:fld>
            <a:endParaRPr lang="sr-Cyrl-R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9ACB291-81CD-459B-9934-18082F571A92}" type="slidenum">
              <a:rPr lang="sr-Cyrl-RS" smtClean="0"/>
              <a:pPr/>
              <a:t>‹#›</a:t>
            </a:fld>
            <a:endParaRPr lang="sr-Cyrl-R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Latn-RS" dirty="0" smtClean="0"/>
              <a:t>Vodič kroz prava dece sa smetnjama u razvoju u Srbiji</a:t>
            </a:r>
            <a:endParaRPr lang="sr-Cyrl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Priredila: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prof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dr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Ankica Simona Kovačević</a:t>
            </a:r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346960"/>
          </a:xfrm>
        </p:spPr>
        <p:txBody>
          <a:bodyPr>
            <a:normAutofit/>
          </a:bodyPr>
          <a:lstStyle/>
          <a:p>
            <a:pPr algn="ctr"/>
            <a:r>
              <a:rPr lang="sr-Latn-RS" sz="6000" dirty="0" smtClean="0">
                <a:solidFill>
                  <a:schemeClr val="bg1"/>
                </a:solidFill>
              </a:rPr>
              <a:t>SOCIJALNA ZAŠTITA</a:t>
            </a:r>
            <a:endParaRPr lang="sr-Cyrl-RS" sz="6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7239000" cy="3864936"/>
          </a:xfrm>
        </p:spPr>
        <p:txBody>
          <a:bodyPr/>
          <a:lstStyle/>
          <a:p>
            <a:r>
              <a:rPr lang="sr-Latn-RS" dirty="0" smtClean="0"/>
              <a:t>-</a:t>
            </a:r>
            <a:endParaRPr lang="sr-Cyrl-R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SOCIJALNA ZAŠTITA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Socijalna zaštita obuhvata sistem socijalne sigurnosti i socijalne zaštite građana i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građanki. 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Oblast socijalne zaštite je regulisana novim Zakonom o socijalnoj zaštiti</a:t>
            </a:r>
          </a:p>
          <a:p>
            <a:pPr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(„Službeni glasnik RS“, br. 24/2011),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kao i Zakonom o finansijskoj podršci porodici</a:t>
            </a:r>
          </a:p>
          <a:p>
            <a:pPr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 decom.</a:t>
            </a:r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sr-Latn-RS" dirty="0" smtClean="0"/>
              <a:t>Socijalna zaštita je...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Socijalna zaštita je organizovana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društvena delatnost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od javnog interesa čiji je cilj pružanje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pomoći i osnaživanje za samostalan i produktivan život u društvu pojedinaca i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porodica, kao i sprečavanje nastajanja i otklanjanje posledica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socijalne isključenosti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C</a:t>
            </a:r>
            <a:r>
              <a:rPr lang="sr-Latn-RS" dirty="0" smtClean="0"/>
              <a:t>iljevi </a:t>
            </a:r>
            <a:r>
              <a:rPr lang="sr-Latn-RS" dirty="0" smtClean="0"/>
              <a:t>socijalne zaštite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Ciljevi socijalne zaštite su: dostići, odnosno održavati minimalnu materijalnu sigurnost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nezavisnost pojedinca i porodice u zadovoljavanju životnih potreba; obezbediti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dostupnost usluga i ostvarivanje prava u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socijalnoj zaštiti; stvoriti jednake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mogućnosti za samostalni život i podsticati na socijalnu uključenost; očuvati i unaprediti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porodične odnose, kao i unaprediti porodičnu, rodnu i međugeneracijsku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solidarnost i preduprediti zlostavljanje, zanemarivanje ili eksploataciju, odnosnootkloniti njihove posledice</a:t>
            </a:r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U</a:t>
            </a:r>
            <a:r>
              <a:rPr lang="sr-Latn-RS" dirty="0" smtClean="0"/>
              <a:t>sluge </a:t>
            </a:r>
            <a:r>
              <a:rPr lang="sr-Latn-RS" dirty="0" smtClean="0"/>
              <a:t>socijalne zaštite: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Usluge socijalne zaštite su aktivnosti pružanja podrške i pomoći pojedincu i porodici: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radi poboljšanja, odnosno očuvanja kvaliteta života,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otklanjanja ili ublažavanja rizika nepovoljnih životnih okolnosti, kao i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stvaranje mogućnosti da samostalno žive u društvu.</a:t>
            </a:r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NAČELA SOCIJALNE ZAŠTITE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Načelo poštovanja integriteta i dostojanstva korisnika</a:t>
            </a:r>
            <a:endParaRPr lang="sr-Latn-R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Načelo zabrane diskriminacije</a:t>
            </a:r>
            <a:endParaRPr lang="sr-Latn-R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Načelo najboljeg interesa korisnika</a:t>
            </a:r>
            <a:endParaRPr lang="sr-Latn-R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Načelo najmanje restiktivnog okruženja</a:t>
            </a:r>
            <a:endParaRPr lang="sr-Latn-R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Načelo efikasnosti socijalne zaštite</a:t>
            </a:r>
            <a:endParaRPr lang="sr-Latn-R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Načelo blagovremenosti socijalne zaštite</a:t>
            </a:r>
            <a:endParaRPr lang="sr-Latn-R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Načelo celovitosti socijalne zaštite</a:t>
            </a:r>
            <a:endParaRPr lang="sr-Latn-R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■ Načelo unapređenja kvaliteta socijalne zaštite</a:t>
            </a:r>
            <a:endParaRPr lang="sr-Latn-R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Načelo javnosti rada</a:t>
            </a:r>
            <a:endParaRPr lang="sr-Latn-R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Načelo dostupnosti i individualizacije socijalne zaštite</a:t>
            </a:r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PRAVA KORISNIKA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R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Pravo na informacije</a:t>
            </a:r>
            <a:endParaRPr lang="sr-Latn-R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■ Pravo na učešće u donošenju odluka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Pravo na slobodan izbor usluga</a:t>
            </a:r>
            <a:endParaRPr lang="sr-Latn-R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Pravo na poverljivost podataka</a:t>
            </a:r>
            <a:endParaRPr lang="sr-Latn-R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Pravo na privatnost</a:t>
            </a:r>
            <a:endParaRPr lang="sr-Latn-R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Pravo na pritužbu</a:t>
            </a:r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K</a:t>
            </a:r>
            <a:r>
              <a:rPr lang="sr-Latn-RS" dirty="0" smtClean="0"/>
              <a:t>o </a:t>
            </a:r>
            <a:r>
              <a:rPr lang="sr-Latn-RS" dirty="0" smtClean="0"/>
              <a:t>je korisnik usluga?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Korisnik prava ili usluga socijalne zaštite jeste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pojedinac, odnosno porodica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sr-Latn-R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 suočava s preprekama u zadovoljavanju potreba, usled čega ne može da dostigne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ili da održi kvalitet života ili koja nema dovoljno sredstava za podmirenje osnovnih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životnih potreba, a ne može da ih ostvari svojim radom, prihodom od imovine ili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iz drugih izvora.</a:t>
            </a:r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U</a:t>
            </a:r>
            <a:r>
              <a:rPr lang="sr-Latn-RS" dirty="0" smtClean="0"/>
              <a:t>sluge </a:t>
            </a:r>
            <a:r>
              <a:rPr lang="sr-Latn-RS" dirty="0" smtClean="0"/>
              <a:t>socijalne zaštite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Usluge socijalne zaštite organizuju se kao: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a) usluge za decu, mlade i porodicu i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b) usluge za odrasle i starije korisnike, </a:t>
            </a:r>
            <a:r>
              <a:rPr lang="nn-NO" dirty="0" smtClean="0">
                <a:latin typeface="Times New Roman" pitchFamily="18" charset="0"/>
                <a:cs typeface="Times New Roman" pitchFamily="18" charset="0"/>
              </a:rPr>
              <a:t>uz uvažavanje integriteta, stabilnosti veza i okruženja korisnika i porodice.</a:t>
            </a:r>
          </a:p>
          <a:p>
            <a:pPr>
              <a:buNone/>
            </a:pP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Usluge socijalne zaštite pružaju se privremeno, povremeno i kontinuirano, u skladu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 potrebama i najboljim interesom korisnika.</a:t>
            </a:r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smtClean="0"/>
              <a:t>Usluge socijalne zaštite su podeljene u sledeće grupe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1) usluge procene i planiranja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2) dnevne usluge u zajednici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3) usluge podrške za samostalan život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4) savetodavno-terapijske i socijalno-edukativne usluge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5) usluge smeštaja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46304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3200" dirty="0" smtClean="0"/>
              <a:t>O DEČIJIM PRAVIMA,</a:t>
            </a:r>
            <a:br>
              <a:rPr lang="en-US" sz="3200" dirty="0" smtClean="0"/>
            </a:br>
            <a:r>
              <a:rPr lang="en-US" sz="3200" dirty="0" smtClean="0"/>
              <a:t>MEĐUNARODNIM DOKUMENTIMA</a:t>
            </a:r>
            <a:br>
              <a:rPr lang="en-US" sz="3200" dirty="0" smtClean="0"/>
            </a:br>
            <a:r>
              <a:rPr lang="en-US" sz="3200" dirty="0" smtClean="0"/>
              <a:t>I OBAVEZAMA DRŽAVE</a:t>
            </a:r>
            <a:endParaRPr lang="sr-Cyrl-R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Cyrl-RS" dirty="0" smtClean="0"/>
              <a:t>  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Generalna skupština Ujedinjenih Nacija je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1989. godine usvojila </a:t>
            </a:r>
            <a:r>
              <a:rPr lang="sr-Latn-R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Konvenciju o pravima</a:t>
            </a:r>
          </a:p>
          <a:p>
            <a:pPr>
              <a:buNone/>
            </a:pPr>
            <a:r>
              <a:rPr lang="sr-Cyrl-R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vi-V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deteta</a:t>
            </a:r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, prvi međunarodni ugovor koji se posebno bavi pravima deteta.</a:t>
            </a:r>
            <a:endParaRPr lang="sr-Cyrl-R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Jugoslavija je 1990. godine ratifikovala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Konvenciju o pravima deteta. Kao članica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Ujedinjenih nacija, Savezna Republika Jugoslavija, zatim zajednica Srbije i Crne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Gore, pa i danas Republika Srbija preuzima sve obaveze i dužna je da svakom detetu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osigura prava sadržana u Konvenciji.</a:t>
            </a:r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POSTUPAK ZA KORIŠĆENJE USLUGA SOCIJALNE ZAŠTITE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prvi korak je pokretanje postupka (voditelj slučaja, uput za korišćenje usluge, odbijanje rešenjem)</a:t>
            </a:r>
          </a:p>
          <a:p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drugi korak</a:t>
            </a:r>
            <a:r>
              <a:rPr lang="sr-Latn-RS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pružalac usluge socijalne zaštite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dužan je da pruži uslugu korisniku u skladu sa</a:t>
            </a:r>
            <a:r>
              <a:rPr lang="sr-Latn-R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standardima propisanim za tu uslugu)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Treći korak</a:t>
            </a:r>
            <a:r>
              <a:rPr lang="sr-Latn-RS" b="1" dirty="0" smtClean="0">
                <a:latin typeface="Times New Roman" pitchFamily="18" charset="0"/>
                <a:cs typeface="Times New Roman" pitchFamily="18" charset="0"/>
              </a:rPr>
              <a:t> (po dobijanju uputa ostvaruje se pravo na korišćenje usluge, a u suprotnom piše se žalba najkasnije 15 dana od dobijanja rešenja o odbijanju)</a:t>
            </a:r>
          </a:p>
          <a:p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MATERIJALNA PODRŠKA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novčana socijalna pomoć,</a:t>
            </a:r>
          </a:p>
          <a:p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■ dodatak za pomoć i negu drugog lica,</a:t>
            </a:r>
          </a:p>
          <a:p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■ uvećani dodatak za pomoć i negu drugog lica,</a:t>
            </a:r>
          </a:p>
          <a:p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■ pomoć za osposobljavanje za rad,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jednokratna novčana pomoć,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pomoć u naturi, i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druge vrste materijalne podrške.</a:t>
            </a:r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</a:t>
            </a:r>
            <a:r>
              <a:rPr lang="sr-Latn-RS" dirty="0" smtClean="0"/>
              <a:t>ruge </a:t>
            </a:r>
            <a:r>
              <a:rPr lang="sr-Latn-RS" dirty="0" smtClean="0"/>
              <a:t>vrste materijalne pomoći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Prava koja se ostvaruju na osnovu Zakona o finansijskoj podršci porodici sa decom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(„Službeni glasnik RS“, br. 16/02, 115/05 i 107/2009):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Dečiji dodatak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Naknada troškova boravka u predškolskoj ustanovi za decu bez roditeljskog</a:t>
            </a:r>
            <a:r>
              <a:rPr lang="sr-Latn-R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staranja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Naknada troškova boravka u predškolskoj ustanovi za decu sa smetnjama u</a:t>
            </a:r>
            <a:r>
              <a:rPr lang="sr-Latn-R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razvoju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Regresiranje troškova boravka u predškolskoj ustanovi dece iz materijalno</a:t>
            </a:r>
            <a:r>
              <a:rPr lang="sr-Latn-R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ugroženih porodica</a:t>
            </a:r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346960"/>
          </a:xfrm>
        </p:spPr>
        <p:txBody>
          <a:bodyPr>
            <a:normAutofit/>
          </a:bodyPr>
          <a:lstStyle/>
          <a:p>
            <a:pPr algn="ctr"/>
            <a:r>
              <a:rPr lang="sr-Latn-RS" sz="6000" dirty="0" smtClean="0">
                <a:solidFill>
                  <a:schemeClr val="bg1"/>
                </a:solidFill>
              </a:rPr>
              <a:t>OBRAZOVANJE</a:t>
            </a:r>
            <a:endParaRPr lang="sr-Cyrl-RS" sz="6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7239000" cy="3864936"/>
          </a:xfrm>
        </p:spPr>
        <p:txBody>
          <a:bodyPr/>
          <a:lstStyle/>
          <a:p>
            <a:r>
              <a:rPr lang="sr-Latn-RS" dirty="0" smtClean="0"/>
              <a:t>-</a:t>
            </a:r>
            <a:endParaRPr lang="sr-Cyrl-R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 smtClean="0"/>
              <a:t>OBRAZOVANJE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Konvencija o pravima deteta, </a:t>
            </a:r>
            <a:endParaRPr lang="pt-BR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b="1" u="sng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Član </a:t>
            </a:r>
            <a:r>
              <a:rPr lang="pt-BR" b="1" u="sng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28: Dete ima pravo na obrazovanje. </a:t>
            </a: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Država</a:t>
            </a:r>
            <a:r>
              <a:rPr lang="sr-Latn-R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je obavezna da osigura besplatno i obavezno osnovno obrazovanje, podstiče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različite oblike srednjeg obrazovanja dostupne svima i omogući pristup višem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obrazovanju u skladu sa sposobnostima deteta. Školska disciplina će se sprovoditi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skladu sa pravima deteta i uz poštovanje njegovog dostojanstva. Država će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se uključiti u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međunarodnu saradnju u cilju ostvarivanja ovog prava.</a:t>
            </a:r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I</a:t>
            </a:r>
            <a:r>
              <a:rPr lang="sr-Latn-RS" dirty="0" smtClean="0"/>
              <a:t>nkluzivno </a:t>
            </a:r>
            <a:r>
              <a:rPr lang="sr-Latn-RS" dirty="0" smtClean="0"/>
              <a:t>obrazovanje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Inkluzivno obrazovanje je deo procesa šire društvene uključenosti (socijalne inkluzije)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i podrazumeva uključivanje dece iz društveno osetljivih grupa i obezbeđivanje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adekvatne podrške za njihovo kontinuirano obrazovanje i napredovanje.</a:t>
            </a:r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smtClean="0"/>
              <a:t>K</a:t>
            </a:r>
            <a:r>
              <a:rPr lang="sr-Latn-RS" dirty="0" smtClean="0"/>
              <a:t>oristi </a:t>
            </a:r>
            <a:r>
              <a:rPr lang="sr-Latn-RS" dirty="0" smtClean="0"/>
              <a:t>inkluzivnog obrazovanja: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r-Latn-R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R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deca iz osetljivih grupa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roditelji i porodica dece iz osetljivih grupa </a:t>
            </a:r>
            <a:endParaRPr lang="sr-Latn-R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■ ostala deca i njihovi roditelji</a:t>
            </a:r>
            <a:endParaRPr lang="sr-Latn-R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nastavnici i škola 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društvo u celini </a:t>
            </a:r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123444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2000" dirty="0" smtClean="0"/>
              <a:t>Predškolsko, osnovno i srednje obrazovanje u Srbiji regulisano je Zakonom o osnovama</a:t>
            </a:r>
            <a:r>
              <a:rPr lang="sr-Latn-RS" sz="2000" dirty="0" smtClean="0"/>
              <a:t> </a:t>
            </a:r>
            <a:r>
              <a:rPr lang="en-US" sz="2000" dirty="0" smtClean="0"/>
              <a:t>sistema obrazovanja i vaspitanja (ZOSOV)</a:t>
            </a:r>
            <a:r>
              <a:rPr lang="sr-Latn-RS" sz="2000" dirty="0" smtClean="0"/>
              <a:t/>
            </a:r>
            <a:br>
              <a:rPr lang="sr-Latn-RS" sz="2000" dirty="0" smtClean="0"/>
            </a:br>
            <a:endParaRPr lang="sr-Cyrl-R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vi-VN" dirty="0" smtClean="0"/>
              <a:t>Ovim zakonom uređuju se osnove sistema predškolskog, osnovnog i srednjeg obrazovanja</a:t>
            </a:r>
            <a:r>
              <a:rPr lang="sr-Latn-RS" dirty="0" smtClean="0"/>
              <a:t> </a:t>
            </a:r>
            <a:r>
              <a:rPr lang="en-US" dirty="0" smtClean="0"/>
              <a:t>i vaspitanja, i to:</a:t>
            </a:r>
          </a:p>
          <a:p>
            <a:r>
              <a:rPr lang="en-US" b="1" dirty="0" smtClean="0"/>
              <a:t>■ principi, ciljevi i standardi obrazovanja i vaspitanja,</a:t>
            </a:r>
          </a:p>
          <a:p>
            <a:r>
              <a:rPr lang="en-US" b="1" dirty="0" smtClean="0"/>
              <a:t>■ način i uslovi za obavljanje delatnosti predškolskog vaspitanja i obrazovanja,</a:t>
            </a:r>
            <a:r>
              <a:rPr lang="sr-Latn-RS" b="1" dirty="0" smtClean="0"/>
              <a:t> </a:t>
            </a:r>
            <a:r>
              <a:rPr lang="en-US" dirty="0" smtClean="0"/>
              <a:t>osnovnog i srednjeg obrazovanja i vaspitanja,</a:t>
            </a:r>
          </a:p>
          <a:p>
            <a:r>
              <a:rPr lang="pt-BR" b="1" dirty="0" smtClean="0"/>
              <a:t>■ vrste programa obrazovanja i vaspitanja,</a:t>
            </a:r>
          </a:p>
          <a:p>
            <a:r>
              <a:rPr lang="en-US" b="1" dirty="0" smtClean="0"/>
              <a:t>■ osnivanje, organizacija, finansiranje i nadzor nad radom ustanova obrazovanja</a:t>
            </a:r>
            <a:r>
              <a:rPr lang="sr-Latn-RS" b="1" dirty="0" smtClean="0"/>
              <a:t> </a:t>
            </a:r>
            <a:r>
              <a:rPr lang="en-US" dirty="0" smtClean="0"/>
              <a:t>i vaspitanja,</a:t>
            </a:r>
          </a:p>
          <a:p>
            <a:r>
              <a:rPr lang="pl-PL" b="1" dirty="0" smtClean="0"/>
              <a:t>■ druga pitanja od značaja za obrazovanje i vaspitanje.</a:t>
            </a:r>
            <a:endParaRPr lang="sr-Cyrl-R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Opšti principi obrazovanja i vaspitanja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1) jednako pravo i dostupnost obrazovanja;</a:t>
            </a: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2) kvalitetno i uravnoteženo obrazovanje;</a:t>
            </a: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3) demokratski i socijalno uređena ustanova;</a:t>
            </a: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4) usmerenost na različite potrebe učenika;</a:t>
            </a: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5) jednake mogućnosti na svim nivoima obrazovanja</a:t>
            </a: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6) osposobljenost za rad.</a:t>
            </a:r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 smtClean="0"/>
              <a:t>Zabrana diskriminacije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Pod diskriminacijom se smatra: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isključivanje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ograničavanje prava i sloboda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nejednako postupanje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propuštanje činjenja</a:t>
            </a:r>
          </a:p>
          <a:p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■ neopravdano pravljanje razlika povlađivanje ili davanjem prvenstva</a:t>
            </a:r>
            <a:r>
              <a:rPr lang="sr-Latn-R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bilo da se ove aktivnosti vrše direktno ili indirektno, na otvoren ili prikriven način.</a:t>
            </a:r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pt-BR" sz="3600" dirty="0" smtClean="0"/>
              <a:t>OSNOVNI PRINCIPI KONVENCIJE O PRAVIMA DETETA</a:t>
            </a:r>
            <a:endParaRPr lang="sr-Cyrl-R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6934200" cy="5410200"/>
          </a:xfrm>
        </p:spPr>
        <p:txBody>
          <a:bodyPr>
            <a:noAutofit/>
          </a:bodyPr>
          <a:lstStyle/>
          <a:p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■ </a:t>
            </a:r>
            <a:r>
              <a:rPr lang="en-US" sz="1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Pravo na život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, opstanak i razvoj koje država mora da obezbedi svakom detetu</a:t>
            </a:r>
            <a:r>
              <a:rPr lang="sr-Cyrl-RS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u maksimalnoj mogućoj meri;</a:t>
            </a:r>
          </a:p>
          <a:p>
            <a:endParaRPr lang="sr-Cyrl-RS" sz="19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1900" b="1" dirty="0" smtClean="0">
                <a:latin typeface="Times New Roman" pitchFamily="18" charset="0"/>
                <a:cs typeface="Times New Roman" pitchFamily="18" charset="0"/>
              </a:rPr>
              <a:t>■ </a:t>
            </a:r>
            <a:r>
              <a:rPr lang="pt-BR" sz="1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Nediskriminacija</a:t>
            </a:r>
            <a:r>
              <a:rPr lang="pt-BR" sz="1900" b="1" dirty="0" smtClean="0">
                <a:latin typeface="Times New Roman" pitchFamily="18" charset="0"/>
                <a:cs typeface="Times New Roman" pitchFamily="18" charset="0"/>
              </a:rPr>
              <a:t> – sva prava primenjuju se na svu decu bez obzira na rasu,</a:t>
            </a:r>
            <a:r>
              <a:rPr lang="sr-Cyrl-RS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boju kože, pol, jezik, veroispovest, političko ili drugo uverenje, nacionalno, etničko</a:t>
            </a: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1900" dirty="0" smtClean="0">
                <a:latin typeface="Times New Roman" pitchFamily="18" charset="0"/>
                <a:cs typeface="Times New Roman" pitchFamily="18" charset="0"/>
              </a:rPr>
              <a:t>ili socijalno poreklo, imovinsko stanje, hendikep, rođenje ili drugi status</a:t>
            </a: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deteta, njegovog roditelja ili zakonskog staratelja;</a:t>
            </a:r>
            <a:endParaRPr lang="sr-Cyrl-RS" sz="1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■ </a:t>
            </a:r>
            <a:r>
              <a:rPr lang="en-US" sz="1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Najbolji interesi deteta 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– svi postupci koji se tiču deteta preuzimaće se u skladu</a:t>
            </a:r>
            <a:r>
              <a:rPr lang="sr-Cyrl-RS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sa najboljim interesima deteta;</a:t>
            </a:r>
            <a:endParaRPr lang="sr-Cyrl-RS" sz="1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■ Pravo na uvažavanje </a:t>
            </a:r>
            <a:r>
              <a:rPr lang="en-US" sz="1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mišljenja deteta 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– dete ima pravo na slobodno izražavanje</a:t>
            </a:r>
            <a:r>
              <a:rPr lang="sr-Cyrl-RS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sopstvenog mišljenja i pravo da se njegovo mišljenje uzme u obzir u svim</a:t>
            </a: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stvarima i postupcima koji ga se neposredno tiču</a:t>
            </a:r>
            <a:endParaRPr lang="sr-Cyrl-RS" sz="1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Aktivno učešće roditelja /staratelja dece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■ donose odluku o vrsti škole koju će dete pohađati (redovna ili škola za obrazovanje</a:t>
            </a:r>
            <a:r>
              <a:rPr lang="sr-Latn-R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učenika sa smetnjama u razvoju)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daju saglasnost na početak izrade individualnog obrazovnog plana za dete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aktivno učestvuju u procesu izrade individualnog obrazovnog plana, odnosnu</a:t>
            </a:r>
            <a:r>
              <a:rPr lang="sr-Latn-R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deo su tima za pružanje podrške detetu;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daju saglasnost na primenu i revidiranje individualnog obrazovnog plana;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Predškolsko vaspitanje i obrazovanje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riterijumi za utvrđivanje prioriteta za upis: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1) deca iz društveno osetljivih grupa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2) deca zaposlenih roditelja i redovnih studenata;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3) deca koja imaju status trećeg i svakog narednog deteta u primarnoj porodici;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4) deca čija su braća ili sestre upisani u istu predškolsku ustanovu;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5) ostala deca.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-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sm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tnj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r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zv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ој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stv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ј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pr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dšk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lsk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spit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nj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nj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u: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v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spitn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ој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grupi,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v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spitn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ој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grupi uz d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tnu p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dršku i individu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lni v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spitn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о-о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br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vni pl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n,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r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zv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ој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ој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grupi, n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а о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sn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vu individu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ln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 v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spitn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о-о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br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vn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 pl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а.</a:t>
            </a:r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-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dšk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lsk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ust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оја је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upis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sm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tnj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r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zv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ој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m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utvrdi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 z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pruž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nj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 d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tn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е 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vn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е,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zdr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vstv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ili s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ci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ја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ln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dršk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u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 sluč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ај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upuću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је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ht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 iz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 l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ru n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dl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žn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 d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zdr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vl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ја, 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dn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sn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u="sng" dirty="0" err="1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nt</a:t>
            </a:r>
            <a:r>
              <a:rPr lang="sr-Cyrl-RS" u="sng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u="sng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rr</a:t>
            </a:r>
            <a:r>
              <a:rPr lang="sr-Cyrl-RS" u="sng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u="sng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Cyrl-RS" u="sng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u="sng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rn</a:t>
            </a:r>
            <a:r>
              <a:rPr lang="sr-Cyrl-RS" u="sng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ој </a:t>
            </a:r>
            <a:r>
              <a:rPr lang="en-US" u="sng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Cyrl-RS" u="sng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u="sng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misi</a:t>
            </a:r>
            <a:r>
              <a:rPr lang="sr-Cyrl-RS" u="sng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ј</a:t>
            </a:r>
            <a:r>
              <a:rPr lang="en-US" u="sng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sr-Cyrl-RS" u="sng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-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dn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ој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spitn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ој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grupi n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biti viš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е 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 dv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sm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tnj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r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zv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ој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u.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Predškolska ustanova koja uključuje decu sa smetnjama u razvoju obavezna je da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formira stručni tim za inkluzivno obrazovanje.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Pripremni predškolski program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U vaspitno-obrazovnom sistemu u Srbiji definisano je obavezno pohađanje </a:t>
            </a:r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pripremnog</a:t>
            </a:r>
            <a:r>
              <a:rPr lang="sr-Latn-R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predškolskog programa u celodnevnom ili poludnevnom trajanju i obavezan</a:t>
            </a:r>
            <a:r>
              <a:rPr lang="sr-Latn-R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je za svu decu u godini pred polazak u školu.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Roditelj/staratelj je dužan da upiše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dete starosti od pet i po do šest i po godina u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predškolsku ustanovu i ima pravo da izabere predškolsku ustanovu ili školu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-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Škola je dužna da upiše svako dete sa područja škole</a:t>
            </a:r>
            <a:r>
              <a:rPr lang="sr-Latn-RS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sr-Latn-R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 školu za obrazovanje učenika sa smetnjama u razvoju mogu da se upišu deca</a:t>
            </a:r>
            <a:r>
              <a:rPr lang="sr-Latn-R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na osnovu mišljenja interresorne komisije za procenu potreba za pružanjem dodatne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obrazovne, zdravstvene ili socijalne podrške učeniku,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uz saglasnost roditelja.</a:t>
            </a:r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I</a:t>
            </a:r>
            <a:r>
              <a:rPr lang="sr-Latn-RS" dirty="0" smtClean="0"/>
              <a:t>ndividualizacija </a:t>
            </a:r>
            <a:r>
              <a:rPr lang="sr-Latn-RS" dirty="0" smtClean="0"/>
              <a:t>rada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Individualizacija rada podrazumeva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otklanjanje komunikacijskih i fizičkih prepreka</a:t>
            </a:r>
            <a:r>
              <a:rPr lang="sr-Latn-R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i to se ostvaruje kroz:</a:t>
            </a:r>
          </a:p>
          <a:p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1. prilagođavanje prostora i uslova u vrtiću/školi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2. prilagođavanje metoda rada, nastavnih sredstava i pomagala i didaktičkog materijala</a:t>
            </a:r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</a:t>
            </a:r>
            <a:r>
              <a:rPr lang="sr-Latn-RS" dirty="0" smtClean="0"/>
              <a:t>itanja</a:t>
            </a:r>
            <a:r>
              <a:rPr lang="sr-Latn-RS" dirty="0" smtClean="0"/>
              <a:t>??????</a:t>
            </a:r>
            <a:endParaRPr lang="sr-Cyrl-RS" dirty="0"/>
          </a:p>
        </p:txBody>
      </p:sp>
      <p:pic>
        <p:nvPicPr>
          <p:cNvPr id="1026" name="Picture 2" descr="C:\Users\Kompjuter\AppData\Local\Microsoft\Windows\Temporary Internet Files\Content.IE5\6A168UOE\question-mark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063992" y="1646238"/>
            <a:ext cx="3016015" cy="4525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</a:t>
            </a:r>
            <a:r>
              <a:rPr lang="sr-Latn-RS" dirty="0" smtClean="0"/>
              <a:t>vala </a:t>
            </a:r>
            <a:r>
              <a:rPr lang="sr-Latn-RS" dirty="0" smtClean="0"/>
              <a:t>vam na pažnji!!!!</a:t>
            </a:r>
            <a:endParaRPr lang="sr-Cyrl-RS" dirty="0"/>
          </a:p>
        </p:txBody>
      </p:sp>
      <p:pic>
        <p:nvPicPr>
          <p:cNvPr id="2054" name="Picture 6" descr="C:\Users\Kompjuter\AppData\Local\Microsoft\Windows\Temporary Internet Files\Content.IE5\8GHZ79K4\end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67000" y="2514600"/>
            <a:ext cx="3810000" cy="2171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Svet po meri deteta</a:t>
            </a:r>
            <a:r>
              <a:rPr lang="sr-Cyrl-RS" dirty="0" smtClean="0"/>
              <a:t> (</a:t>
            </a:r>
            <a:r>
              <a:rPr lang="sr-Latn-RS" dirty="0" smtClean="0"/>
              <a:t>un 2002.)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Principi i ciljevi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Deca pre svega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Iskoreniti siromaštvo: ulagati u decu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Ne izostaviti ni jedno dete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Obezbediti brigu za svako dete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Obrazovati svako dete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Zaštititi decu od povrede i eksploatacije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Zaštititi decu od rata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Boriti se protiv HIV/side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Slušati decu i obezbediti njihovu participaciju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Zaštititi Zemlju za decu</a:t>
            </a:r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46304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sz="3200" dirty="0" smtClean="0"/>
              <a:t>Zakon o sprečavanju diskriminacije osoba sa invaliditetom</a:t>
            </a:r>
            <a:endParaRPr lang="sr-Cyrl-R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Najvažnija načela ovog zakona su :</a:t>
            </a:r>
          </a:p>
          <a:p>
            <a:pPr>
              <a:buNone/>
            </a:pPr>
            <a:r>
              <a:rPr lang="sv-SE" b="1" dirty="0" smtClean="0">
                <a:latin typeface="Times New Roman" pitchFamily="18" charset="0"/>
                <a:cs typeface="Times New Roman" pitchFamily="18" charset="0"/>
              </a:rPr>
              <a:t>■ Zabrana diskriminacije osoba sa invaliditetom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Poštovanje ljudskih prava i dostojanstva osoba sa invaliditetom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Uključivanje osoba sa invaliditetom u sve sfere društvenog života na ravnopravnoj</a:t>
            </a:r>
            <a:r>
              <a:rPr lang="sr-Latn-R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osnovi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Uključenost osoba sa invaliditetom u sve procese u kojima se odlučuje o njihovim</a:t>
            </a:r>
          </a:p>
          <a:p>
            <a:pPr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pravima i obavezama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Jednakost prava i obaveza</a:t>
            </a:r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46304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/>
            </a:r>
            <a:br>
              <a:rPr lang="sr-Latn-RS" dirty="0" smtClean="0"/>
            </a:br>
            <a:r>
              <a:rPr lang="en-US" sz="3100" dirty="0" smtClean="0"/>
              <a:t>Član 3. Zakona o sprečavanju diskriminacije osoba sa invaliditetom:</a:t>
            </a:r>
            <a:r>
              <a:rPr lang="en-US" dirty="0" smtClean="0"/>
              <a:t/>
            </a:r>
            <a:br>
              <a:rPr lang="en-US" dirty="0" smtClean="0"/>
            </a:b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sr-Latn-R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sr-Latn-R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Diskriminacija i diskriminatorsko postupanje</a:t>
            </a:r>
            <a:r>
              <a:rPr lang="sr-Latn-R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je svako pravljenje razlike,</a:t>
            </a:r>
            <a:r>
              <a:rPr lang="sr-Latn-R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nejednako postupanje ili propuštanje (isključivanje, ograničavanje ili davanje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prvenstva) u odnosu na lica ili grupe, na otvoren ili prikriven način, a koje se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zasniva na invalidnosti ili razlozima u vezi sa njom.</a:t>
            </a:r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dirty="0" smtClean="0"/>
              <a:t>Konvencija Ujedinjenih nacija</a:t>
            </a:r>
            <a:br>
              <a:rPr lang="en-US" sz="3200" dirty="0" smtClean="0"/>
            </a:br>
            <a:r>
              <a:rPr lang="pt-BR" sz="3200" dirty="0" smtClean="0"/>
              <a:t>o pravima osoba sa invaliditetom</a:t>
            </a:r>
            <a:endParaRPr lang="sr-Cyrl-R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Generalna skupština Ujedinjenih Nacija je 13. decembra 2006. godine, usvojila</a:t>
            </a:r>
          </a:p>
          <a:p>
            <a:pPr>
              <a:buNone/>
            </a:pPr>
            <a:r>
              <a:rPr lang="en-US" dirty="0" smtClean="0"/>
              <a:t>Konvenciju o pravima osoba sa invaliditetom. </a:t>
            </a:r>
            <a:r>
              <a:rPr lang="en-US" b="1" dirty="0" smtClean="0"/>
              <a:t>Konvencija promoviše, štiti i garantuje</a:t>
            </a:r>
          </a:p>
          <a:p>
            <a:pPr>
              <a:buNone/>
            </a:pPr>
            <a:r>
              <a:rPr lang="en-US" b="1" dirty="0" smtClean="0"/>
              <a:t>puno i efikasno uživanje svih ljudskih prava i osnovnih sloboda osoba sa</a:t>
            </a:r>
          </a:p>
          <a:p>
            <a:pPr>
              <a:buNone/>
            </a:pPr>
            <a:r>
              <a:rPr lang="en-US" b="1" dirty="0" smtClean="0"/>
              <a:t>invaliditetom i poštovanje njihovog dostojanstva. Ono što je najvažnije, ova Konvencija</a:t>
            </a:r>
          </a:p>
          <a:p>
            <a:pPr>
              <a:buNone/>
            </a:pPr>
            <a:r>
              <a:rPr lang="pl-PL" dirty="0" smtClean="0"/>
              <a:t>kao i bilo koji drugi zakon, ne propisuje nikakva nova, specijalna, posebna</a:t>
            </a:r>
          </a:p>
          <a:p>
            <a:pPr>
              <a:buNone/>
            </a:pPr>
            <a:r>
              <a:rPr lang="en-US" dirty="0" smtClean="0"/>
              <a:t>ili dodatna prava koja bi se odnosila isključivo na osobe sa invaliditetom. Ljudska</a:t>
            </a:r>
          </a:p>
          <a:p>
            <a:pPr>
              <a:buNone/>
            </a:pPr>
            <a:r>
              <a:rPr lang="it-IT" dirty="0" smtClean="0"/>
              <a:t>prava su univerzalna i nedeljiva</a:t>
            </a:r>
            <a:endParaRPr lang="sr-Cyrl-R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Osnovna načela Konvencije su</a:t>
            </a:r>
            <a:r>
              <a:rPr lang="sr-Latn-RS" dirty="0" smtClean="0"/>
              <a:t>: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■ Poštovanje urođenog dostojanstva, individualne autonomije osoba sa invaliditetom,</a:t>
            </a:r>
            <a:r>
              <a:rPr lang="sr-Latn-R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uključujući njihovo pravo da donose odluke o sopstvenim životima i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samostalnosti tih osoba;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Nediskriminacija;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Puno i efektivno učešće i uključenost u sve sfere društvenog života;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Poštovanje različitosti i prihvatanje osoba sa invaliditetom kao dela ljudske</a:t>
            </a:r>
            <a:r>
              <a:rPr lang="sr-Latn-R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vrste i raznovrsnosti ljudskog roda;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Jednakost mogućnosti;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Pristupačnost;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Jednakost muškaraca i žena;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■ Poštovanje razvijajućih kapaciteta dece sa invaliditetom i poštovanje prava te</a:t>
            </a:r>
            <a:r>
              <a:rPr lang="sr-Latn-R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dece da očuvaju sopstveni identitet.</a:t>
            </a:r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7239000" cy="176784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 smtClean="0"/>
              <a:t>Član 23. Konvencije o pravima deteta: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Deca</a:t>
            </a:r>
            <a:r>
              <a:rPr lang="en-US" sz="3600" dirty="0" smtClean="0"/>
              <a:t> </a:t>
            </a:r>
            <a:r>
              <a:rPr lang="en-US" sz="3600" dirty="0" smtClean="0"/>
              <a:t>sa smetnjama u razvoju</a:t>
            </a:r>
            <a:endParaRPr lang="sr-Cyrl-R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239000" cy="4846320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 smtClean="0">
                <a:latin typeface="MinionPro-Regular"/>
              </a:rPr>
              <a:t>Dete sa fizičkim i intelektualnim poteškoćama u razvoju treba da uživa pun</a:t>
            </a:r>
            <a:r>
              <a:rPr lang="sr-Latn-RS" sz="2800" dirty="0" smtClean="0">
                <a:latin typeface="MinionPro-Regular"/>
              </a:rPr>
              <a:t> </a:t>
            </a:r>
            <a:r>
              <a:rPr lang="vi-VN" sz="2800" dirty="0" smtClean="0">
                <a:latin typeface="MinionPro-Regular"/>
              </a:rPr>
              <a:t>i kvalitetan život u uslovima koji obezbeđuju dostojanstvo, unapređuju samopouzdanje</a:t>
            </a:r>
            <a:r>
              <a:rPr lang="sr-Latn-RS" sz="2800" dirty="0" smtClean="0">
                <a:latin typeface="MinionPro-Regular"/>
              </a:rPr>
              <a:t> </a:t>
            </a:r>
            <a:r>
              <a:rPr lang="en-US" sz="2800" dirty="0" smtClean="0">
                <a:latin typeface="MinionPro-Regular"/>
              </a:rPr>
              <a:t>i olakšavaju njegovo aktivno učešće u životu zajednice. Pomoć koja</a:t>
            </a:r>
            <a:r>
              <a:rPr lang="sr-Latn-RS" sz="2800" dirty="0" smtClean="0">
                <a:latin typeface="MinionPro-Regular"/>
              </a:rPr>
              <a:t> </a:t>
            </a:r>
            <a:r>
              <a:rPr lang="en-US" sz="2800" dirty="0" smtClean="0">
                <a:latin typeface="MinionPro-Regular"/>
              </a:rPr>
              <a:t>se pruža detetu sa smetnjama u razvoju biće, uvek kada je to moguće, besplatna i</a:t>
            </a:r>
            <a:r>
              <a:rPr lang="sr-Latn-RS" sz="2800" dirty="0" smtClean="0">
                <a:latin typeface="MinionPro-Regular"/>
              </a:rPr>
              <a:t> </a:t>
            </a:r>
            <a:r>
              <a:rPr lang="en-US" sz="2800" dirty="0" smtClean="0">
                <a:latin typeface="MinionPro-Regular"/>
              </a:rPr>
              <a:t>biće osmišljena tako da obezbedi detetu delotvoran pristup i sticanje obrazovanja,</a:t>
            </a:r>
            <a:r>
              <a:rPr lang="sr-Latn-RS" sz="2800" dirty="0" smtClean="0">
                <a:latin typeface="MinionPro-Regular"/>
              </a:rPr>
              <a:t> </a:t>
            </a:r>
            <a:r>
              <a:rPr lang="en-US" sz="2800" dirty="0" smtClean="0">
                <a:latin typeface="MinionPro-Regular"/>
              </a:rPr>
              <a:t>obuke, zdravstvene zaštite, usluga rehabilitacije, pripremu za zapošljavanje i</a:t>
            </a:r>
          </a:p>
          <a:p>
            <a:pPr>
              <a:buNone/>
            </a:pPr>
            <a:r>
              <a:rPr lang="sr-Latn-RS" sz="2800" dirty="0" smtClean="0">
                <a:latin typeface="MinionPro-Regular"/>
              </a:rPr>
              <a:t>   </a:t>
            </a:r>
            <a:r>
              <a:rPr lang="en-US" sz="2800" dirty="0" smtClean="0">
                <a:latin typeface="MinionPro-Regular"/>
              </a:rPr>
              <a:t>mogućnosti rekreacije na način koji vodi</a:t>
            </a:r>
            <a:r>
              <a:rPr lang="sr-Latn-RS" sz="2800" dirty="0" smtClean="0">
                <a:latin typeface="MinionPro-Regular"/>
              </a:rPr>
              <a:t> </a:t>
            </a:r>
            <a:r>
              <a:rPr lang="en-US" sz="2800" dirty="0" smtClean="0">
                <a:latin typeface="MinionPro-Regular"/>
              </a:rPr>
              <a:t>postizanju najviše moguće socijalne</a:t>
            </a:r>
            <a:r>
              <a:rPr lang="sr-Latn-RS" sz="2800" dirty="0" smtClean="0">
                <a:latin typeface="MinionPro-Regular"/>
              </a:rPr>
              <a:t> </a:t>
            </a:r>
            <a:r>
              <a:rPr lang="en-US" sz="2800" dirty="0" smtClean="0">
                <a:latin typeface="MinionPro-Regular"/>
              </a:rPr>
              <a:t>integracije i individualnog razvoja deteta, uključujući i njegov kulturni i duhovni</a:t>
            </a:r>
            <a:r>
              <a:rPr lang="sr-Latn-RS" sz="2800" dirty="0" smtClean="0">
                <a:latin typeface="MinionPro-Regular"/>
              </a:rPr>
              <a:t> </a:t>
            </a:r>
            <a:r>
              <a:rPr lang="en-US" sz="2800" dirty="0" smtClean="0">
                <a:latin typeface="MinionPro-Regular"/>
              </a:rPr>
              <a:t>razvoj.</a:t>
            </a:r>
            <a:endParaRPr lang="sr-Cyrl-R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Custom 1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FF0000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282</TotalTime>
  <Words>2336</Words>
  <Application>Microsoft Office PowerPoint</Application>
  <PresentationFormat>On-screen Show (4:3)</PresentationFormat>
  <Paragraphs>216</Paragraphs>
  <Slides>39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Foundry</vt:lpstr>
      <vt:lpstr>Vodič kroz prava dece sa smetnjama u razvoju u Srbiji</vt:lpstr>
      <vt:lpstr>O DEČIJIM PRAVIMA, MEĐUNARODNIM DOKUMENTIMA I OBAVEZAMA DRŽAVE</vt:lpstr>
      <vt:lpstr>OSNOVNI PRINCIPI KONVENCIJE O PRAVIMA DETETA</vt:lpstr>
      <vt:lpstr>Svet po meri deteta (un 2002.)</vt:lpstr>
      <vt:lpstr>Zakon o sprečavanju diskriminacije osoba sa invaliditetom</vt:lpstr>
      <vt:lpstr>       Član 3. Zakona o sprečavanju diskriminacije osoba sa invaliditetom: </vt:lpstr>
      <vt:lpstr>Konvencija Ujedinjenih nacija o pravima osoba sa invaliditetom</vt:lpstr>
      <vt:lpstr>Osnovna načela Konvencije su:</vt:lpstr>
      <vt:lpstr>Član 23. Konvencije o pravima deteta:  Deca sa smetnjama u razvoju</vt:lpstr>
      <vt:lpstr>SOCIJALNA ZAŠTITA</vt:lpstr>
      <vt:lpstr>SOCIJALNA ZAŠTITA</vt:lpstr>
      <vt:lpstr>Socijalna zaštita je...</vt:lpstr>
      <vt:lpstr>Ciljevi socijalne zaštite</vt:lpstr>
      <vt:lpstr>Usluge socijalne zaštite:</vt:lpstr>
      <vt:lpstr>NAČELA SOCIJALNE ZAŠTITE</vt:lpstr>
      <vt:lpstr>PRAVA KORISNIKA</vt:lpstr>
      <vt:lpstr>Ko je korisnik usluga?</vt:lpstr>
      <vt:lpstr>Usluge socijalne zaštite</vt:lpstr>
      <vt:lpstr>Usluge socijalne zaštite su podeljene u sledeće grupe</vt:lpstr>
      <vt:lpstr>POSTUPAK ZA KORIŠĆENJE USLUGA SOCIJALNE ZAŠTITE</vt:lpstr>
      <vt:lpstr>MATERIJALNA PODRŠKA</vt:lpstr>
      <vt:lpstr>Druge vrste materijalne pomoći</vt:lpstr>
      <vt:lpstr>OBRAZOVANJE</vt:lpstr>
      <vt:lpstr>OBRAZOVANJE</vt:lpstr>
      <vt:lpstr>Inkluzivno obrazovanje</vt:lpstr>
      <vt:lpstr>Koristi inkluzivnog obrazovanja:</vt:lpstr>
      <vt:lpstr>Predškolsko, osnovno i srednje obrazovanje u Srbiji regulisano je Zakonom o osnovama sistema obrazovanja i vaspitanja (ZOSOV) </vt:lpstr>
      <vt:lpstr>Opšti principi obrazovanja i vaspitanja</vt:lpstr>
      <vt:lpstr>Zabrana diskriminacije</vt:lpstr>
      <vt:lpstr>Aktivno učešće roditelja /staratelja dece</vt:lpstr>
      <vt:lpstr>Predškolsko vaspitanje i obrazovanje</vt:lpstr>
      <vt:lpstr>-</vt:lpstr>
      <vt:lpstr>-</vt:lpstr>
      <vt:lpstr>-</vt:lpstr>
      <vt:lpstr>Pripremni predškolski program</vt:lpstr>
      <vt:lpstr>-</vt:lpstr>
      <vt:lpstr>Individualizacija rada</vt:lpstr>
      <vt:lpstr>Pitanja??????</vt:lpstr>
      <vt:lpstr>Hvala vam na pažnji!!!!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Vodič kroz prava dece sa smetnjama u razvoju u Srbiji</dc:title>
  <dc:creator>Kompjuter</dc:creator>
  <cp:lastModifiedBy>Kompjuter</cp:lastModifiedBy>
  <cp:revision>170</cp:revision>
  <dcterms:created xsi:type="dcterms:W3CDTF">2015-02-19T17:37:53Z</dcterms:created>
  <dcterms:modified xsi:type="dcterms:W3CDTF">2020-01-25T08:18:57Z</dcterms:modified>
</cp:coreProperties>
</file>