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3CCE08A-343C-44E0-B9D5-2DBCB11CFFBF}" type="datetimeFigureOut">
              <a:rPr lang="en-US" smtClean="0"/>
              <a:pPr/>
              <a:t>25-Jan-20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E4E6395-D00E-49C5-8A98-52E7FE26DE4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3CCE08A-343C-44E0-B9D5-2DBCB11CFFBF}" type="datetimeFigureOut">
              <a:rPr lang="en-US" smtClean="0"/>
              <a:pPr/>
              <a:t>25-Jan-20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E4E6395-D00E-49C5-8A98-52E7FE26DE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3CCE08A-343C-44E0-B9D5-2DBCB11CFFBF}" type="datetimeFigureOut">
              <a:rPr lang="en-US" smtClean="0"/>
              <a:pPr/>
              <a:t>25-Jan-20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E4E6395-D00E-49C5-8A98-52E7FE26DE4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3CCE08A-343C-44E0-B9D5-2DBCB11CFFBF}" type="datetimeFigureOut">
              <a:rPr lang="en-US" smtClean="0"/>
              <a:pPr/>
              <a:t>25-Jan-20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4E6395-D00E-49C5-8A98-52E7FE26DE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3CCE08A-343C-44E0-B9D5-2DBCB11CFFBF}" type="datetimeFigureOut">
              <a:rPr lang="en-US" smtClean="0"/>
              <a:pPr/>
              <a:t>25-Jan-20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E4E6395-D00E-49C5-8A98-52E7FE26DE46}"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3CCE08A-343C-44E0-B9D5-2DBCB11CFFBF}" type="datetimeFigureOut">
              <a:rPr lang="en-US" smtClean="0"/>
              <a:pPr/>
              <a:t>25-Jan-20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E4E6395-D00E-49C5-8A98-52E7FE26DE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Улога васпитача у развоју инклузивности предшколских установа</a:t>
            </a:r>
            <a:endParaRPr lang="sr-Cyrl-RS" dirty="0"/>
          </a:p>
        </p:txBody>
      </p:sp>
      <p:sp>
        <p:nvSpPr>
          <p:cNvPr id="3" name="Subtitle 2"/>
          <p:cNvSpPr>
            <a:spLocks noGrp="1"/>
          </p:cNvSpPr>
          <p:nvPr>
            <p:ph type="subTitle" idx="1"/>
          </p:nvPr>
        </p:nvSpPr>
        <p:spPr/>
        <p:txBody>
          <a:bodyPr>
            <a:normAutofit fontScale="85000" lnSpcReduction="20000"/>
          </a:bodyPr>
          <a:lstStyle/>
          <a:p>
            <a:endParaRPr lang="sr-Cyrl-RS" dirty="0" smtClean="0"/>
          </a:p>
          <a:p>
            <a:endParaRPr lang="sr-Cyrl-RS" dirty="0" smtClean="0"/>
          </a:p>
          <a:p>
            <a:r>
              <a:rPr lang="sr-Cyrl-RS" dirty="0" smtClean="0"/>
              <a:t>Приредила: проф. др Анкица Симона Ковачевић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lnSpcReduction="10000"/>
          </a:bodyPr>
          <a:lstStyle/>
          <a:p>
            <a:endParaRPr lang="sr-Cyrl-RS" dirty="0" smtClean="0"/>
          </a:p>
          <a:p>
            <a:r>
              <a:rPr lang="sr-Cyrl-RS" dirty="0" smtClean="0"/>
              <a:t>6. Користи дидактичке играчке и специјална средства у раду са свом децом;</a:t>
            </a:r>
          </a:p>
          <a:p>
            <a:r>
              <a:rPr lang="sr-Cyrl-RS" dirty="0" smtClean="0"/>
              <a:t>7. Организује укључивање у групу максимум двоје деце са сметњама у развоју;</a:t>
            </a:r>
          </a:p>
          <a:p>
            <a:r>
              <a:rPr lang="sr-Cyrl-RS" dirty="0" smtClean="0"/>
              <a:t>8. Ради тимски, укључује у рад  остале васпитаче, стручне сараднике и родитеље-партнере; </a:t>
            </a:r>
          </a:p>
          <a:p>
            <a:r>
              <a:rPr lang="sr-Cyrl-RS" dirty="0" smtClean="0"/>
              <a:t>9. Испуњен је великим ентузијазмом, оптимизмом, вољом и љубављу за рад оваквог типа.</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закључак</a:t>
            </a:r>
            <a:endParaRPr lang="en-US" dirty="0"/>
          </a:p>
        </p:txBody>
      </p:sp>
      <p:sp>
        <p:nvSpPr>
          <p:cNvPr id="3" name="Content Placeholder 2"/>
          <p:cNvSpPr>
            <a:spLocks noGrp="1"/>
          </p:cNvSpPr>
          <p:nvPr>
            <p:ph idx="1"/>
          </p:nvPr>
        </p:nvSpPr>
        <p:spPr/>
        <p:txBody>
          <a:bodyPr/>
          <a:lstStyle/>
          <a:p>
            <a:endParaRPr lang="sr-Cyrl-RS" dirty="0" smtClean="0"/>
          </a:p>
          <a:p>
            <a:pPr algn="ctr">
              <a:buNone/>
            </a:pPr>
            <a:r>
              <a:rPr lang="sr-Cyrl-RS" dirty="0" smtClean="0"/>
              <a:t> </a:t>
            </a:r>
            <a:r>
              <a:rPr lang="sr-Cyrl-RS" i="1" dirty="0" smtClean="0"/>
              <a:t>Прича о васпитачу и баштовану</a:t>
            </a:r>
          </a:p>
          <a:p>
            <a:pPr algn="ctr">
              <a:buNone/>
            </a:pPr>
            <a:endParaRPr lang="sr-Cyrl-RS" i="1" dirty="0" smtClean="0"/>
          </a:p>
          <a:p>
            <a:pPr algn="just">
              <a:buNone/>
            </a:pPr>
            <a:r>
              <a:rPr lang="sr-Cyrl-RS" sz="1800" i="1" dirty="0" smtClean="0"/>
              <a:t>Рад васпитача је сличан раду баштована који негује различите биљке. Једна биљка воли блистав сунчев сјај, друга хладне сенке, једна воли обалу потока, друга сушан планински врх. Једна најбоље успева на пешчаном тлу, друга на масној иловачи.</a:t>
            </a:r>
          </a:p>
          <a:p>
            <a:pPr algn="just">
              <a:buNone/>
            </a:pPr>
            <a:r>
              <a:rPr lang="sr-Cyrl-RS" sz="1800" i="1" dirty="0" smtClean="0"/>
              <a:t>Свакој се мора пружити нега која одговара њеној врсти, у противном биљка не достиже савршенство.</a:t>
            </a:r>
          </a:p>
          <a:p>
            <a:pPr algn="just">
              <a:buNone/>
            </a:pPr>
            <a:endParaRPr lang="sr-Cyrl-RS" sz="1800" i="1" dirty="0" smtClean="0"/>
          </a:p>
          <a:p>
            <a:pPr algn="just">
              <a:buNone/>
            </a:pPr>
            <a:r>
              <a:rPr lang="sr-Cyrl-RS" sz="1800" i="1" dirty="0" smtClean="0"/>
              <a:t>                                                                  Абдул Баха</a:t>
            </a:r>
          </a:p>
          <a:p>
            <a:pPr algn="just">
              <a:buNone/>
            </a:pPr>
            <a:endParaRPr lang="en-US" sz="18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питања?</a:t>
            </a:r>
            <a:endParaRPr lang="sr-Cyrl-RS" dirty="0"/>
          </a:p>
        </p:txBody>
      </p:sp>
      <p:pic>
        <p:nvPicPr>
          <p:cNvPr id="1026" name="Picture 2" descr="C:\Users\Kompjuter\AppData\Local\Microsoft\Windows\Temporary Internet Files\Content.IE5\6A168UOE\question-mark[2].jpg"/>
          <p:cNvPicPr>
            <a:picLocks noGrp="1" noChangeAspect="1" noChangeArrowheads="1"/>
          </p:cNvPicPr>
          <p:nvPr>
            <p:ph idx="1"/>
          </p:nvPr>
        </p:nvPicPr>
        <p:blipFill>
          <a:blip r:embed="rId2"/>
          <a:srcRect/>
          <a:stretch>
            <a:fillRect/>
          </a:stretch>
        </p:blipFill>
        <p:spPr bwMode="auto">
          <a:xfrm>
            <a:off x="1752600" y="1981200"/>
            <a:ext cx="4585759" cy="343931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хвала вам на пажњи!!!!!</a:t>
            </a:r>
            <a:endParaRPr lang="sr-Cyrl-RS" dirty="0"/>
          </a:p>
        </p:txBody>
      </p:sp>
      <p:pic>
        <p:nvPicPr>
          <p:cNvPr id="2050" name="Picture 2" descr="C:\Users\Kompjuter\AppData\Local\Microsoft\Windows\Temporary Internet Files\Content.IE5\6A168UOE\the_end[1].jpg"/>
          <p:cNvPicPr>
            <a:picLocks noGrp="1" noChangeAspect="1" noChangeArrowheads="1"/>
          </p:cNvPicPr>
          <p:nvPr>
            <p:ph idx="1"/>
          </p:nvPr>
        </p:nvPicPr>
        <p:blipFill>
          <a:blip r:embed="rId2" cstate="print"/>
          <a:srcRect/>
          <a:stretch>
            <a:fillRect/>
          </a:stretch>
        </p:blipFill>
        <p:spPr bwMode="auto">
          <a:xfrm>
            <a:off x="1828800" y="1905000"/>
            <a:ext cx="4876585" cy="449560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
            </a:r>
            <a:endParaRPr lang="sr-Cyrl-RS"/>
          </a:p>
        </p:txBody>
      </p:sp>
      <p:pic>
        <p:nvPicPr>
          <p:cNvPr id="4" name="Content Placeholder 3" descr="likkonkurs12.jpg"/>
          <p:cNvPicPr>
            <a:picLocks noGrp="1" noChangeAspect="1"/>
          </p:cNvPicPr>
          <p:nvPr>
            <p:ph idx="1"/>
          </p:nvPr>
        </p:nvPicPr>
        <p:blipFill>
          <a:blip r:embed="rId2" cstate="print"/>
          <a:stretch>
            <a:fillRect/>
          </a:stretch>
        </p:blipFill>
        <p:spPr>
          <a:xfrm>
            <a:off x="2119312" y="2099469"/>
            <a:ext cx="3914775" cy="38671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Изазови инклузије:</a:t>
            </a:r>
            <a:endParaRPr lang="en-US" dirty="0"/>
          </a:p>
        </p:txBody>
      </p:sp>
      <p:sp>
        <p:nvSpPr>
          <p:cNvPr id="3" name="Content Placeholder 2"/>
          <p:cNvSpPr>
            <a:spLocks noGrp="1"/>
          </p:cNvSpPr>
          <p:nvPr>
            <p:ph idx="1"/>
          </p:nvPr>
        </p:nvSpPr>
        <p:spPr/>
        <p:txBody>
          <a:bodyPr/>
          <a:lstStyle/>
          <a:p>
            <a:endParaRPr lang="sr-Cyrl-RS" dirty="0" smtClean="0"/>
          </a:p>
          <a:p>
            <a:endParaRPr lang="sr-Cyrl-RS" dirty="0" smtClean="0"/>
          </a:p>
          <a:p>
            <a:r>
              <a:rPr lang="sr-Cyrl-RS" dirty="0" err="1" smtClean="0"/>
              <a:t>О</a:t>
            </a:r>
            <a:r>
              <a:rPr lang="en-US" dirty="0" smtClean="0"/>
              <a:t>безбедити квалитет садржаја</a:t>
            </a:r>
            <a:r>
              <a:rPr lang="sr-Cyrl-RS" dirty="0" smtClean="0"/>
              <a:t>.</a:t>
            </a:r>
          </a:p>
          <a:p>
            <a:r>
              <a:rPr lang="sr-Cyrl-RS" dirty="0" err="1" smtClean="0"/>
              <a:t>П</a:t>
            </a:r>
            <a:r>
              <a:rPr lang="en-US" dirty="0" smtClean="0"/>
              <a:t>римену разноврсних метода </a:t>
            </a:r>
            <a:r>
              <a:rPr lang="sr-Cyrl-RS" dirty="0" smtClean="0"/>
              <a:t>рада.</a:t>
            </a:r>
          </a:p>
          <a:p>
            <a:r>
              <a:rPr lang="sr-Cyrl-RS" dirty="0" smtClean="0"/>
              <a:t>Примена разноврсних облика рада.</a:t>
            </a:r>
          </a:p>
          <a:p>
            <a:r>
              <a:rPr lang="sr-Cyrl-RS" dirty="0" err="1" smtClean="0"/>
              <a:t>О</a:t>
            </a:r>
            <a:r>
              <a:rPr lang="en-US" dirty="0" smtClean="0"/>
              <a:t>дговорити </a:t>
            </a:r>
            <a:r>
              <a:rPr lang="sr-Cyrl-RS" dirty="0" smtClean="0"/>
              <a:t>потребама</a:t>
            </a:r>
            <a:r>
              <a:rPr lang="en-US" dirty="0" smtClean="0"/>
              <a:t> сваког детета</a:t>
            </a:r>
            <a:r>
              <a:rPr lang="sr-Cyrl-R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препреке:</a:t>
            </a:r>
            <a:endParaRPr lang="en-US" dirty="0"/>
          </a:p>
        </p:txBody>
      </p:sp>
      <p:sp>
        <p:nvSpPr>
          <p:cNvPr id="3" name="Content Placeholder 2"/>
          <p:cNvSpPr>
            <a:spLocks noGrp="1"/>
          </p:cNvSpPr>
          <p:nvPr>
            <p:ph idx="1"/>
          </p:nvPr>
        </p:nvSpPr>
        <p:spPr/>
        <p:txBody>
          <a:bodyPr/>
          <a:lstStyle/>
          <a:p>
            <a:endParaRPr lang="ru-RU" dirty="0" smtClean="0"/>
          </a:p>
          <a:p>
            <a:r>
              <a:rPr lang="ru-RU" dirty="0" smtClean="0"/>
              <a:t>Неадекватно иницијално образовање наставника и стручних сарадника. </a:t>
            </a:r>
          </a:p>
          <a:p>
            <a:r>
              <a:rPr lang="ru-RU" dirty="0" smtClean="0"/>
              <a:t>Недостатак стручне литературе.</a:t>
            </a:r>
          </a:p>
          <a:p>
            <a:r>
              <a:rPr lang="ru-RU" dirty="0" smtClean="0"/>
              <a:t> Предрасуде.</a:t>
            </a:r>
          </a:p>
          <a:p>
            <a:r>
              <a:rPr lang="ru-RU" dirty="0" smtClean="0"/>
              <a:t>Неразвијен тимски рад у установама.</a:t>
            </a:r>
          </a:p>
          <a:p>
            <a:r>
              <a:rPr lang="ru-RU" dirty="0" smtClean="0"/>
              <a:t>Нефлексибилна организација рада.</a:t>
            </a:r>
          </a:p>
          <a:p>
            <a:r>
              <a:rPr lang="ru-RU" dirty="0" smtClean="0"/>
              <a:t>Недостатак финансијских средстава.</a:t>
            </a:r>
            <a:endParaRPr lang="en-US" dirty="0"/>
          </a:p>
        </p:txBody>
      </p:sp>
      <p:pic>
        <p:nvPicPr>
          <p:cNvPr id="4" name="Picture 3" descr="ronda.png"/>
          <p:cNvPicPr>
            <a:picLocks noChangeAspect="1"/>
          </p:cNvPicPr>
          <p:nvPr/>
        </p:nvPicPr>
        <p:blipFill>
          <a:blip r:embed="rId2" cstate="print"/>
          <a:stretch>
            <a:fillRect/>
          </a:stretch>
        </p:blipFill>
        <p:spPr>
          <a:xfrm>
            <a:off x="6705600" y="4495800"/>
            <a:ext cx="2057400" cy="21509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развој инклузивног приступа</a:t>
            </a:r>
            <a:endParaRPr lang="en-US" dirty="0"/>
          </a:p>
        </p:txBody>
      </p:sp>
      <p:sp>
        <p:nvSpPr>
          <p:cNvPr id="3" name="Content Placeholder 2"/>
          <p:cNvSpPr>
            <a:spLocks noGrp="1"/>
          </p:cNvSpPr>
          <p:nvPr>
            <p:ph idx="1"/>
          </p:nvPr>
        </p:nvSpPr>
        <p:spPr/>
        <p:txBody>
          <a:bodyPr/>
          <a:lstStyle/>
          <a:p>
            <a:endParaRPr lang="ru-RU" dirty="0" smtClean="0"/>
          </a:p>
          <a:p>
            <a:r>
              <a:rPr lang="ru-RU" dirty="0" smtClean="0"/>
              <a:t>Поштoвање разлика које постоје међу</a:t>
            </a:r>
          </a:p>
          <a:p>
            <a:pPr>
              <a:buNone/>
            </a:pPr>
            <a:r>
              <a:rPr lang="sr-Cyrl-RS" dirty="0" smtClean="0"/>
              <a:t>    ученицима.</a:t>
            </a:r>
          </a:p>
          <a:p>
            <a:r>
              <a:rPr lang="sr-Cyrl-RS" dirty="0" smtClean="0"/>
              <a:t>Процена</a:t>
            </a:r>
            <a:r>
              <a:rPr lang="en-US" dirty="0" smtClean="0"/>
              <a:t> </a:t>
            </a:r>
            <a:r>
              <a:rPr lang="sr-Cyrl-RS" dirty="0" smtClean="0"/>
              <a:t>комплетне личности детета.</a:t>
            </a:r>
          </a:p>
          <a:p>
            <a:r>
              <a:rPr lang="ru-RU" dirty="0" smtClean="0"/>
              <a:t>Рад на препознавању и смањивању тешкоћа које ученици имају у учењу.</a:t>
            </a:r>
          </a:p>
          <a:p>
            <a:r>
              <a:rPr lang="ru-RU" dirty="0" smtClean="0"/>
              <a:t>Прилагођавање школских садржаја и организације рада школе.</a:t>
            </a:r>
          </a:p>
          <a:p>
            <a:endParaRPr lang="en-US" dirty="0"/>
          </a:p>
        </p:txBody>
      </p:sp>
      <p:pic>
        <p:nvPicPr>
          <p:cNvPr id="4" name="Picture 3" descr="Picture9.jpg"/>
          <p:cNvPicPr>
            <a:picLocks noChangeAspect="1"/>
          </p:cNvPicPr>
          <p:nvPr/>
        </p:nvPicPr>
        <p:blipFill>
          <a:blip r:embed="rId2" cstate="print"/>
          <a:stretch>
            <a:fillRect/>
          </a:stretch>
        </p:blipFill>
        <p:spPr>
          <a:xfrm>
            <a:off x="6629400" y="4191000"/>
            <a:ext cx="2178996" cy="2438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RS" dirty="0" smtClean="0"/>
              <a:t>развој инклузивности предшколских установа</a:t>
            </a:r>
            <a:endParaRPr lang="en-US" dirty="0"/>
          </a:p>
        </p:txBody>
      </p:sp>
      <p:sp>
        <p:nvSpPr>
          <p:cNvPr id="3" name="Content Placeholder 2"/>
          <p:cNvSpPr>
            <a:spLocks noGrp="1"/>
          </p:cNvSpPr>
          <p:nvPr>
            <p:ph idx="1"/>
          </p:nvPr>
        </p:nvSpPr>
        <p:spPr/>
        <p:txBody>
          <a:bodyPr/>
          <a:lstStyle/>
          <a:p>
            <a:r>
              <a:rPr lang="sr-Cyrl-RS" dirty="0" smtClean="0"/>
              <a:t>Повећање учешћа ученика у школском програму.</a:t>
            </a:r>
          </a:p>
          <a:p>
            <a:r>
              <a:rPr lang="sr-Cyrl-RS" dirty="0" smtClean="0"/>
              <a:t>Промена школске културе, политике и праксе.</a:t>
            </a:r>
          </a:p>
          <a:p>
            <a:r>
              <a:rPr lang="sr-Cyrl-RS" dirty="0" smtClean="0"/>
              <a:t>Смањивање препрека за учење и учешће свих ученика.</a:t>
            </a:r>
          </a:p>
          <a:p>
            <a:r>
              <a:rPr lang="sr-Cyrl-RS" dirty="0" smtClean="0"/>
              <a:t>Неговање односа узајамне подршке међу свим секторима у локалниј заједници.</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sr-Cyrl-RS" dirty="0" smtClean="0"/>
              <a:t>Унапређивање рада предшколских установа треба </a:t>
            </a:r>
            <a:r>
              <a:rPr lang="ru-RU" dirty="0" smtClean="0"/>
              <a:t>да буде у рукама свих актера у школи (наставног и васпитног особља, школске управе, родитеља /старатеља, ученика), да би се интегрисало у школску културу. На овај начин школа се подстиче на аутентичан развојни процес који се одвија у њој и којим она руководи.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endParaRPr lang="sr-Cyrl-RS" dirty="0" smtClean="0"/>
          </a:p>
          <a:p>
            <a:r>
              <a:rPr lang="en-US" dirty="0" smtClean="0"/>
              <a:t>Да би подржали промене и развој инклузивности предшколских установа неопходно је развијање професионалних компетенција васпитача које ће помоћи прилагођавању педагошких приступа, олакшати наставни процес и унапредити квалитет образовања.</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t> васпитач у инклузивном програму </a:t>
            </a:r>
            <a:endParaRPr lang="en-US" sz="2800" dirty="0"/>
          </a:p>
        </p:txBody>
      </p:sp>
      <p:sp>
        <p:nvSpPr>
          <p:cNvPr id="3" name="Content Placeholder 2"/>
          <p:cNvSpPr>
            <a:spLocks noGrp="1"/>
          </p:cNvSpPr>
          <p:nvPr>
            <p:ph idx="1"/>
          </p:nvPr>
        </p:nvSpPr>
        <p:spPr/>
        <p:txBody>
          <a:bodyPr/>
          <a:lstStyle/>
          <a:p>
            <a:r>
              <a:rPr lang="sr-Cyrl-RS" dirty="0" smtClean="0"/>
              <a:t>1. Добровољно и отворено приступа увођењу инклузивног програма рада;</a:t>
            </a:r>
          </a:p>
          <a:p>
            <a:r>
              <a:rPr lang="sr-Cyrl-RS" dirty="0" smtClean="0"/>
              <a:t>2. Пролази обуку/семинар кроз који га воде врсни стручњаци;  </a:t>
            </a:r>
          </a:p>
          <a:p>
            <a:r>
              <a:rPr lang="sr-Cyrl-RS" dirty="0" smtClean="0"/>
              <a:t>3. Кроз редован план и програм спроводи задатке ИОП-а;</a:t>
            </a:r>
          </a:p>
          <a:p>
            <a:r>
              <a:rPr lang="sr-Cyrl-RS" dirty="0" smtClean="0"/>
              <a:t>4. Уноси новине, игре и могућности разних решења проблема;</a:t>
            </a:r>
          </a:p>
          <a:p>
            <a:r>
              <a:rPr lang="sr-Cyrl-RS" dirty="0" smtClean="0"/>
              <a:t>5. Користи савремену литературу и инклузивном програму рада;</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TotalTime>
  <Words>435</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Улога васпитача у развоју инклузивности предшколских установа</vt:lpstr>
      <vt:lpstr>-</vt:lpstr>
      <vt:lpstr>Изазови инклузије:</vt:lpstr>
      <vt:lpstr>препреке:</vt:lpstr>
      <vt:lpstr>развој инклузивног приступа</vt:lpstr>
      <vt:lpstr>развој инклузивности предшколских установа</vt:lpstr>
      <vt:lpstr>-</vt:lpstr>
      <vt:lpstr>-</vt:lpstr>
      <vt:lpstr> васпитач у инклузивном програму </vt:lpstr>
      <vt:lpstr>-</vt:lpstr>
      <vt:lpstr>закључак</vt:lpstr>
      <vt:lpstr>питања?</vt:lpstr>
      <vt:lpstr>хвала вам на пажњи!!!!!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Улога васпитача у развоју инклузивности предшколских установа</dc:title>
  <dc:creator>Kompjuter</dc:creator>
  <cp:lastModifiedBy>Kompjuter</cp:lastModifiedBy>
  <cp:revision>38</cp:revision>
  <dcterms:created xsi:type="dcterms:W3CDTF">2012-03-28T14:12:25Z</dcterms:created>
  <dcterms:modified xsi:type="dcterms:W3CDTF">2020-01-25T09:42:32Z</dcterms:modified>
</cp:coreProperties>
</file>