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8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628D16-DE26-4B77-AAFB-47871492DB75}" type="datetimeFigureOut">
              <a:rPr lang="en-US" smtClean="0"/>
              <a:pPr/>
              <a:t>19-Mar-20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25077E-F742-4085-B537-9EBA79E3A663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315200" cy="4191000"/>
          </a:xfrm>
        </p:spPr>
        <p:txBody>
          <a:bodyPr>
            <a:normAutofit/>
          </a:bodyPr>
          <a:lstStyle/>
          <a:p>
            <a:r>
              <a:rPr lang="en-US" sz="7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Roditeljstvo</a:t>
            </a:r>
            <a:endParaRPr lang="sr-Cyrl-RS" sz="7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Ankica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Simona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Kova</a:t>
            </a:r>
            <a:r>
              <a:rPr lang="sr-Latn-R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čević</a:t>
            </a:r>
            <a:endParaRPr lang="sr-Cyrl-R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609600"/>
            <a:ext cx="3505200" cy="609600"/>
          </a:xfrm>
        </p:spPr>
        <p:txBody>
          <a:bodyPr>
            <a:normAutofit fontScale="90000"/>
          </a:bodyPr>
          <a:lstStyle/>
          <a:p>
            <a:pPr algn="r"/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sr-Cyrl-R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Četiri vaspitna stila</a:t>
            </a:r>
            <a:endParaRPr lang="sr-Cyrl-R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ermisivni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utoritarni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utoritativni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anemarujući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Biološko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alternativno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roditeljstvo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pravi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roditelji</a:t>
            </a:r>
            <a:endParaRPr lang="sr-Cyrl-R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535930"/>
            <a:ext cx="1143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371600" y="17526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Koja je razlika između roditelja i osobe koja se stara 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detetu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Značajna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razlika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pitanje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semantike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veze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njom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zameniti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biološkog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detetov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psihološki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roditelj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podiže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bioloških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to je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priznanje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biološki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roditelji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zaista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značajni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supstitucijske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roditelje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Pitanja?</a:t>
            </a:r>
            <a:endParaRPr lang="sr-Cyrl-R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mpjuter\AppData\Local\Microsoft\Windows\Temporary Internet Files\Content.IE5\WKRHI891\question-mark-1019820_1280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4478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Hvala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pa</a:t>
            </a:r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nji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sr-Cyrl-R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191000"/>
            <a:ext cx="3326573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porodici</a:t>
            </a:r>
            <a:endParaRPr lang="sr-Cyrl-R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410200"/>
            <a:ext cx="1078081" cy="96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295400" y="2286000"/>
            <a:ext cx="6781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Porodica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uticajan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važan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delovanja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primarna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mala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emocionalni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intenzivni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dugotrajna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raznovrsna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uzajamna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zavisnost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uticaji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Karakteristike porodice</a:t>
            </a:r>
            <a:endParaRPr lang="sr-Cyrl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Generacijska povezanost i trajnost</a:t>
            </a:r>
          </a:p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Orijentacija na simultane procese</a:t>
            </a:r>
          </a:p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Odnosi celovitih osoba</a:t>
            </a:r>
          </a:p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Intenzitet emocija</a:t>
            </a:r>
          </a:p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Kvalitativni ciljevi</a:t>
            </a:r>
          </a:p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Altruizam</a:t>
            </a:r>
          </a:p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Negovanje</a:t>
            </a:r>
          </a:p>
          <a:p>
            <a:pPr algn="just">
              <a:buFont typeface="Wingdings" pitchFamily="2" charset="2"/>
              <a:buChar char="q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Zajednička porodična paradigma</a:t>
            </a:r>
          </a:p>
          <a:p>
            <a:pPr algn="just">
              <a:buFont typeface="Wingdings" pitchFamily="2" charset="2"/>
              <a:buChar char="q"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12613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Zajedničke karakteristike funkcionalnih porodica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sr-Cyrl-R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povezanost</a:t>
            </a:r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 č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lanova u zajednicu koju karakteriše uzajamni odnos, međusobna briga i podrška, respekt za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individualne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razlike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autonomiju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socijalizacija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briga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ostalim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ranjivim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članovima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organizaciona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stabilnost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, ali i fleksibilnost u odnosu na unutrašnje i spoljašnje zahteve za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promenom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efikasno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prevladavanje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stresa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Disfunkcionalna porodica</a:t>
            </a:r>
            <a:endParaRPr lang="sr-Cyrl-R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porodica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konflikti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zlostavljanje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pojedinih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članova dešavaju kontinuirano, što dovodi do toga da se članovi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prilagođavaju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situaciji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ponašanje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Disfunkcionalne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porodice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posledica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alkoholizma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zavisnosti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supstanci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zavisnosti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nelečenih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bolesti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poremećaja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ličnosti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disfunkcionalnih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obrazaca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porodičnih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iskustava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porodice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Model porodičnog životnog ciklusa</a:t>
            </a:r>
            <a:endParaRPr lang="sr-Cyrl-R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/>
              <a:t>Model porodičnog životnog ciklusa opisuje seriju predvidivih razvojnih zadataka za sistem koji </a:t>
            </a:r>
            <a:r>
              <a:rPr lang="vi-VN" dirty="0" smtClean="0"/>
              <a:t>se</a:t>
            </a:r>
            <a:r>
              <a:rPr lang="en-US" dirty="0" smtClean="0"/>
              <a:t> </a:t>
            </a:r>
            <a:r>
              <a:rPr lang="vi-VN" dirty="0" smtClean="0"/>
              <a:t>dešavaju </a:t>
            </a:r>
            <a:r>
              <a:rPr lang="vi-VN" dirty="0" smtClean="0"/>
              <a:t>u vreme promene članstva: </a:t>
            </a:r>
            <a:r>
              <a:rPr lang="vi-VN" dirty="0" smtClean="0">
                <a:solidFill>
                  <a:srgbClr val="0070C0"/>
                </a:solidFill>
              </a:rPr>
              <a:t>rođenje, smrt, udaja, razvod. 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vi-VN" dirty="0" smtClean="0"/>
              <a:t>Biološki </a:t>
            </a:r>
            <a:r>
              <a:rPr lang="vi-VN" dirty="0" smtClean="0"/>
              <a:t>i emocionalni razvoj </a:t>
            </a:r>
            <a:r>
              <a:rPr lang="vi-VN" dirty="0" smtClean="0"/>
              <a:t>pojedinaca</a:t>
            </a:r>
            <a:r>
              <a:rPr lang="en-US" dirty="0" smtClean="0"/>
              <a:t> </a:t>
            </a:r>
            <a:r>
              <a:rPr lang="vi-VN" dirty="0" smtClean="0"/>
              <a:t>utiču </a:t>
            </a:r>
            <a:r>
              <a:rPr lang="vi-VN" dirty="0" smtClean="0"/>
              <a:t>na sposobnost sistema da se reorganizuje i ostvari tranziciju, ali model </a:t>
            </a:r>
            <a:r>
              <a:rPr lang="vi-VN" dirty="0" smtClean="0"/>
              <a:t>porodičnog</a:t>
            </a:r>
            <a:r>
              <a:rPr lang="en-US" dirty="0" smtClean="0"/>
              <a:t> </a:t>
            </a:r>
            <a:r>
              <a:rPr lang="vi-VN" dirty="0" smtClean="0"/>
              <a:t>životnog </a:t>
            </a:r>
            <a:r>
              <a:rPr lang="vi-VN" dirty="0" smtClean="0"/>
              <a:t>ciklusa je fokusiran na sistemski nivo.</a:t>
            </a:r>
            <a:endParaRPr lang="sr-Cyrl-R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Roditeljstvo</a:t>
            </a:r>
            <a:endParaRPr lang="sr-Cyrl-R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sr-Cyrl-R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Roditeljstvo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se može definisati kao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svrsishodna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aktivnost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usmerena obezbeđivanju opstanka i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razvoja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dece.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Reč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„roditelj“ označava biološke relacije majke, oca i deteta, za razliku od „usvojitelja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“„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hranitelja“, ili „staratelja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“.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Kada odrastu, nekadašnja deca mogu ovu vrstu aktivnosti upražnjavati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odnosu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na svoje roditelje.</a:t>
            </a:r>
            <a:endParaRPr lang="sr-Cyrl-R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Zadaci i funkcije roditeljstva</a:t>
            </a:r>
            <a:endParaRPr lang="sr-Cyrl-R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(nurturing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caregiving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zadovoljavanje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detetovih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bioloških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fizičkih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zdravstvenih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Materijalna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briga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načini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roditelji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snabdevaju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aranžiraju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fizički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svet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živi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lokalnu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briga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varijetet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vizuelnih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verbalnih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afektivnih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fizičkih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roditelji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emocionalno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uključili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uredili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interpersonalne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razmene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ljuljanje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ljubljenje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dodirivanje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osmehivanje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vokalizacija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igra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pomaže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sopstvene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emocije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a utiče i na njegov način komunikacije sa drugima.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Stilovi roditeljstva ili vaspitni stilovi</a:t>
            </a:r>
            <a:endParaRPr lang="sr-Cyrl-R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sr-Cyrl-R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Vaspitni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stil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elementa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roditeljstva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prihvatanje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toplinu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kontrolu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Prihvatanje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toplina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podrška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podrazumeva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trud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roditelja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razviju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zrelu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samosvesnu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asertivnu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ličnost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pružajući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podršku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aktivno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prepoznaju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zahteve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adekvatno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odgovaraju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Kontrola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zadatke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roditelji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postavljaju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deci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integrisali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porodicu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društvo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zahtevima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nadgledanjem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disciplinom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suprotstavljanjem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dečijoj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neposlušnosti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kontrolom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detinjih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impulsa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625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     </vt:lpstr>
      <vt:lpstr>O porodici</vt:lpstr>
      <vt:lpstr>Karakteristike porodice</vt:lpstr>
      <vt:lpstr>Zajedničke karakteristike funkcionalnih porodica</vt:lpstr>
      <vt:lpstr>Disfunkcionalna porodica</vt:lpstr>
      <vt:lpstr>Model porodičnog životnog ciklusa</vt:lpstr>
      <vt:lpstr>Roditeljstvo</vt:lpstr>
      <vt:lpstr>Zadaci i funkcije roditeljstva</vt:lpstr>
      <vt:lpstr>Stilovi roditeljstva ili vaspitni stilovi</vt:lpstr>
      <vt:lpstr>Četiri vaspitna stila</vt:lpstr>
      <vt:lpstr>Biološko i alternativno roditeljstvo – ko su pravi roditelji</vt:lpstr>
      <vt:lpstr>Pitanja?</vt:lpstr>
      <vt:lpstr>Hvala na pažnji!!!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Kompjuter</dc:creator>
  <cp:lastModifiedBy>Kompjuter</cp:lastModifiedBy>
  <cp:revision>53</cp:revision>
  <dcterms:created xsi:type="dcterms:W3CDTF">2019-05-20T15:52:44Z</dcterms:created>
  <dcterms:modified xsi:type="dcterms:W3CDTF">2020-03-19T12:26:44Z</dcterms:modified>
</cp:coreProperties>
</file>