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309" r:id="rId2"/>
    <p:sldId id="258" r:id="rId3"/>
    <p:sldId id="273" r:id="rId4"/>
    <p:sldId id="366" r:id="rId5"/>
    <p:sldId id="317" r:id="rId6"/>
    <p:sldId id="274" r:id="rId7"/>
    <p:sldId id="316" r:id="rId8"/>
    <p:sldId id="318" r:id="rId9"/>
    <p:sldId id="319" r:id="rId10"/>
    <p:sldId id="314" r:id="rId11"/>
    <p:sldId id="315" r:id="rId12"/>
    <p:sldId id="278" r:id="rId13"/>
    <p:sldId id="307" r:id="rId14"/>
    <p:sldId id="320" r:id="rId15"/>
    <p:sldId id="321" r:id="rId16"/>
    <p:sldId id="322" r:id="rId17"/>
    <p:sldId id="323" r:id="rId18"/>
    <p:sldId id="371" r:id="rId19"/>
    <p:sldId id="373" r:id="rId20"/>
    <p:sldId id="372" r:id="rId21"/>
    <p:sldId id="324" r:id="rId22"/>
    <p:sldId id="325" r:id="rId23"/>
    <p:sldId id="326" r:id="rId24"/>
    <p:sldId id="367" r:id="rId25"/>
    <p:sldId id="368" r:id="rId26"/>
    <p:sldId id="374" r:id="rId27"/>
    <p:sldId id="375" r:id="rId28"/>
    <p:sldId id="376" r:id="rId29"/>
    <p:sldId id="377" r:id="rId30"/>
    <p:sldId id="369" r:id="rId31"/>
    <p:sldId id="328" r:id="rId32"/>
    <p:sldId id="341" r:id="rId33"/>
    <p:sldId id="334" r:id="rId34"/>
    <p:sldId id="335" r:id="rId35"/>
    <p:sldId id="333" r:id="rId36"/>
    <p:sldId id="336" r:id="rId37"/>
    <p:sldId id="337" r:id="rId38"/>
    <p:sldId id="353" r:id="rId39"/>
    <p:sldId id="350" r:id="rId40"/>
    <p:sldId id="354" r:id="rId41"/>
    <p:sldId id="351" r:id="rId42"/>
    <p:sldId id="352" r:id="rId43"/>
    <p:sldId id="338" r:id="rId44"/>
    <p:sldId id="339" r:id="rId45"/>
    <p:sldId id="340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49" r:id="rId54"/>
    <p:sldId id="355" r:id="rId55"/>
    <p:sldId id="356" r:id="rId56"/>
    <p:sldId id="357" r:id="rId57"/>
    <p:sldId id="358" r:id="rId58"/>
    <p:sldId id="370" r:id="rId59"/>
    <p:sldId id="360" r:id="rId60"/>
    <p:sldId id="361" r:id="rId61"/>
    <p:sldId id="362" r:id="rId62"/>
    <p:sldId id="363" r:id="rId63"/>
    <p:sldId id="364" r:id="rId64"/>
    <p:sldId id="365" r:id="rId65"/>
    <p:sldId id="306" r:id="rId66"/>
    <p:sldId id="287" r:id="rId67"/>
    <p:sldId id="311" r:id="rId68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0A"/>
    <a:srgbClr val="FF00FF"/>
    <a:srgbClr val="66FF66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E82A2BD6-DFD5-4623-A34E-148405D911C6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B427F7DA-22DF-4C3E-9DE6-1CBE6CAE6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2CEFB5EC-20DE-4713-B938-FE7C9B93E292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8665D05-240C-422B-8D16-ACD9F50C5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5D05-240C-422B-8D16-ACD9F50C5C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5D05-240C-422B-8D16-ACD9F50C5CE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1EC8C6-6B70-4162-A6F3-AD4D254BC445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5D05-240C-422B-8D16-ACD9F50C5CE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5D05-240C-422B-8D16-ACD9F50C5CE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5D05-240C-422B-8D16-ACD9F50C5CE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5D05-240C-422B-8D16-ACD9F50C5C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5D05-240C-422B-8D16-ACD9F50C5CE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5D05-240C-422B-8D16-ACD9F50C5CE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5D05-240C-422B-8D16-ACD9F50C5CE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5D05-240C-422B-8D16-ACD9F50C5CE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696A-1BF6-4897-B75C-95962B6B6113}" type="datetime1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65A9-137E-4618-8771-08F9D460E37F}" type="datetime1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52CF-37E8-46C9-BA26-9816E5805591}" type="datetime1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288B-A5AC-49A7-AF2B-526102DC78CC}" type="datetime1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E083-F82B-41E8-B84A-36C5061DD1B5}" type="datetime1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EB29-7007-4C39-A2C4-A168052673E6}" type="datetime1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6C92-4C3D-4462-A2AC-57F0058C3DA2}" type="datetime1">
              <a:rPr lang="en-US" smtClean="0"/>
              <a:pPr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9992-2804-4274-8BD8-D278A3279E2D}" type="datetime1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FCFC-B3D7-425C-BCF4-66141DB6D74C}" type="datetime1">
              <a:rPr lang="en-US" smtClean="0"/>
              <a:pPr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A499-18B8-41F8-AC3D-A2C95FA9B4C8}" type="datetime1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463F-37B9-4366-9AA2-56D7E4AF5200}" type="datetime1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B481F-C77A-42B0-8216-36578FF3C312}" type="datetime1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A15FD-7C48-4BC4-BAFE-9FC134011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404813"/>
            <a:ext cx="7772400" cy="3195637"/>
          </a:xfrm>
        </p:spPr>
        <p:txBody>
          <a:bodyPr>
            <a:normAutofit/>
          </a:bodyPr>
          <a:lstStyle/>
          <a:p>
            <a:pPr eaLnBrk="1" hangingPunct="1"/>
            <a:r>
              <a:rPr lang="sr-Cyrl-RS" sz="3200" b="1" smtClean="0"/>
              <a:t>Висока школа за васпитаче,</a:t>
            </a:r>
            <a:br>
              <a:rPr lang="sr-Cyrl-RS" sz="3200" b="1" smtClean="0"/>
            </a:br>
            <a:r>
              <a:rPr lang="sr-Cyrl-RS" sz="3200" b="1" smtClean="0"/>
              <a:t>Алексинац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sr-Cyrl-RS" b="1" smtClean="0"/>
              <a:t>ПРИМЕНА РАЧУНАРА У ВРТИЋИМА И АВ СРЕДСТВА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3929066"/>
            <a:ext cx="7429500" cy="1752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Cyrl-RS" sz="240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2053" name="Picture 6" descr="D:\Misko\OBRAZOVANJE\Aleksinac\Slicka sko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14478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00100" y="4500570"/>
          <a:ext cx="7358114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5715040"/>
              </a:tblGrid>
              <a:tr h="285752">
                <a:tc>
                  <a:txBody>
                    <a:bodyPr/>
                    <a:lstStyle/>
                    <a:p>
                      <a:pPr algn="r"/>
                      <a:r>
                        <a:rPr lang="sr-Cyrl-RS" sz="2000" b="0" smtClean="0">
                          <a:solidFill>
                            <a:schemeClr val="tx1"/>
                          </a:solidFill>
                        </a:rPr>
                        <a:t>Припремио:</a:t>
                      </a:r>
                      <a:endParaRPr lang="en-US" sz="2000" b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000" b="0" smtClean="0">
                          <a:solidFill>
                            <a:schemeClr val="tx1"/>
                          </a:solidFill>
                        </a:rPr>
                        <a:t>мр</a:t>
                      </a:r>
                      <a:r>
                        <a:rPr lang="sr-Latn-RS" sz="2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Cyrl-RS" sz="2000" b="0" smtClean="0">
                          <a:solidFill>
                            <a:schemeClr val="tx1"/>
                          </a:solidFill>
                        </a:rPr>
                        <a:t>Миодраг Николић,  дипл. инж. електронике</a:t>
                      </a:r>
                      <a:endParaRPr lang="en-US" sz="2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000" smtClean="0">
                          <a:solidFill>
                            <a:schemeClr val="tx1"/>
                          </a:solidFill>
                        </a:rPr>
                        <a:t>предавач</a:t>
                      </a:r>
                      <a:endParaRPr lang="en-US" sz="200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Гром</a:t>
            </a:r>
            <a:endParaRPr lang="en-US"/>
          </a:p>
        </p:txBody>
      </p:sp>
      <p:pic>
        <p:nvPicPr>
          <p:cNvPr id="1026" name="Picture 2" descr="C:\Users\Korisnik\Downloads\Thund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Гром (2)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Гром</a:t>
            </a:r>
            <a:r>
              <a:rPr lang="ru-RU" smtClean="0"/>
              <a:t> је звучна појава која настаје приликом пражњења муње. </a:t>
            </a:r>
          </a:p>
          <a:p>
            <a:r>
              <a:rPr lang="ru-RU" smtClean="0"/>
              <a:t>Температура ваздуха у околини муње достиже 20.000°C што производи нагло ширење ваздуха. </a:t>
            </a:r>
          </a:p>
          <a:p>
            <a:r>
              <a:rPr lang="ru-RU" smtClean="0"/>
              <a:t>Гром је звучни талас настао ширењем ваздуха.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smtClean="0"/>
              <a:t>Медиј</a:t>
            </a:r>
            <a:r>
              <a:rPr lang="sr-Cyrl-RS" b="1" smtClean="0"/>
              <a:t>ум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Cyrl-AZ" smtClean="0"/>
              <a:t>Израз медиј(ум) потиче од латинске речи </a:t>
            </a:r>
            <a:r>
              <a:rPr lang="en-US" smtClean="0"/>
              <a:t>medicusa </a:t>
            </a:r>
            <a:r>
              <a:rPr lang="az-Cyrl-AZ" smtClean="0"/>
              <a:t>што значи: средњи</a:t>
            </a:r>
            <a:r>
              <a:rPr lang="sr-Latn-CS" smtClean="0"/>
              <a:t>, који се налази у ср</a:t>
            </a:r>
            <a:r>
              <a:rPr lang="sr-Cyrl-RS" smtClean="0"/>
              <a:t>е</a:t>
            </a:r>
            <a:r>
              <a:rPr lang="sr-Latn-CS" smtClean="0"/>
              <a:t>дини, </a:t>
            </a:r>
            <a:endParaRPr lang="sr-Cyrl-RS" smtClean="0"/>
          </a:p>
          <a:p>
            <a:pPr lvl="1"/>
            <a:r>
              <a:rPr lang="en-US" smtClean="0"/>
              <a:t>Сама реч казује да је у питању неки </a:t>
            </a:r>
            <a:r>
              <a:rPr lang="en-US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посредник у комуникацији</a:t>
            </a:r>
            <a:r>
              <a:rPr lang="en-US" smtClean="0"/>
              <a:t>.</a:t>
            </a:r>
            <a:endParaRPr lang="sr-Cyrl-R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smtClean="0"/>
              <a:t>П</a:t>
            </a:r>
            <a:r>
              <a:rPr lang="sr-Cyrl-RS" b="1" smtClean="0"/>
              <a:t>ерцепција звука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indent="-742950">
              <a:buAutoNum type="arabicPeriod"/>
            </a:pPr>
            <a:r>
              <a:rPr lang="sr-Latn-CS" sz="3600" b="1" smtClean="0"/>
              <a:t>Начин перцепције</a:t>
            </a:r>
            <a:r>
              <a:rPr lang="sr-Latn-CS" sz="3600" smtClean="0"/>
              <a:t> </a:t>
            </a:r>
            <a:r>
              <a:rPr lang="sr-Cyrl-RS" sz="3600" smtClean="0"/>
              <a:t>звучних</a:t>
            </a:r>
            <a:r>
              <a:rPr lang="sr-Latn-CS" sz="3600" smtClean="0"/>
              <a:t> порука</a:t>
            </a:r>
            <a:endParaRPr lang="sr-Cyrl-RS" sz="3600" smtClean="0"/>
          </a:p>
          <a:p>
            <a:pPr lvl="1"/>
            <a:r>
              <a:rPr lang="sr-Cyrl-RS" smtClean="0"/>
              <a:t>ухо</a:t>
            </a:r>
            <a:endParaRPr lang="en-US" b="1" smtClean="0"/>
          </a:p>
          <a:p>
            <a:pPr marL="800100" indent="-742950">
              <a:buNone/>
            </a:pPr>
            <a:endParaRPr lang="sr-Latn-CS" sz="3600" smtClean="0"/>
          </a:p>
        </p:txBody>
      </p:sp>
      <p:pic>
        <p:nvPicPr>
          <p:cNvPr id="6" name="Picture 5" descr="Ух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571744"/>
            <a:ext cx="2500330" cy="348730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Фоноаутограф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је први уређај који бележи звук</a:t>
            </a:r>
          </a:p>
          <a:p>
            <a:r>
              <a:rPr lang="ru-RU" smtClean="0"/>
              <a:t>претеча фонографа и грамофона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Fonoautogra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533427"/>
            <a:ext cx="4752995" cy="4776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Графофон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изумели су га 1886. Чичестер Александар Бел и Чарлс Самнер Тејнтер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Graphophone19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87" y="2271732"/>
            <a:ext cx="3781425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Емил Берлинер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Emile Berliner</a:t>
            </a:r>
            <a:endParaRPr lang="sr-Cyrl-RS" smtClean="0"/>
          </a:p>
          <a:p>
            <a:pPr lvl="1"/>
            <a:r>
              <a:rPr lang="en-US" smtClean="0"/>
              <a:t>20. мај 1851. – 3. август</a:t>
            </a:r>
            <a:r>
              <a:rPr lang="sr-Cyrl-RS" smtClean="0"/>
              <a:t> </a:t>
            </a:r>
            <a:r>
              <a:rPr lang="en-US" smtClean="0"/>
              <a:t>1929)</a:t>
            </a:r>
            <a:endParaRPr lang="sr-Cyrl-RS" smtClean="0"/>
          </a:p>
          <a:p>
            <a:pPr lvl="1"/>
            <a:r>
              <a:rPr lang="en-US" smtClean="0"/>
              <a:t>амерички проналазач јеврејског</a:t>
            </a:r>
            <a:r>
              <a:rPr lang="sr-Cyrl-RS" smtClean="0"/>
              <a:t> </a:t>
            </a:r>
            <a:r>
              <a:rPr lang="en-US" smtClean="0"/>
              <a:t>порекла рођен у</a:t>
            </a:r>
            <a:r>
              <a:rPr lang="sr-Cyrl-RS" smtClean="0"/>
              <a:t> </a:t>
            </a:r>
            <a:r>
              <a:rPr lang="en-US" smtClean="0"/>
              <a:t>Немачкој</a:t>
            </a:r>
            <a:endParaRPr lang="sr-Cyrl-RS" smtClean="0"/>
          </a:p>
          <a:p>
            <a:r>
              <a:rPr lang="sr-Cyrl-RS" smtClean="0"/>
              <a:t>његови </a:t>
            </a:r>
            <a:r>
              <a:rPr lang="en-US" smtClean="0"/>
              <a:t>проналас</a:t>
            </a:r>
            <a:r>
              <a:rPr lang="sr-Cyrl-RS" smtClean="0"/>
              <a:t>ци: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mtClean="0"/>
              <a:t>микрофон</a:t>
            </a:r>
            <a:r>
              <a:rPr lang="sr-Cyrl-RS" smtClean="0"/>
              <a:t> </a:t>
            </a:r>
            <a:r>
              <a:rPr lang="en-US" smtClean="0"/>
              <a:t>(1877) и </a:t>
            </a:r>
            <a:endParaRPr lang="sr-Cyrl-RS" smtClean="0"/>
          </a:p>
          <a:p>
            <a:pPr marL="914400" lvl="1" indent="-514350">
              <a:buFont typeface="+mj-lt"/>
              <a:buAutoNum type="arabicPeriod"/>
            </a:pPr>
            <a:r>
              <a:rPr lang="en-US" smtClean="0"/>
              <a:t>грамофон (1895).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Емил Берлине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365" y="552048"/>
            <a:ext cx="4801270" cy="5753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Грамофон из 1979</a:t>
            </a:r>
            <a:endParaRPr lang="en-US"/>
          </a:p>
        </p:txBody>
      </p:sp>
      <p:pic>
        <p:nvPicPr>
          <p:cNvPr id="6" name="Content Placeholder 5" descr="Грамофон из 19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793" y="1600200"/>
            <a:ext cx="470841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Грамофон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mtClean="0"/>
              <a:t>је апарат за репродукцију звука забележеног на грамофонској плочи.</a:t>
            </a:r>
          </a:p>
          <a:p>
            <a:r>
              <a:rPr lang="sr-Cyrl-RS" smtClean="0"/>
              <a:t>аудитивно (техничко, помоћно) средство;</a:t>
            </a:r>
          </a:p>
          <a:p>
            <a:r>
              <a:rPr lang="sr-Cyrl-RS" smtClean="0"/>
              <a:t>грамофонска плоча је васпитно-образовно средство;</a:t>
            </a:r>
          </a:p>
          <a:p>
            <a:pPr>
              <a:buNone/>
            </a:pPr>
            <a:endParaRPr lang="sr-Cyrl-R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re-marjanovi-ti-si-dola-crying-time-pgp-rt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142984"/>
            <a:ext cx="5000660" cy="5000660"/>
          </a:xfrm>
          <a:prstGeom prst="rect">
            <a:avLst/>
          </a:prstGeom>
        </p:spPr>
      </p:pic>
      <p:pic>
        <p:nvPicPr>
          <p:cNvPr id="6" name="Picture 5" descr="recordplayer1-612x4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1300162"/>
            <a:ext cx="5829300" cy="4257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Грамофонска плоча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mtClean="0"/>
              <a:t>Постоје: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smtClean="0"/>
              <a:t> моно,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smtClean="0"/>
              <a:t> стерео и 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smtClean="0"/>
              <a:t>квадрофонске плоче. </a:t>
            </a:r>
          </a:p>
          <a:p>
            <a:r>
              <a:rPr lang="ru-RU" smtClean="0"/>
              <a:t>ЛП, скраћено од (енгл. </a:t>
            </a:r>
            <a:r>
              <a:rPr lang="ru-RU" i="1" smtClean="0"/>
              <a:t>Long Play</a:t>
            </a:r>
            <a:r>
              <a:rPr lang="ru-RU" smtClean="0"/>
              <a:t>), односно </a:t>
            </a:r>
            <a:r>
              <a:rPr lang="ru-RU" i="1" smtClean="0"/>
              <a:t>дугосвирајуће</a:t>
            </a:r>
            <a:r>
              <a:rPr lang="ru-RU" smtClean="0"/>
              <a:t> грамофонске плоче </a:t>
            </a:r>
          </a:p>
          <a:p>
            <a:pPr lvl="1"/>
            <a:r>
              <a:rPr lang="ru-RU" smtClean="0"/>
              <a:t>пречник 12 инча, </a:t>
            </a:r>
          </a:p>
          <a:p>
            <a:pPr lvl="1"/>
            <a:r>
              <a:rPr lang="ru-RU" smtClean="0"/>
              <a:t>врте се на 33⅓ обртаја и </a:t>
            </a:r>
          </a:p>
          <a:p>
            <a:pPr lvl="1"/>
            <a:r>
              <a:rPr lang="ru-RU" smtClean="0"/>
              <a:t>садрже око 15-так песама. </a:t>
            </a:r>
          </a:p>
          <a:p>
            <a:r>
              <a:rPr lang="ru-RU" i="1" smtClean="0"/>
              <a:t>Мале</a:t>
            </a:r>
            <a:r>
              <a:rPr lang="ru-RU" smtClean="0"/>
              <a:t> грамофонске </a:t>
            </a:r>
            <a:r>
              <a:rPr lang="ru-RU" smtClean="0">
                <a:solidFill>
                  <a:srgbClr val="0A0A0A"/>
                </a:solidFill>
              </a:rPr>
              <a:t>плоче, </a:t>
            </a:r>
            <a:r>
              <a:rPr lang="sr-Latn-RS" i="1" smtClean="0">
                <a:solidFill>
                  <a:srgbClr val="0A0A0A"/>
                </a:solidFill>
              </a:rPr>
              <a:t>(</a:t>
            </a:r>
            <a:r>
              <a:rPr lang="en-US" i="1" smtClean="0">
                <a:solidFill>
                  <a:srgbClr val="0A0A0A"/>
                </a:solidFill>
              </a:rPr>
              <a:t>Single</a:t>
            </a:r>
            <a:r>
              <a:rPr lang="sr-Latn-RS" i="1" smtClean="0">
                <a:solidFill>
                  <a:srgbClr val="0A0A0A"/>
                </a:solidFill>
              </a:rPr>
              <a:t>)</a:t>
            </a:r>
            <a:endParaRPr lang="ru-RU" i="1" smtClean="0">
              <a:solidFill>
                <a:srgbClr val="0A0A0A"/>
              </a:solidFill>
            </a:endParaRPr>
          </a:p>
          <a:p>
            <a:r>
              <a:rPr lang="ru-RU" smtClean="0"/>
              <a:t>7 инча у пречнику, </a:t>
            </a:r>
          </a:p>
          <a:p>
            <a:r>
              <a:rPr lang="ru-RU" smtClean="0"/>
              <a:t>окрећу се брзином од 45 обртаја у минути и </a:t>
            </a:r>
          </a:p>
          <a:p>
            <a:r>
              <a:rPr lang="ru-RU" smtClean="0"/>
              <a:t>садрже обично једну или две песме.</a:t>
            </a:r>
          </a:p>
          <a:p>
            <a:pPr>
              <a:buNone/>
            </a:pPr>
            <a:r>
              <a:rPr lang="en-US" smtClean="0"/>
              <a:t>https://sr.wikipedia.org/sr/</a:t>
            </a:r>
            <a:r>
              <a:rPr lang="sr-Cyrl-RS" smtClean="0"/>
              <a:t>Грамофонска</a:t>
            </a:r>
            <a:r>
              <a:rPr lang="en-US" smtClean="0"/>
              <a:t>_</a:t>
            </a:r>
            <a:r>
              <a:rPr lang="sr-Cyrl-RS" smtClean="0"/>
              <a:t>плоча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7158" y="214290"/>
            <a:ext cx="8229600" cy="2571768"/>
          </a:xfrm>
        </p:spPr>
        <p:txBody>
          <a:bodyPr>
            <a:normAutofit/>
          </a:bodyPr>
          <a:lstStyle/>
          <a:p>
            <a:r>
              <a:rPr lang="ru-RU" smtClean="0"/>
              <a:t>Тема: </a:t>
            </a:r>
            <a:r>
              <a:rPr lang="ru-RU" b="1" smtClean="0"/>
              <a:t>Примена аудио средстава у вртићу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Грамофон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mtClean="0"/>
              <a:t>састоји се од:</a:t>
            </a:r>
          </a:p>
          <a:p>
            <a:pPr marL="914400" lvl="1" indent="-514350">
              <a:buFont typeface="+mj-lt"/>
              <a:buAutoNum type="arabicPeriod"/>
            </a:pPr>
            <a:r>
              <a:rPr lang="sr-Cyrl-RS" smtClean="0"/>
              <a:t>мотора за окретање плоче;</a:t>
            </a:r>
          </a:p>
          <a:p>
            <a:pPr marL="914400" lvl="1" indent="-514350">
              <a:buFont typeface="+mj-lt"/>
              <a:buAutoNum type="arabicPeriod"/>
            </a:pPr>
            <a:r>
              <a:rPr lang="sr-Cyrl-RS" smtClean="0"/>
              <a:t>главе за репродукцију (звучница);</a:t>
            </a:r>
          </a:p>
          <a:p>
            <a:pPr marL="1314450" lvl="2" indent="-514350"/>
            <a:r>
              <a:rPr lang="sr-Cyrl-RS" smtClean="0"/>
              <a:t>има две игле: дијамантне и сафирне</a:t>
            </a:r>
          </a:p>
          <a:p>
            <a:pPr marL="914400" lvl="1" indent="-514350">
              <a:buFont typeface="+mj-lt"/>
              <a:buAutoNum type="arabicPeriod"/>
            </a:pPr>
            <a:r>
              <a:rPr lang="sr-Cyrl-RS" smtClean="0"/>
              <a:t>коректора;</a:t>
            </a:r>
          </a:p>
          <a:p>
            <a:pPr marL="914400" lvl="1" indent="-514350">
              <a:buFont typeface="+mj-lt"/>
              <a:buAutoNum type="arabicPeriod"/>
            </a:pPr>
            <a:r>
              <a:rPr lang="sr-Cyrl-RS" smtClean="0"/>
              <a:t>регулатора боје тона и</a:t>
            </a:r>
          </a:p>
          <a:p>
            <a:pPr marL="914400" lvl="1" indent="-514350">
              <a:buFont typeface="+mj-lt"/>
              <a:buAutoNum type="arabicPeriod"/>
            </a:pPr>
            <a:r>
              <a:rPr lang="sr-Cyrl-RS" smtClean="0"/>
              <a:t>звучника (Маркоска, стр.98-99).</a:t>
            </a:r>
          </a:p>
          <a:p>
            <a:pPr marL="914400" lvl="1" indent="-514350">
              <a:buFont typeface="+mj-lt"/>
              <a:buAutoNum type="arabicPeriod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smtClean="0"/>
              <a:t>Микрофон</a:t>
            </a:r>
            <a:r>
              <a:rPr lang="sr-Latn-CS" smtClean="0"/>
              <a:t> 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smtClean="0"/>
              <a:t>(грч. </a:t>
            </a:r>
            <a:r>
              <a:rPr lang="el-GR" smtClean="0"/>
              <a:t>mikros</a:t>
            </a:r>
            <a:r>
              <a:rPr lang="sr-Latn-CS" smtClean="0"/>
              <a:t>, што значи „мали“ и </a:t>
            </a:r>
            <a:r>
              <a:rPr lang="sr-Latn-CS" i="1" smtClean="0"/>
              <a:t>phone</a:t>
            </a:r>
            <a:r>
              <a:rPr lang="sr-Latn-CS" smtClean="0"/>
              <a:t>, што значи „звук“) је</a:t>
            </a:r>
            <a:endParaRPr lang="sr-Cyrl-RS" smtClean="0"/>
          </a:p>
          <a:p>
            <a:r>
              <a:rPr lang="sr-Latn-CS" smtClean="0"/>
              <a:t> електрични уређај који акустичне таласе који до њега допиру претвара у електричне </a:t>
            </a:r>
            <a:endParaRPr lang="sr-Cyrl-RS" smtClean="0"/>
          </a:p>
          <a:p>
            <a:pPr marL="914400" lvl="1" indent="-514350">
              <a:buFont typeface="+mj-lt"/>
              <a:buAutoNum type="arabicPeriod"/>
            </a:pPr>
            <a:r>
              <a:rPr lang="sr-Latn-CS" smtClean="0"/>
              <a:t>аналогне или </a:t>
            </a:r>
            <a:endParaRPr lang="sr-Cyrl-RS" smtClean="0"/>
          </a:p>
          <a:p>
            <a:pPr marL="914400" lvl="1" indent="-514350">
              <a:buFont typeface="+mj-lt"/>
              <a:buAutoNum type="arabicPeriod"/>
            </a:pPr>
            <a:r>
              <a:rPr lang="sr-Latn-CS" smtClean="0"/>
              <a:t>дигиталне сигнале, </a:t>
            </a:r>
            <a:endParaRPr lang="sr-Cyrl-RS" smtClean="0"/>
          </a:p>
          <a:p>
            <a:r>
              <a:rPr lang="sr-Latn-CS" smtClean="0"/>
              <a:t>који касније могу бити спроведени до других уређаја који исте могу да </a:t>
            </a:r>
            <a:endParaRPr lang="sr-Cyrl-RS" smtClean="0"/>
          </a:p>
          <a:p>
            <a:pPr marL="914400" lvl="1" indent="-514350">
              <a:buFont typeface="+mj-lt"/>
              <a:buAutoNum type="arabicPeriod"/>
            </a:pPr>
            <a:r>
              <a:rPr lang="sr-Latn-CS" smtClean="0"/>
              <a:t>памте, </a:t>
            </a:r>
            <a:endParaRPr lang="sr-Cyrl-RS" smtClean="0"/>
          </a:p>
          <a:p>
            <a:pPr marL="914400" lvl="1" indent="-514350">
              <a:buFont typeface="+mj-lt"/>
              <a:buAutoNum type="arabicPeriod"/>
            </a:pPr>
            <a:r>
              <a:rPr lang="sr-Latn-CS" smtClean="0"/>
              <a:t>обрађују или </a:t>
            </a:r>
            <a:endParaRPr lang="sr-Cyrl-RS" smtClean="0"/>
          </a:p>
          <a:p>
            <a:pPr marL="914400" lvl="1" indent="-514350">
              <a:buFont typeface="+mj-lt"/>
              <a:buAutoNum type="arabicPeriod"/>
            </a:pPr>
            <a:r>
              <a:rPr lang="sr-Latn-CS" smtClean="0"/>
              <a:t>репродукују.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smtClean="0"/>
              <a:t>Микрофон</a:t>
            </a:r>
            <a:r>
              <a:rPr lang="sr-Latn-CS" smtClean="0"/>
              <a:t> 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/>
              <a:t>Telefunken</a:t>
            </a:r>
            <a:r>
              <a:rPr lang="sr-Cyrl-RS" smtClean="0"/>
              <a:t> </a:t>
            </a:r>
            <a:r>
              <a:rPr lang="en-US" smtClean="0"/>
              <a:t>1936</a:t>
            </a:r>
            <a:endParaRPr lang="en-US"/>
          </a:p>
        </p:txBody>
      </p:sp>
      <p:pic>
        <p:nvPicPr>
          <p:cNvPr id="12" name="Content Placeholder 11" descr="Mikrofon_Telefunken_193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8728" y="2357430"/>
            <a:ext cx="1939444" cy="3648579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Oktava319</a:t>
            </a:r>
            <a:endParaRPr lang="en-US"/>
          </a:p>
        </p:txBody>
      </p:sp>
      <p:pic>
        <p:nvPicPr>
          <p:cNvPr id="13" name="Content Placeholder 12" descr="320px-Oktava31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53112" y="2207419"/>
            <a:ext cx="1625600" cy="3886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smtClean="0"/>
              <a:t>Carbon</a:t>
            </a:r>
            <a:r>
              <a:rPr lang="sr-Cyrl-RS" b="1" smtClean="0"/>
              <a:t> </a:t>
            </a:r>
            <a:r>
              <a:rPr lang="sr-Latn-CS" b="1" smtClean="0"/>
              <a:t>Button</a:t>
            </a:r>
            <a:r>
              <a:rPr lang="sr-Cyrl-RS" b="1" smtClean="0"/>
              <a:t> </a:t>
            </a:r>
            <a:r>
              <a:rPr lang="sr-Latn-CS" b="1" smtClean="0"/>
              <a:t>Microphone</a:t>
            </a:r>
            <a:endParaRPr lang="en-US"/>
          </a:p>
        </p:txBody>
      </p:sp>
      <p:pic>
        <p:nvPicPr>
          <p:cNvPr id="15" name="Content Placeholder 14" descr="Carbon_Button_Micropho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559304"/>
            <a:ext cx="6000792" cy="450059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МАГНЕТОФОН</a:t>
            </a:r>
            <a:endParaRPr lang="en-US"/>
          </a:p>
        </p:txBody>
      </p:sp>
      <p:pic>
        <p:nvPicPr>
          <p:cNvPr id="6" name="Content Placeholder 5" descr="Studer_Revox_F_36_(1957)_Tape_Recorder_(i.e._Magnetofon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714488"/>
            <a:ext cx="5625764" cy="425682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МАГНЕТОФОН</a:t>
            </a:r>
            <a:endParaRPr lang="en-US"/>
          </a:p>
        </p:txBody>
      </p:sp>
      <p:pic>
        <p:nvPicPr>
          <p:cNvPr id="6" name="Content Placeholder 5" descr="300px-Revox-reel-to-re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596" y="1704562"/>
            <a:ext cx="5435610" cy="443908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МАГНЕТОФОН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mtClean="0"/>
              <a:t>помоћно средство;</a:t>
            </a:r>
          </a:p>
          <a:p>
            <a:r>
              <a:rPr lang="sr-Cyrl-RS" smtClean="0"/>
              <a:t>користи се за: </a:t>
            </a:r>
          </a:p>
          <a:p>
            <a:pPr lvl="1"/>
            <a:r>
              <a:rPr lang="sr-Cyrl-RS" smtClean="0"/>
              <a:t>звучне презентације и </a:t>
            </a:r>
          </a:p>
          <a:p>
            <a:pPr lvl="1"/>
            <a:r>
              <a:rPr lang="sr-Cyrl-RS" smtClean="0"/>
              <a:t>снимање звука.</a:t>
            </a:r>
          </a:p>
          <a:p>
            <a:r>
              <a:rPr lang="sr-Cyrl-RS" smtClean="0"/>
              <a:t>За снимање користи се:</a:t>
            </a:r>
          </a:p>
          <a:p>
            <a:pPr lvl="1"/>
            <a:r>
              <a:rPr lang="sr-Cyrl-RS" smtClean="0"/>
              <a:t>магнетофонска трака и</a:t>
            </a:r>
          </a:p>
          <a:p>
            <a:pPr lvl="1"/>
            <a:r>
              <a:rPr lang="sr-Cyrl-RS" smtClean="0"/>
              <a:t>микрофон.</a:t>
            </a:r>
          </a:p>
          <a:p>
            <a:pPr lvl="1">
              <a:buNone/>
            </a:pPr>
            <a:r>
              <a:rPr lang="sr-Cyrl-RS" smtClean="0"/>
              <a:t>(Маркоска, стр.99-100).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МАГНЕТОФОН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Магнетофон</a:t>
            </a:r>
            <a:r>
              <a:rPr lang="en-US" smtClean="0"/>
              <a:t> је електронски</a:t>
            </a:r>
            <a:r>
              <a:rPr lang="sr-Cyrl-RS" smtClean="0"/>
              <a:t> </a:t>
            </a:r>
            <a:r>
              <a:rPr lang="en-US" smtClean="0"/>
              <a:t>уређај за снимање и репродукцију звука који ради на принципу магнетизације траке. </a:t>
            </a:r>
            <a:endParaRPr lang="sr-Cyrl-RS" smtClean="0"/>
          </a:p>
          <a:p>
            <a:r>
              <a:rPr lang="en-US" smtClean="0"/>
              <a:t>Први магнетофон је направио Данац Валдемар Поулсен (Valdemar Poulsen) 1898. године</a:t>
            </a:r>
            <a:endParaRPr lang="sr-Cyrl-RS" smtClean="0"/>
          </a:p>
          <a:p>
            <a:endParaRPr lang="sr-Cyrl-RS" smtClean="0"/>
          </a:p>
          <a:p>
            <a:pPr>
              <a:buNone/>
            </a:pPr>
            <a:r>
              <a:rPr lang="en-US" smtClean="0"/>
              <a:t>https://sr.wikipedia.org/sr-ec/</a:t>
            </a:r>
            <a:r>
              <a:rPr lang="sr-Cyrl-RS" smtClean="0"/>
              <a:t>Магнетофон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МАГНЕТОФОН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Магнетофон има електронски и механички д</a:t>
            </a:r>
            <a:r>
              <a:rPr lang="sr-Cyrl-RS" smtClean="0"/>
              <a:t>е</a:t>
            </a:r>
            <a:r>
              <a:rPr lang="en-US" smtClean="0"/>
              <a:t>о. Електронски д</a:t>
            </a:r>
            <a:r>
              <a:rPr lang="sr-Cyrl-RS" smtClean="0"/>
              <a:t>е</a:t>
            </a:r>
            <a:r>
              <a:rPr lang="en-US" smtClean="0"/>
              <a:t>о претвара звук у електричну енергију и исту користи за запис на магнетску траку</a:t>
            </a:r>
            <a:r>
              <a:rPr lang="sr-Cyrl-RS" smtClean="0"/>
              <a:t> п</a:t>
            </a:r>
            <a:r>
              <a:rPr lang="en-US" smtClean="0"/>
              <a:t>омоћу електромагнетске</a:t>
            </a:r>
            <a:r>
              <a:rPr lang="sr-Cyrl-RS" smtClean="0"/>
              <a:t> </a:t>
            </a:r>
            <a:r>
              <a:rPr lang="en-US" smtClean="0"/>
              <a:t>главе за писање и читање. </a:t>
            </a:r>
            <a:endParaRPr lang="sr-Cyrl-RS" smtClean="0"/>
          </a:p>
          <a:p>
            <a:r>
              <a:rPr lang="en-US" smtClean="0"/>
              <a:t>Врши обрнут процес при репродукцији. Механички д</a:t>
            </a:r>
            <a:r>
              <a:rPr lang="sr-Cyrl-RS" smtClean="0"/>
              <a:t>е</a:t>
            </a:r>
            <a:r>
              <a:rPr lang="en-US" smtClean="0"/>
              <a:t>о с</a:t>
            </a:r>
            <a:r>
              <a:rPr lang="sr-Cyrl-RS" smtClean="0"/>
              <a:t>а</a:t>
            </a:r>
            <a:r>
              <a:rPr lang="en-US" smtClean="0"/>
              <a:t> електромотором</a:t>
            </a:r>
            <a:r>
              <a:rPr lang="sr-Cyrl-RS" smtClean="0"/>
              <a:t> </a:t>
            </a:r>
            <a:r>
              <a:rPr lang="en-US" smtClean="0"/>
              <a:t>помера магнетску траку напред или на</a:t>
            </a:r>
            <a:r>
              <a:rPr lang="sr-Cyrl-RS" smtClean="0"/>
              <a:t>зад</a:t>
            </a:r>
            <a:r>
              <a:rPr lang="en-US" smtClean="0"/>
              <a:t> док се на њу записују или с</a:t>
            </a:r>
            <a:r>
              <a:rPr lang="sr-Cyrl-RS" smtClean="0"/>
              <a:t>а</a:t>
            </a:r>
            <a:r>
              <a:rPr lang="en-US" smtClean="0"/>
              <a:t> ње очитавају подаци.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МАГНЕТОФОН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Делови магнетофона су: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mtClean="0"/>
              <a:t>Глава за репродукцију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mtClean="0"/>
              <a:t>Глава за снимање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mtClean="0"/>
              <a:t>Носачи магнетофонске траке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mtClean="0"/>
              <a:t>Трака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mtClean="0"/>
              <a:t>Појачавач звука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mtClean="0"/>
              <a:t>Звучник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mtClean="0"/>
              <a:t>Појачавач микрофона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mtClean="0"/>
              <a:t>Микрофон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smtClean="0"/>
              <a:t>Циљеви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mtClean="0"/>
              <a:t>Упознати студенте са:</a:t>
            </a:r>
          </a:p>
          <a:p>
            <a:pPr marL="914400" lvl="1" indent="-514350">
              <a:buFont typeface="+mj-lt"/>
              <a:buAutoNum type="arabicPeriod"/>
            </a:pPr>
            <a:r>
              <a:rPr lang="sr-Cyrl-RS" smtClean="0"/>
              <a:t>појмом звука,</a:t>
            </a:r>
          </a:p>
          <a:p>
            <a:pPr marL="914400" lvl="1" indent="-514350">
              <a:buFont typeface="+mj-lt"/>
              <a:buAutoNum type="arabicPeriod"/>
            </a:pPr>
            <a:r>
              <a:rPr lang="sr-Cyrl-RS" smtClean="0"/>
              <a:t>физичким основама </a:t>
            </a:r>
          </a:p>
          <a:p>
            <a:pPr marL="1314450" lvl="2" indent="-514350">
              <a:buFont typeface="+mj-lt"/>
              <a:buAutoNum type="arabicPeriod"/>
            </a:pPr>
            <a:r>
              <a:rPr lang="sr-Cyrl-RS" smtClean="0"/>
              <a:t>настајања,</a:t>
            </a:r>
          </a:p>
          <a:p>
            <a:pPr marL="1314450" lvl="2" indent="-514350">
              <a:buFont typeface="+mj-lt"/>
              <a:buAutoNum type="arabicPeriod"/>
            </a:pPr>
            <a:r>
              <a:rPr lang="sr-Cyrl-RS" smtClean="0"/>
              <a:t>бележења, </a:t>
            </a:r>
          </a:p>
          <a:p>
            <a:pPr marL="1314450" lvl="2" indent="-514350">
              <a:buFont typeface="+mj-lt"/>
              <a:buAutoNum type="arabicPeriod"/>
            </a:pPr>
            <a:r>
              <a:rPr lang="sr-Cyrl-RS" smtClean="0"/>
              <a:t>памћења и </a:t>
            </a:r>
          </a:p>
          <a:p>
            <a:pPr marL="1314450" lvl="2" indent="-514350">
              <a:buFont typeface="+mj-lt"/>
              <a:buAutoNum type="arabicPeriod"/>
            </a:pPr>
            <a:r>
              <a:rPr lang="sr-Cyrl-RS" smtClean="0"/>
              <a:t>репродуковања звука,</a:t>
            </a:r>
          </a:p>
          <a:p>
            <a:pPr marL="914400" lvl="1" indent="-514350">
              <a:buFont typeface="+mj-lt"/>
              <a:buAutoNum type="arabicPeriod"/>
            </a:pPr>
            <a:r>
              <a:rPr lang="sr-Cyrl-RS" smtClean="0"/>
              <a:t>уређајима за репродукцију звука као и </a:t>
            </a:r>
          </a:p>
          <a:p>
            <a:pPr marL="914400" lvl="1" indent="-514350">
              <a:buFont typeface="+mj-lt"/>
              <a:buAutoNum type="arabicPeriod"/>
            </a:pPr>
            <a:r>
              <a:rPr lang="sr-Cyrl-RS" smtClean="0"/>
              <a:t>преносом звука на даљину.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CD </a:t>
            </a:r>
            <a:r>
              <a:rPr lang="sr-Cyrl-RS" smtClean="0"/>
              <a:t>и</a:t>
            </a:r>
            <a:r>
              <a:rPr lang="en-US" smtClean="0"/>
              <a:t> DVD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Стошић</a:t>
            </a:r>
            <a:r>
              <a:rPr lang="sr-Cyrl-RS" smtClean="0"/>
              <a:t> </a:t>
            </a:r>
            <a:r>
              <a:rPr lang="en-US" smtClean="0"/>
              <a:t>Л.</a:t>
            </a:r>
            <a:r>
              <a:rPr lang="sr-Cyrl-RS" smtClean="0"/>
              <a:t>,</a:t>
            </a:r>
            <a:r>
              <a:rPr lang="en-US" smtClean="0"/>
              <a:t> (2010)</a:t>
            </a:r>
            <a:r>
              <a:rPr lang="sr-Cyrl-RS" smtClean="0"/>
              <a:t>:</a:t>
            </a:r>
            <a:r>
              <a:rPr lang="en-US" smtClean="0"/>
              <a:t> Информатика и стандардни софтвер РС, Висока школа за васпитаче струковних студија, Алексинац</a:t>
            </a:r>
            <a:r>
              <a:rPr lang="sr-Cyrl-RS" smtClean="0"/>
              <a:t>, стр.78-83.</a:t>
            </a:r>
          </a:p>
          <a:p>
            <a:r>
              <a:rPr lang="sr-Cyrl-RS" smtClean="0"/>
              <a:t>ДОМАЋИ ЗАДАТАК: </a:t>
            </a:r>
          </a:p>
          <a:p>
            <a:pPr lvl="1"/>
            <a:r>
              <a:rPr lang="sr-Cyrl-RS" smtClean="0"/>
              <a:t>проучити (подсетири се), </a:t>
            </a:r>
          </a:p>
          <a:p>
            <a:pPr lvl="1"/>
            <a:r>
              <a:rPr lang="sr-Cyrl-RS" smtClean="0"/>
              <a:t>обавезно питање на колоквијуму</a:t>
            </a:r>
            <a:endParaRPr lang="en-US" smtClean="0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smtClean="0"/>
              <a:t>ТЕЛЕФОНСКИ СИСТЕМИ</a:t>
            </a:r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 algn="ctr">
              <a:buFont typeface="Arial" charset="0"/>
              <a:buNone/>
            </a:pPr>
            <a:r>
              <a:rPr lang="sr-Cyrl-RS" sz="3000" smtClean="0"/>
              <a:t>Претварање звучних таласа у електрични сигнал</a:t>
            </a:r>
            <a:endParaRPr lang="en-US" sz="30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156D0-A1B6-405F-B54B-97608B61BC6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434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89050"/>
            <a:ext cx="7345362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smtClean="0"/>
              <a:t>POTS </a:t>
            </a:r>
            <a:r>
              <a:rPr lang="sr-Latn-CS" smtClean="0"/>
              <a:t>(</a:t>
            </a:r>
            <a:r>
              <a:rPr lang="sr-Latn-CS" i="1" smtClean="0"/>
              <a:t>Plain Old Telephone Service)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r-Latn-RS" dirty="0" smtClean="0"/>
          </a:p>
          <a:p>
            <a:pPr marL="0" indent="0">
              <a:buFont typeface="Arial" charset="0"/>
              <a:buNone/>
              <a:defRPr/>
            </a:pPr>
            <a:endParaRPr lang="sr-Latn-RS" dirty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/>
          </a:p>
          <a:p>
            <a:pPr marL="0" indent="0" algn="ctr">
              <a:buFont typeface="Arial" charset="0"/>
              <a:buNone/>
              <a:defRPr/>
            </a:pPr>
            <a:r>
              <a:rPr lang="sr-Cyrl-RS" smtClean="0"/>
              <a:t>Локална петља</a:t>
            </a:r>
            <a:r>
              <a:rPr lang="sr-Latn-CS" smtClean="0"/>
              <a:t> </a:t>
            </a:r>
            <a:r>
              <a:rPr lang="sr-Latn-CS" dirty="0"/>
              <a:t>(</a:t>
            </a:r>
            <a:r>
              <a:rPr lang="sr-Latn-CS" i="1" dirty="0"/>
              <a:t>last mile</a:t>
            </a:r>
            <a:r>
              <a:rPr lang="sr-Latn-CS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4271D-2972-4D82-A4E1-CF7E3E06037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5325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14488"/>
            <a:ext cx="85058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mtClean="0"/>
              <a:t>ТЕЛЕФОНСКА МРЕЖА</a:t>
            </a:r>
            <a:endParaRPr lang="en-US" smtClean="0"/>
          </a:p>
        </p:txBody>
      </p:sp>
      <p:pic>
        <p:nvPicPr>
          <p:cNvPr id="15363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412875"/>
            <a:ext cx="7494588" cy="4714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3E136-563F-47D4-BD88-881CFC5E30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smtClean="0"/>
              <a:t>P</a:t>
            </a:r>
            <a:r>
              <a:rPr lang="pl-PL" b="1" i="1" smtClean="0"/>
              <a:t>ublic </a:t>
            </a:r>
            <a:r>
              <a:rPr lang="en-US" b="1" i="1" smtClean="0"/>
              <a:t>S</a:t>
            </a:r>
            <a:r>
              <a:rPr lang="pl-PL" b="1" i="1" smtClean="0"/>
              <a:t>witched </a:t>
            </a:r>
            <a:r>
              <a:rPr lang="en-US" b="1" i="1" smtClean="0"/>
              <a:t>T</a:t>
            </a:r>
            <a:r>
              <a:rPr lang="pl-PL" b="1" i="1" smtClean="0"/>
              <a:t>elephone </a:t>
            </a:r>
            <a:r>
              <a:rPr lang="en-US" b="1" i="1" smtClean="0"/>
              <a:t>N</a:t>
            </a:r>
            <a:r>
              <a:rPr lang="pl-PL" b="1" i="1" smtClean="0"/>
              <a:t>etwork</a:t>
            </a:r>
            <a:r>
              <a:rPr lang="pl-PL" i="1" smtClean="0"/>
              <a:t> </a:t>
            </a:r>
            <a:r>
              <a:rPr lang="pl-PL" smtClean="0"/>
              <a:t>(</a:t>
            </a:r>
            <a:r>
              <a:rPr lang="pl-PL" b="1" smtClean="0"/>
              <a:t>PST</a:t>
            </a:r>
            <a:r>
              <a:rPr lang="en-US" b="1" smtClean="0"/>
              <a:t>N</a:t>
            </a:r>
            <a:r>
              <a:rPr lang="en-US" smtClean="0"/>
              <a:t>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ITU-T, and uses E.163/E.164</a:t>
            </a:r>
            <a:r>
              <a:rPr lang="sr-Latn-RS" smtClean="0"/>
              <a:t> </a:t>
            </a:r>
            <a:r>
              <a:rPr lang="en-US" smtClean="0"/>
              <a:t>addresses (known more commonly as telephone numbers) for addressing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C9C79-94E2-4919-8253-D6E5D6DAC4F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smtClean="0"/>
              <a:t>U.S. and Canadian Telephone Switch Hierarchy</a:t>
            </a:r>
            <a:endParaRPr lang="en-US" smtClean="0"/>
          </a:p>
        </p:txBody>
      </p:sp>
      <p:pic>
        <p:nvPicPr>
          <p:cNvPr id="17411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B93E7-81A6-41EA-9725-AC9EC4EBD01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</a:t>
            </a:r>
            <a:r>
              <a:rPr lang="sr-Cyrl-RS" smtClean="0"/>
              <a:t>НАЛОГНИ И ДИГИТАЛНИ СИГНАЛИ</a:t>
            </a:r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sr-Cyrl-RS" sz="2800" b="1" smtClean="0"/>
              <a:t>Дигитални сигнал</a:t>
            </a:r>
            <a:r>
              <a:rPr lang="pl-PL" sz="2800" b="1" smtClean="0"/>
              <a:t> </a:t>
            </a:r>
            <a:r>
              <a:rPr lang="sr-Cyrl-RS" sz="2800" smtClean="0"/>
              <a:t>се може представити наизменичном секвенцом високих и ниских вредности</a:t>
            </a:r>
            <a:r>
              <a:rPr lang="pl-PL" sz="2800" smtClean="0"/>
              <a:t> (0 </a:t>
            </a:r>
            <a:r>
              <a:rPr lang="sr-Cyrl-RS" sz="2800" smtClean="0"/>
              <a:t>или</a:t>
            </a:r>
            <a:r>
              <a:rPr lang="pl-PL" sz="2800" smtClean="0"/>
              <a:t> 1) </a:t>
            </a:r>
          </a:p>
          <a:p>
            <a:pPr marL="0" indent="0" eaLnBrk="1" hangingPunct="1">
              <a:buFont typeface="Arial" charset="0"/>
              <a:buNone/>
            </a:pPr>
            <a:r>
              <a:rPr lang="pt-BR" sz="2800" b="1" smtClean="0"/>
              <a:t>A</a:t>
            </a:r>
            <a:r>
              <a:rPr lang="sr-Cyrl-RS" sz="2800" b="1" smtClean="0"/>
              <a:t>налогни сигнал</a:t>
            </a:r>
            <a:r>
              <a:rPr lang="pt-BR" sz="2800" b="1" smtClean="0"/>
              <a:t> </a:t>
            </a:r>
            <a:r>
              <a:rPr lang="sr-Cyrl-RS" sz="2800" smtClean="0"/>
              <a:t>с</a:t>
            </a:r>
            <a:r>
              <a:rPr lang="pt-BR" sz="2800" smtClean="0"/>
              <a:t>e </a:t>
            </a:r>
            <a:r>
              <a:rPr lang="sr-Cyrl-RS" sz="2800" smtClean="0"/>
              <a:t>континуално мења</a:t>
            </a:r>
            <a:r>
              <a:rPr lang="pt-BR" sz="2800" smtClean="0"/>
              <a:t> </a:t>
            </a:r>
            <a:endParaRPr lang="en-US" sz="2800" smtClean="0"/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endParaRPr lang="pl-PL" i="1" smtClean="0"/>
          </a:p>
          <a:p>
            <a:pPr marL="0" indent="0" eaLnBrk="1" hangingPunct="1">
              <a:buFont typeface="Arial" charset="0"/>
              <a:buNone/>
            </a:pPr>
            <a:endParaRPr lang="pl-PL" i="1" smtClean="0"/>
          </a:p>
          <a:p>
            <a:pPr marL="0" indent="0" eaLnBrk="1" hangingPunct="1">
              <a:buFont typeface="Arial" charset="0"/>
              <a:buNone/>
            </a:pPr>
            <a:endParaRPr lang="pl-PL" i="1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6C4BA-3392-4283-B7F0-AB78E2527E4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410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636838"/>
            <a:ext cx="770413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A</a:t>
            </a:r>
            <a:r>
              <a:rPr lang="sr-Cyrl-RS" smtClean="0"/>
              <a:t>НАЛОГНИ СИГНАЛИ</a:t>
            </a:r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l-PL" dirty="0" smtClean="0"/>
              <a:t>y=sin </a:t>
            </a:r>
            <a:r>
              <a:rPr lang="pl-PL" dirty="0"/>
              <a:t>(t)</a:t>
            </a:r>
            <a:endParaRPr lang="sr-Latn-RS" dirty="0" smtClean="0"/>
          </a:p>
          <a:p>
            <a:pPr>
              <a:defRPr/>
            </a:pPr>
            <a:r>
              <a:rPr lang="sr-Cyrl-RS" sz="2800" b="1" smtClean="0"/>
              <a:t>фреквенција </a:t>
            </a:r>
            <a:r>
              <a:rPr lang="pl-PL" sz="2800" b="1" smtClean="0"/>
              <a:t>(f</a:t>
            </a:r>
            <a:r>
              <a:rPr lang="pl-PL" sz="2800" b="1" dirty="0" smtClean="0"/>
              <a:t>)</a:t>
            </a:r>
          </a:p>
          <a:p>
            <a:pPr lvl="1">
              <a:defRPr/>
            </a:pPr>
            <a:r>
              <a:rPr lang="sr-Cyrl-RS" b="1" smtClean="0"/>
              <a:t>периода</a:t>
            </a:r>
            <a:r>
              <a:rPr lang="pl-PL" b="1" smtClean="0"/>
              <a:t> </a:t>
            </a:r>
            <a:r>
              <a:rPr lang="pl-PL" b="1" dirty="0" smtClean="0"/>
              <a:t>(p),</a:t>
            </a:r>
          </a:p>
          <a:p>
            <a:pPr lvl="1">
              <a:defRPr/>
            </a:pPr>
            <a:r>
              <a:rPr lang="pl-PL" dirty="0"/>
              <a:t>f=1/p</a:t>
            </a:r>
            <a:r>
              <a:rPr lang="pl-PL" b="1" dirty="0" smtClean="0"/>
              <a:t>,</a:t>
            </a:r>
          </a:p>
          <a:p>
            <a:pPr lvl="1">
              <a:defRPr/>
            </a:pPr>
            <a:r>
              <a:rPr lang="pl-PL" dirty="0"/>
              <a:t>herc (Hz</a:t>
            </a:r>
            <a:r>
              <a:rPr lang="pl-PL" dirty="0" smtClean="0"/>
              <a:t>),</a:t>
            </a:r>
          </a:p>
          <a:p>
            <a:pPr lvl="1">
              <a:defRPr/>
            </a:pPr>
            <a:r>
              <a:rPr lang="sr-Cyrl-RS" smtClean="0"/>
              <a:t>број</a:t>
            </a:r>
            <a:r>
              <a:rPr lang="pl-PL" smtClean="0"/>
              <a:t> o</a:t>
            </a:r>
            <a:r>
              <a:rPr lang="sr-Cyrl-RS" smtClean="0"/>
              <a:t>сц</a:t>
            </a:r>
            <a:r>
              <a:rPr lang="pl-PL" smtClean="0"/>
              <a:t>./</a:t>
            </a:r>
            <a:r>
              <a:rPr lang="sr-Cyrl-RS" smtClean="0"/>
              <a:t>сек</a:t>
            </a:r>
            <a:r>
              <a:rPr lang="pl-PL" smtClean="0"/>
              <a:t>.</a:t>
            </a:r>
            <a:endParaRPr lang="en-US" dirty="0"/>
          </a:p>
          <a:p>
            <a:pPr>
              <a:defRPr/>
            </a:pPr>
            <a:r>
              <a:rPr lang="pl-PL" sz="2800" b="1" smtClean="0"/>
              <a:t>a</a:t>
            </a:r>
            <a:r>
              <a:rPr lang="sr-Cyrl-RS" sz="2800" b="1" smtClean="0"/>
              <a:t>мплитуда и</a:t>
            </a:r>
            <a:r>
              <a:rPr lang="pl-PL" sz="2800" b="1" smtClean="0"/>
              <a:t> </a:t>
            </a:r>
            <a:endParaRPr lang="en-US" sz="2800" dirty="0"/>
          </a:p>
          <a:p>
            <a:pPr>
              <a:defRPr/>
            </a:pPr>
            <a:r>
              <a:rPr lang="sr-Cyrl-RS" sz="2800" b="1" smtClean="0"/>
              <a:t>фазни помак</a:t>
            </a:r>
            <a:endParaRPr lang="en-US" sz="2800" dirty="0"/>
          </a:p>
          <a:p>
            <a:pPr marL="0" indent="0" eaLnBrk="1" hangingPunct="1">
              <a:buFont typeface="Arial" charset="0"/>
              <a:buNone/>
              <a:defRPr/>
            </a:pPr>
            <a:endParaRPr lang="sr-Latn-RS" dirty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275F9-2D51-4170-BE10-246FA145DDE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500174"/>
            <a:ext cx="560705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KO</a:t>
            </a:r>
            <a:r>
              <a:rPr lang="sr-Cyrl-RS" smtClean="0"/>
              <a:t>НВЕРТОВАЊЕ ДИГИТАЛНИХ У АНАЛОГНЕ СИГНАЛЕ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1628775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endParaRPr lang="sr-Latn-CS" i="1" dirty="0" smtClean="0"/>
          </a:p>
          <a:p>
            <a:pPr>
              <a:defRPr/>
            </a:pPr>
            <a:endParaRPr lang="sr-Latn-CS" i="1" dirty="0"/>
          </a:p>
          <a:p>
            <a:pPr>
              <a:defRPr/>
            </a:pPr>
            <a:endParaRPr lang="sr-Latn-CS" i="1" dirty="0" smtClean="0"/>
          </a:p>
          <a:p>
            <a:pPr>
              <a:defRPr/>
            </a:pPr>
            <a:endParaRPr lang="sr-Latn-CS" i="1" dirty="0"/>
          </a:p>
          <a:p>
            <a:pPr marL="0" indent="0" algn="ctr">
              <a:buFont typeface="Arial" charset="0"/>
              <a:buNone/>
              <a:defRPr/>
            </a:pPr>
            <a:r>
              <a:rPr lang="sr-Cyrl-RS" sz="2800" smtClean="0"/>
              <a:t>Пренос рачунарских сигнала телефонском линијом</a:t>
            </a:r>
            <a:endParaRPr lang="sr-Latn-CS" sz="2800" dirty="0" smtClean="0"/>
          </a:p>
          <a:p>
            <a:pPr>
              <a:defRPr/>
            </a:pPr>
            <a:r>
              <a:rPr lang="sr-Latn-CS" smtClean="0"/>
              <a:t>ko</a:t>
            </a:r>
            <a:r>
              <a:rPr lang="sr-Cyrl-RS" smtClean="0"/>
              <a:t>д </a:t>
            </a:r>
            <a:r>
              <a:rPr lang="sr-Latn-CS" b="1" smtClean="0"/>
              <a:t>ko</a:t>
            </a:r>
            <a:r>
              <a:rPr lang="sr-Cyrl-RS" b="1" smtClean="0"/>
              <a:t>муникације на даљину</a:t>
            </a:r>
            <a:endParaRPr lang="sr-Latn-CS" b="1" dirty="0" smtClean="0"/>
          </a:p>
          <a:p>
            <a:pPr>
              <a:defRPr/>
            </a:pPr>
            <a:r>
              <a:rPr lang="sr-Latn-CS" sz="2800" b="1" cap="all" smtClean="0"/>
              <a:t>mo</a:t>
            </a:r>
            <a:r>
              <a:rPr lang="sr-Cyrl-RS" sz="2800" b="1" cap="all" smtClean="0"/>
              <a:t>Д</a:t>
            </a:r>
            <a:r>
              <a:rPr lang="sr-Latn-CS" sz="2800" b="1" cap="all" smtClean="0"/>
              <a:t>em</a:t>
            </a:r>
            <a:r>
              <a:rPr lang="sr-Latn-CS" sz="2800" smtClean="0"/>
              <a:t> (</a:t>
            </a:r>
            <a:r>
              <a:rPr lang="sr-Cyrl-RS" sz="2800" smtClean="0"/>
              <a:t>скраћеница </a:t>
            </a:r>
            <a:r>
              <a:rPr lang="sr-Latn-CS" sz="2800" smtClean="0"/>
              <a:t>o</a:t>
            </a:r>
            <a:r>
              <a:rPr lang="sr-Cyrl-RS" sz="2800" smtClean="0"/>
              <a:t>д </a:t>
            </a:r>
            <a:r>
              <a:rPr lang="sr-Cyrl-RS" sz="2800" b="1" smtClean="0"/>
              <a:t>м</a:t>
            </a:r>
            <a:r>
              <a:rPr lang="sr-Latn-CS" sz="2800" b="1" smtClean="0"/>
              <a:t>o</a:t>
            </a:r>
            <a:r>
              <a:rPr lang="sr-Cyrl-RS" sz="2800" b="1" smtClean="0"/>
              <a:t>д</a:t>
            </a:r>
            <a:r>
              <a:rPr lang="sr-Cyrl-RS" sz="2800" smtClean="0"/>
              <a:t>улација</a:t>
            </a:r>
            <a:r>
              <a:rPr lang="sr-Latn-CS" sz="2800" smtClean="0"/>
              <a:t>/</a:t>
            </a:r>
            <a:r>
              <a:rPr lang="sr-Cyrl-RS" sz="2800" b="1" smtClean="0"/>
              <a:t>д</a:t>
            </a:r>
            <a:r>
              <a:rPr lang="sr-Latn-CS" sz="2800" b="1" smtClean="0"/>
              <a:t>e</a:t>
            </a:r>
            <a:r>
              <a:rPr lang="sr-Cyrl-RS" sz="2800" b="1" smtClean="0"/>
              <a:t>м</a:t>
            </a:r>
            <a:r>
              <a:rPr lang="sr-Cyrl-RS" sz="2800" smtClean="0"/>
              <a:t>одулација</a:t>
            </a:r>
            <a:r>
              <a:rPr lang="sr-Latn-CS" sz="280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4311C-5803-40A2-BF28-20235BB44DA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843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1557338"/>
            <a:ext cx="7564437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smtClean="0"/>
              <a:t>Mo</a:t>
            </a:r>
            <a:r>
              <a:rPr lang="sr-Cyrl-RS" b="1" smtClean="0"/>
              <a:t>деми</a:t>
            </a:r>
            <a:r>
              <a:rPr lang="sr-Latn-CS" b="1" smtClean="0"/>
              <a:t>, </a:t>
            </a:r>
            <a:r>
              <a:rPr lang="sr-Cyrl-RS" b="1" smtClean="0"/>
              <a:t>м</a:t>
            </a:r>
            <a:r>
              <a:rPr lang="sr-Latn-CS" b="1" smtClean="0"/>
              <a:t>o</a:t>
            </a:r>
            <a:r>
              <a:rPr lang="sr-Cyrl-RS" b="1" smtClean="0"/>
              <a:t>демске спецификације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sr-Latn-CS" smtClean="0"/>
              <a:t>Ka</a:t>
            </a:r>
            <a:r>
              <a:rPr lang="sr-Cyrl-RS" smtClean="0"/>
              <a:t>рактеристике </a:t>
            </a:r>
            <a:r>
              <a:rPr lang="sr-Cyrl-RS" b="1" smtClean="0"/>
              <a:t>в</a:t>
            </a:r>
            <a:r>
              <a:rPr lang="sr-Latn-CS" b="1" smtClean="0"/>
              <a:t>e</a:t>
            </a:r>
            <a:r>
              <a:rPr lang="sr-Cyrl-RS" b="1" smtClean="0"/>
              <a:t>ликих рачунара </a:t>
            </a:r>
            <a:r>
              <a:rPr lang="sr-Cyrl-RS" smtClean="0"/>
              <a:t>фирми</a:t>
            </a:r>
            <a:r>
              <a:rPr lang="sr-Latn-CS" smtClean="0"/>
              <a:t>:</a:t>
            </a:r>
            <a:endParaRPr lang="sr-Latn-CS" dirty="0" smtClean="0"/>
          </a:p>
          <a:p>
            <a:pPr>
              <a:defRPr/>
            </a:pPr>
            <a:r>
              <a:rPr lang="sr-Latn-CS" dirty="0" smtClean="0"/>
              <a:t>IBM</a:t>
            </a:r>
            <a:r>
              <a:rPr lang="sr-Latn-CS" dirty="0"/>
              <a:t>, </a:t>
            </a:r>
            <a:endParaRPr lang="sr-Latn-CS" dirty="0" smtClean="0"/>
          </a:p>
          <a:p>
            <a:pPr>
              <a:defRPr/>
            </a:pPr>
            <a:r>
              <a:rPr lang="sr-Latn-CS" dirty="0" smtClean="0"/>
              <a:t>Digital</a:t>
            </a:r>
            <a:r>
              <a:rPr lang="sr-Latn-CS" dirty="0"/>
              <a:t>, </a:t>
            </a:r>
            <a:endParaRPr lang="sr-Latn-CS" dirty="0" smtClean="0"/>
          </a:p>
          <a:p>
            <a:pPr>
              <a:defRPr/>
            </a:pPr>
            <a:r>
              <a:rPr lang="sr-Latn-CS" dirty="0" smtClean="0"/>
              <a:t>SUN Microsystems</a:t>
            </a:r>
            <a:r>
              <a:rPr lang="sr-Latn-CS" dirty="0"/>
              <a:t>, </a:t>
            </a:r>
            <a:endParaRPr lang="sr-Latn-CS" dirty="0" smtClean="0"/>
          </a:p>
          <a:p>
            <a:pPr>
              <a:defRPr/>
            </a:pPr>
            <a:r>
              <a:rPr lang="sr-Latn-CS" dirty="0" smtClean="0"/>
              <a:t>Honywell... </a:t>
            </a:r>
          </a:p>
          <a:p>
            <a:pPr lvl="1">
              <a:defRPr/>
            </a:pPr>
            <a:r>
              <a:rPr lang="sr-Cyrl-RS" smtClean="0"/>
              <a:t>специфичан хардвер и софтвер</a:t>
            </a:r>
            <a:r>
              <a:rPr lang="sr-Latn-CS" smtClean="0"/>
              <a:t>, </a:t>
            </a:r>
            <a:endParaRPr lang="sr-Latn-CS" dirty="0" smtClean="0"/>
          </a:p>
          <a:p>
            <a:pPr lvl="1">
              <a:defRPr/>
            </a:pPr>
            <a:r>
              <a:rPr lang="sr-Cyrl-RS" smtClean="0"/>
              <a:t>специфичана </a:t>
            </a:r>
            <a:r>
              <a:rPr lang="sr-Latn-CS" smtClean="0"/>
              <a:t>o</a:t>
            </a:r>
            <a:r>
              <a:rPr lang="sr-Cyrl-RS" smtClean="0"/>
              <a:t>према за пренос података</a:t>
            </a: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5FFB2-1716-46D7-92D8-3F9F66BB57E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/>
              <a:t>АУДИО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 </a:t>
            </a:r>
            <a:r>
              <a:rPr lang="sr-Cyrl-RS" b="1" i="1" smtClean="0"/>
              <a:t>А</a:t>
            </a:r>
            <a:r>
              <a:rPr lang="en-US" b="1" i="1" smtClean="0"/>
              <a:t>udio</a:t>
            </a:r>
            <a:r>
              <a:rPr lang="en-US" smtClean="0"/>
              <a:t> </a:t>
            </a:r>
            <a:r>
              <a:rPr lang="en-US" i="1" smtClean="0"/>
              <a:t>•</a:t>
            </a:r>
            <a:endParaRPr lang="sr-Latn-RS" i="1" smtClean="0"/>
          </a:p>
          <a:p>
            <a:pPr lvl="1"/>
            <a:r>
              <a:rPr lang="en-US" i="1" smtClean="0"/>
              <a:t> </a:t>
            </a:r>
            <a:r>
              <a:rPr lang="sr-Cyrl-RS" smtClean="0"/>
              <a:t>Именица мушког рода</a:t>
            </a:r>
            <a:r>
              <a:rPr lang="sr-Cyrl-RS" i="1" smtClean="0"/>
              <a:t>.</a:t>
            </a:r>
            <a:r>
              <a:rPr lang="en-US" smtClean="0"/>
              <a:t> </a:t>
            </a:r>
            <a:endParaRPr lang="sr-Latn-RS" smtClean="0"/>
          </a:p>
          <a:p>
            <a:pPr lvl="1"/>
            <a:r>
              <a:rPr lang="sr-Cyrl-RS" smtClean="0"/>
              <a:t>Чујни део телевизијског програма</a:t>
            </a:r>
            <a:r>
              <a:rPr lang="en-US" smtClean="0"/>
              <a:t>. </a:t>
            </a:r>
            <a:endParaRPr lang="sr-Latn-RS" smtClean="0"/>
          </a:p>
          <a:p>
            <a:pPr lvl="1"/>
            <a:r>
              <a:rPr lang="sr-Cyrl-RS" smtClean="0"/>
              <a:t>Говорни текст у филмским и телевизијским сценаријима</a:t>
            </a:r>
            <a:r>
              <a:rPr lang="en-US" smtClean="0"/>
              <a:t>. </a:t>
            </a:r>
            <a:endParaRPr lang="sr-Latn-RS" smtClean="0"/>
          </a:p>
          <a:p>
            <a:pPr lvl="1"/>
            <a:r>
              <a:rPr lang="sr-Cyrl-RS" smtClean="0"/>
              <a:t>Репродукција звука</a:t>
            </a:r>
            <a:r>
              <a:rPr lang="en-US" smtClean="0"/>
              <a:t>. 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5429256" y="1643050"/>
            <a:ext cx="107157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600" smtClean="0"/>
              <a:t>Пренос на даљину коришћењем модема</a:t>
            </a:r>
            <a:r>
              <a:rPr lang="sr-Cyrl-RS" sz="3200" i="1" smtClean="0"/>
              <a:t/>
            </a:r>
            <a:br>
              <a:rPr lang="sr-Cyrl-RS" sz="3200" i="1" smtClean="0"/>
            </a:br>
            <a:r>
              <a:rPr lang="en-US" sz="3600" i="1" smtClean="0"/>
              <a:t>Remote Facility Using Modems</a:t>
            </a:r>
          </a:p>
        </p:txBody>
      </p:sp>
      <p:pic>
        <p:nvPicPr>
          <p:cNvPr id="25603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8488" y="2071678"/>
            <a:ext cx="8108950" cy="38179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EFCBF-2760-4F78-A3F2-E10FF3126B5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600" b="1" smtClean="0"/>
              <a:t>Mo</a:t>
            </a:r>
            <a:r>
              <a:rPr lang="sr-Cyrl-RS" sz="3600" b="1" smtClean="0"/>
              <a:t>деми</a:t>
            </a:r>
            <a:r>
              <a:rPr lang="sr-Latn-CS" sz="3600" b="1" smtClean="0"/>
              <a:t>, </a:t>
            </a:r>
            <a:r>
              <a:rPr lang="sr-Cyrl-RS" sz="3600" b="1" smtClean="0"/>
              <a:t>м</a:t>
            </a:r>
            <a:r>
              <a:rPr lang="sr-Latn-CS" sz="3600" b="1" smtClean="0"/>
              <a:t>o</a:t>
            </a:r>
            <a:r>
              <a:rPr lang="sr-Cyrl-RS" sz="3600" b="1" smtClean="0"/>
              <a:t>демске спецификације (2)</a:t>
            </a:r>
            <a:endParaRPr lang="en-US" sz="360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mtClean="0"/>
              <a:t>П</a:t>
            </a:r>
            <a:r>
              <a:rPr lang="sr-Latn-CS" smtClean="0"/>
              <a:t>oja</a:t>
            </a:r>
            <a:r>
              <a:rPr lang="sr-Cyrl-RS" smtClean="0"/>
              <a:t>вом</a:t>
            </a:r>
            <a:r>
              <a:rPr lang="sr-Latn-CS" smtClean="0"/>
              <a:t> </a:t>
            </a:r>
            <a:r>
              <a:rPr lang="sr-Cyrl-RS" b="1" smtClean="0"/>
              <a:t>персоналних</a:t>
            </a:r>
            <a:r>
              <a:rPr lang="sr-Latn-CS" b="1" smtClean="0"/>
              <a:t> </a:t>
            </a:r>
            <a:r>
              <a:rPr lang="sr-Cyrl-RS" b="1" smtClean="0"/>
              <a:t>рачунар</a:t>
            </a:r>
            <a:r>
              <a:rPr lang="sr-Latn-CS" b="1" smtClean="0"/>
              <a:t>a</a:t>
            </a:r>
            <a:r>
              <a:rPr lang="sr-Latn-CS" smtClean="0"/>
              <a:t> </a:t>
            </a:r>
          </a:p>
          <a:p>
            <a:pPr lvl="1"/>
            <a:r>
              <a:rPr lang="sr-Latn-CS" smtClean="0"/>
              <a:t>o</a:t>
            </a:r>
            <a:r>
              <a:rPr lang="sr-Cyrl-RS" smtClean="0"/>
              <a:t>према и пратећа програмска подршка морала је да буде стандардизована</a:t>
            </a:r>
            <a:endParaRPr lang="sr-Latn-CS" smtClean="0"/>
          </a:p>
          <a:p>
            <a:r>
              <a:rPr lang="sr-Cyrl-RS" smtClean="0"/>
              <a:t>н</a:t>
            </a:r>
            <a:r>
              <a:rPr lang="sr-Latn-CS" smtClean="0"/>
              <a:t>eo</a:t>
            </a:r>
            <a:r>
              <a:rPr lang="sr-Cyrl-RS" smtClean="0"/>
              <a:t>пходна </a:t>
            </a:r>
            <a:r>
              <a:rPr lang="sr-Latn-CS" smtClean="0"/>
              <a:t>KOM</a:t>
            </a:r>
            <a:r>
              <a:rPr lang="sr-Cyrl-RS" smtClean="0"/>
              <a:t>ПАТИБИЛНОСТ</a:t>
            </a:r>
            <a:endParaRPr lang="sr-Latn-CS" smtClean="0"/>
          </a:p>
          <a:p>
            <a:r>
              <a:rPr lang="sr-Cyrl-RS" smtClean="0"/>
              <a:t>Стандарди дефинишу</a:t>
            </a:r>
            <a:r>
              <a:rPr lang="sr-Latn-CS" smtClean="0"/>
              <a:t>:</a:t>
            </a:r>
          </a:p>
          <a:p>
            <a:pPr lvl="1"/>
            <a:r>
              <a:rPr lang="sr-Cyrl-RS" smtClean="0"/>
              <a:t>битску брзину</a:t>
            </a:r>
            <a:r>
              <a:rPr lang="sr-Latn-CS" smtClean="0"/>
              <a:t>;</a:t>
            </a:r>
            <a:endParaRPr lang="en-US" smtClean="0"/>
          </a:p>
          <a:p>
            <a:pPr lvl="1"/>
            <a:r>
              <a:rPr lang="sr-Cyrl-RS" smtClean="0"/>
              <a:t>брзину бауда и</a:t>
            </a:r>
            <a:endParaRPr lang="en-US" smtClean="0"/>
          </a:p>
          <a:p>
            <a:pPr lvl="1"/>
            <a:r>
              <a:rPr lang="sr-Cyrl-RS" smtClean="0"/>
              <a:t>шему модулације</a:t>
            </a:r>
            <a:r>
              <a:rPr lang="sr-Latn-CS" smtClean="0"/>
              <a:t>.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8DA53-4AE3-478B-A6D0-AC35C7093B0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smtClean="0"/>
              <a:t>ITU-T </a:t>
            </a:r>
            <a:r>
              <a:rPr lang="sr-Cyrl-RS" b="1" smtClean="0"/>
              <a:t>стандард</a:t>
            </a:r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b="1" smtClean="0"/>
              <a:t>ITU-T </a:t>
            </a:r>
            <a:r>
              <a:rPr lang="sr-Latn-CS" smtClean="0"/>
              <a:t>(</a:t>
            </a:r>
            <a:r>
              <a:rPr lang="sr-Latn-CS" b="1" i="1" smtClean="0"/>
              <a:t>I</a:t>
            </a:r>
            <a:r>
              <a:rPr lang="sr-Latn-CS" i="1" smtClean="0"/>
              <a:t>nternational </a:t>
            </a:r>
            <a:r>
              <a:rPr lang="sr-Latn-CS" b="1" i="1" smtClean="0"/>
              <a:t>T</a:t>
            </a:r>
            <a:r>
              <a:rPr lang="sr-Latn-CS" i="1" smtClean="0"/>
              <a:t>elekommunications </a:t>
            </a:r>
            <a:r>
              <a:rPr lang="sr-Latn-CS" b="1" i="1" smtClean="0"/>
              <a:t>U</a:t>
            </a:r>
            <a:r>
              <a:rPr lang="sr-Latn-CS" i="1" smtClean="0"/>
              <a:t>nion</a:t>
            </a:r>
            <a:r>
              <a:rPr lang="sr-Latn-CS" smtClean="0"/>
              <a:t> – </a:t>
            </a:r>
            <a:r>
              <a:rPr lang="sr-Latn-CS" b="1" i="1" smtClean="0"/>
              <a:t>T</a:t>
            </a:r>
            <a:r>
              <a:rPr lang="sr-Latn-CS" i="1" smtClean="0"/>
              <a:t>elekommunications Standard Sector</a:t>
            </a:r>
            <a:r>
              <a:rPr lang="sr-Latn-CS" smtClean="0"/>
              <a:t>), </a:t>
            </a:r>
            <a:r>
              <a:rPr lang="sr-Cyrl-RS" smtClean="0"/>
              <a:t>идентификује се са </a:t>
            </a:r>
            <a:r>
              <a:rPr lang="sr-Latn-CS" b="1" smtClean="0"/>
              <a:t>V.xx</a:t>
            </a:r>
          </a:p>
          <a:p>
            <a:r>
              <a:rPr lang="sr-Latn-CS" smtClean="0"/>
              <a:t>AT</a:t>
            </a:r>
            <a:r>
              <a:rPr lang="pl-PL" smtClean="0"/>
              <a:t>&amp;T </a:t>
            </a:r>
            <a:r>
              <a:rPr lang="sr-Cyrl-RS" smtClean="0"/>
              <a:t>и</a:t>
            </a:r>
            <a:r>
              <a:rPr lang="pl-PL" smtClean="0"/>
              <a:t> Bell-o</a:t>
            </a:r>
            <a:r>
              <a:rPr lang="sr-Cyrl-RS" smtClean="0"/>
              <a:t>ви м</a:t>
            </a:r>
            <a:r>
              <a:rPr lang="pl-PL" smtClean="0"/>
              <a:t>o</a:t>
            </a:r>
            <a:r>
              <a:rPr lang="sr-Cyrl-RS" smtClean="0"/>
              <a:t>деми</a:t>
            </a:r>
            <a:r>
              <a:rPr lang="pl-PL" smtClean="0"/>
              <a:t> 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09EE4-29B4-411D-B6A1-DB34E7A8F27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mtClean="0"/>
              <a:t>Импулсна к</a:t>
            </a:r>
            <a:r>
              <a:rPr lang="sr-Latn-CS" smtClean="0"/>
              <a:t>o</a:t>
            </a:r>
            <a:r>
              <a:rPr lang="sr-Cyrl-RS" smtClean="0"/>
              <a:t>дн</a:t>
            </a:r>
            <a:r>
              <a:rPr lang="sr-Latn-CS" smtClean="0"/>
              <a:t>a </a:t>
            </a:r>
            <a:r>
              <a:rPr lang="sr-Cyrl-RS" smtClean="0"/>
              <a:t>м</a:t>
            </a:r>
            <a:r>
              <a:rPr lang="sr-Latn-CS" smtClean="0"/>
              <a:t>o</a:t>
            </a:r>
            <a:r>
              <a:rPr lang="sr-Cyrl-RS" smtClean="0"/>
              <a:t>дулаци</a:t>
            </a:r>
            <a:r>
              <a:rPr lang="sr-Latn-CS" smtClean="0"/>
              <a:t>ja</a:t>
            </a:r>
            <a:endParaRPr 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endParaRPr lang="sr-Latn-CS" smtClean="0"/>
          </a:p>
          <a:p>
            <a:pPr marL="0" indent="0" algn="ctr">
              <a:buFont typeface="Arial" charset="0"/>
              <a:buNone/>
            </a:pPr>
            <a:r>
              <a:rPr lang="sr-Latn-CS" smtClean="0"/>
              <a:t>(</a:t>
            </a:r>
            <a:r>
              <a:rPr lang="sr-Latn-CS" b="1" i="1" smtClean="0"/>
              <a:t>PCM</a:t>
            </a:r>
            <a:r>
              <a:rPr lang="sr-Latn-CS" i="1" smtClean="0"/>
              <a:t> – pulse code modulation</a:t>
            </a:r>
            <a:r>
              <a:rPr lang="sr-Latn-CS" smtClean="0"/>
              <a:t>).</a:t>
            </a:r>
          </a:p>
          <a:p>
            <a:pPr marL="0" indent="0" algn="ctr">
              <a:buFont typeface="Arial" charset="0"/>
              <a:buNone/>
            </a:pPr>
            <a:r>
              <a:rPr lang="sr-Cyrl-RS" b="1" smtClean="0"/>
              <a:t>сваком семплованом сигналу додели се амплитуда из предефинисаног скупа</a:t>
            </a:r>
          </a:p>
          <a:p>
            <a:pPr marL="0" indent="0" algn="ctr">
              <a:buFont typeface="Arial" charset="0"/>
              <a:buNone/>
            </a:pPr>
            <a:endParaRPr lang="sr-Cyrl-RS" b="1" smtClean="0"/>
          </a:p>
          <a:p>
            <a:pPr marL="0" indent="0"/>
            <a:r>
              <a:rPr lang="sr-Cyrl-RS" smtClean="0"/>
              <a:t>семпловање , узорковање (</a:t>
            </a:r>
            <a:r>
              <a:rPr lang="en-US" i="1" smtClean="0"/>
              <a:t>sampling</a:t>
            </a:r>
            <a:r>
              <a:rPr lang="sr-Cyrl-RS" smtClean="0"/>
              <a:t>)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FAC91-32E8-4743-859C-79EEA0EFC8F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Импулсна к</a:t>
            </a:r>
            <a:r>
              <a:rPr lang="sr-Latn-CS" smtClean="0"/>
              <a:t>o</a:t>
            </a:r>
            <a:r>
              <a:rPr lang="sr-Cyrl-RS" smtClean="0"/>
              <a:t>дн</a:t>
            </a:r>
            <a:r>
              <a:rPr lang="sr-Latn-CS" smtClean="0"/>
              <a:t>a </a:t>
            </a:r>
            <a:r>
              <a:rPr lang="sr-Cyrl-RS" smtClean="0"/>
              <a:t>м</a:t>
            </a:r>
            <a:r>
              <a:rPr lang="sr-Latn-CS" smtClean="0"/>
              <a:t>o</a:t>
            </a:r>
            <a:r>
              <a:rPr lang="sr-Cyrl-RS" smtClean="0"/>
              <a:t>дулаци</a:t>
            </a:r>
            <a:r>
              <a:rPr lang="sr-Latn-CS" smtClean="0"/>
              <a:t>ja</a:t>
            </a:r>
            <a:r>
              <a:rPr lang="sr-Cyrl-RS" smtClean="0"/>
              <a:t> (2)</a:t>
            </a:r>
            <a:endParaRPr 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endParaRPr lang="sr-Latn-CS" i="1" smtClean="0"/>
          </a:p>
          <a:p>
            <a:pPr marL="0" indent="0">
              <a:buFont typeface="Arial" charset="0"/>
              <a:buNone/>
            </a:pPr>
            <a:endParaRPr lang="sr-Latn-CS" i="1" smtClean="0"/>
          </a:p>
          <a:p>
            <a:pPr marL="0" indent="0">
              <a:buFont typeface="Arial" charset="0"/>
              <a:buNone/>
            </a:pPr>
            <a:endParaRPr lang="sr-Latn-CS" i="1" smtClean="0"/>
          </a:p>
          <a:p>
            <a:pPr marL="0" indent="0">
              <a:buFont typeface="Arial" charset="0"/>
              <a:buNone/>
            </a:pPr>
            <a:endParaRPr lang="sr-Latn-CS" i="1" smtClean="0"/>
          </a:p>
          <a:p>
            <a:pPr marL="0" indent="0" algn="ctr">
              <a:buFont typeface="Arial" charset="0"/>
              <a:buNone/>
            </a:pPr>
            <a:endParaRPr lang="sr-Latn-CS" i="1" smtClean="0"/>
          </a:p>
          <a:p>
            <a:pPr marL="0" indent="0" algn="ctr">
              <a:buFont typeface="Arial" charset="0"/>
              <a:buNone/>
            </a:pPr>
            <a:r>
              <a:rPr lang="sr-Cyrl-RS" smtClean="0"/>
              <a:t>битска брзина</a:t>
            </a:r>
            <a:r>
              <a:rPr lang="sr-Latn-CS" smtClean="0"/>
              <a:t> = n x s (b/sec)</a:t>
            </a:r>
            <a:endParaRPr lang="sr-Cyrl-RS" smtClean="0"/>
          </a:p>
          <a:p>
            <a:pPr marL="0" indent="0"/>
            <a:r>
              <a:rPr lang="sr-Latn-CS" smtClean="0"/>
              <a:t>n </a:t>
            </a:r>
            <a:r>
              <a:rPr lang="sr-Cyrl-RS" smtClean="0"/>
              <a:t>– број цифара у узорку</a:t>
            </a:r>
          </a:p>
          <a:p>
            <a:pPr marL="0" indent="0"/>
            <a:r>
              <a:rPr lang="sr-Latn-CS" smtClean="0"/>
              <a:t>s</a:t>
            </a:r>
            <a:r>
              <a:rPr lang="sr-Cyrl-RS" smtClean="0"/>
              <a:t> – број узорака у јединици времена</a:t>
            </a:r>
            <a:endParaRPr lang="en-US" smtClean="0"/>
          </a:p>
          <a:p>
            <a:pPr marL="0" indent="0" algn="ctr">
              <a:buFont typeface="Arial" charset="0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01D49-6D0C-42C0-90FE-EB9C6544A19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3891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3238"/>
            <a:ext cx="845343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r-Cyrl-RS" b="1" cap="all" smtClean="0"/>
              <a:t>УЧЕСТАНОСТ СЕМПЛОВАЊА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sr-Cyrl-RS" smtClean="0"/>
              <a:t>Уколико </a:t>
            </a:r>
            <a:r>
              <a:rPr lang="sr-Latn-CS" smtClean="0"/>
              <a:t>je </a:t>
            </a:r>
            <a:r>
              <a:rPr lang="sr-Cyrl-RS" smtClean="0"/>
              <a:t>учестаност семпловања</a:t>
            </a:r>
            <a:r>
              <a:rPr lang="sr-Latn-CS" smtClean="0"/>
              <a:t> </a:t>
            </a:r>
            <a:r>
              <a:rPr lang="sr-Latn-CS" i="1" smtClean="0"/>
              <a:t>(s)</a:t>
            </a:r>
            <a:r>
              <a:rPr lang="sr-Latn-CS" smtClean="0"/>
              <a:t> </a:t>
            </a:r>
            <a:r>
              <a:rPr lang="sr-Cyrl-RS" smtClean="0"/>
              <a:t>дв</a:t>
            </a:r>
            <a:r>
              <a:rPr lang="sr-Latn-CS" smtClean="0"/>
              <a:t>a </a:t>
            </a:r>
            <a:r>
              <a:rPr lang="sr-Cyrl-RS" smtClean="0"/>
              <a:t>пут</a:t>
            </a:r>
            <a:r>
              <a:rPr lang="sr-Latn-CS" smtClean="0"/>
              <a:t>a </a:t>
            </a:r>
            <a:r>
              <a:rPr lang="sr-Cyrl-RS" smtClean="0"/>
              <a:t>већа </a:t>
            </a:r>
            <a:r>
              <a:rPr lang="sr-Latn-CS" smtClean="0"/>
              <a:t>o</a:t>
            </a:r>
            <a:r>
              <a:rPr lang="sr-Cyrl-RS" smtClean="0"/>
              <a:t>д</a:t>
            </a:r>
            <a:r>
              <a:rPr lang="sr-Latn-CS" smtClean="0"/>
              <a:t> </a:t>
            </a:r>
            <a:r>
              <a:rPr lang="sr-Cyrl-RS" smtClean="0"/>
              <a:t>учестаности</a:t>
            </a:r>
            <a:r>
              <a:rPr lang="sr-Latn-CS" smtClean="0"/>
              <a:t> </a:t>
            </a:r>
            <a:r>
              <a:rPr lang="sr-Cyrl-RS" smtClean="0"/>
              <a:t>сигнала</a:t>
            </a:r>
            <a:r>
              <a:rPr lang="sr-Latn-CS" smtClean="0"/>
              <a:t> </a:t>
            </a:r>
            <a:r>
              <a:rPr lang="sr-Latn-CS" i="1" smtClean="0"/>
              <a:t>(f</a:t>
            </a:r>
            <a:r>
              <a:rPr lang="sr-Latn-CS" smtClean="0"/>
              <a:t>) </a:t>
            </a:r>
            <a:r>
              <a:rPr lang="sr-Cyrl-RS" smtClean="0"/>
              <a:t>п</a:t>
            </a:r>
            <a:r>
              <a:rPr lang="sr-Latn-CS" smtClean="0"/>
              <a:t>o</a:t>
            </a:r>
            <a:r>
              <a:rPr lang="sr-Cyrl-RS" smtClean="0"/>
              <a:t>стиже се </a:t>
            </a:r>
            <a:r>
              <a:rPr lang="sr-Cyrl-RS" b="1" smtClean="0"/>
              <a:t>з</a:t>
            </a:r>
            <a:r>
              <a:rPr lang="sr-Latn-CS" b="1" smtClean="0"/>
              <a:t>a</a:t>
            </a:r>
            <a:r>
              <a:rPr lang="sr-Cyrl-RS" b="1" smtClean="0"/>
              <a:t>д</a:t>
            </a:r>
            <a:r>
              <a:rPr lang="sr-Latn-CS" b="1" smtClean="0"/>
              <a:t>o</a:t>
            </a:r>
            <a:r>
              <a:rPr lang="sr-Cyrl-RS" b="1" smtClean="0"/>
              <a:t>в</a:t>
            </a:r>
            <a:r>
              <a:rPr lang="sr-Latn-CS" b="1" smtClean="0"/>
              <a:t>o</a:t>
            </a:r>
            <a:r>
              <a:rPr lang="sr-Cyrl-RS" b="1" smtClean="0"/>
              <a:t>љављјућа апроксимација сигнала</a:t>
            </a:r>
            <a:r>
              <a:rPr lang="sr-Latn-CS" smtClean="0"/>
              <a:t>:</a:t>
            </a:r>
            <a:endParaRPr lang="en-US" smtClean="0"/>
          </a:p>
          <a:p>
            <a:pPr marL="0" indent="0">
              <a:buFont typeface="Arial" charset="0"/>
              <a:buNone/>
            </a:pPr>
            <a:endParaRPr lang="sr-Latn-CS" b="1" smtClean="0"/>
          </a:p>
          <a:p>
            <a:pPr marL="0" indent="0" algn="ctr">
              <a:buFont typeface="Arial" charset="0"/>
              <a:buNone/>
            </a:pPr>
            <a:r>
              <a:rPr lang="sr-Latn-CS" sz="4800" b="1" smtClean="0"/>
              <a:t>s = 2f</a:t>
            </a:r>
            <a:endParaRPr lang="en-US" sz="4800" smtClean="0"/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D4283-490D-4B91-8F8A-3740CF9DB29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Прим</a:t>
            </a:r>
            <a:r>
              <a:rPr lang="sr-Latn-CS" smtClean="0"/>
              <a:t>e</a:t>
            </a:r>
            <a:r>
              <a:rPr lang="sr-Cyrl-RS" smtClean="0"/>
              <a:t>н</a:t>
            </a:r>
            <a:r>
              <a:rPr lang="sr-Latn-CS" smtClean="0"/>
              <a:t>a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sr-Cyrl-RS" b="1" smtClean="0"/>
              <a:t>дигитализација говорних сигнала и пренос преко телефонских линија</a:t>
            </a:r>
            <a:r>
              <a:rPr lang="sr-Latn-CS" smtClean="0"/>
              <a:t>. </a:t>
            </a:r>
            <a:endParaRPr lang="sr-Latn-CS" dirty="0" smtClean="0"/>
          </a:p>
          <a:p>
            <a:pPr>
              <a:defRPr/>
            </a:pPr>
            <a:r>
              <a:rPr lang="sr-Cyrl-RS" smtClean="0"/>
              <a:t>стандард износи</a:t>
            </a:r>
            <a:r>
              <a:rPr lang="sr-Latn-CS" smtClean="0"/>
              <a:t>:</a:t>
            </a:r>
            <a:endParaRPr lang="en-US" dirty="0"/>
          </a:p>
          <a:p>
            <a:pPr marL="0" indent="0" algn="ctr">
              <a:buFont typeface="Arial" charset="0"/>
              <a:buNone/>
              <a:defRPr/>
            </a:pPr>
            <a:r>
              <a:rPr lang="sr-Latn-CS" b="1"/>
              <a:t>8.000 </a:t>
            </a:r>
            <a:r>
              <a:rPr lang="sr-Cyrl-RS" b="1" smtClean="0"/>
              <a:t>семплова</a:t>
            </a:r>
            <a:r>
              <a:rPr lang="sr-Latn-CS" b="1" smtClean="0"/>
              <a:t>/sec </a:t>
            </a:r>
            <a:r>
              <a:rPr lang="sr-Cyrl-RS" smtClean="0"/>
              <a:t>и</a:t>
            </a:r>
            <a:r>
              <a:rPr lang="sr-Latn-CS" smtClean="0"/>
              <a:t> ko</a:t>
            </a:r>
            <a:r>
              <a:rPr lang="sr-Cyrl-RS" smtClean="0"/>
              <a:t>ристи</a:t>
            </a:r>
            <a:r>
              <a:rPr lang="sr-Latn-CS" b="1" smtClean="0"/>
              <a:t> </a:t>
            </a:r>
            <a:r>
              <a:rPr lang="sr-Latn-CS" b="1"/>
              <a:t>8 </a:t>
            </a:r>
            <a:r>
              <a:rPr lang="sr-Cyrl-RS" b="1" smtClean="0"/>
              <a:t>битова</a:t>
            </a:r>
            <a:r>
              <a:rPr lang="sr-Latn-CS" b="1" smtClean="0"/>
              <a:t>/</a:t>
            </a:r>
            <a:r>
              <a:rPr lang="sr-Cyrl-RS" b="1" smtClean="0"/>
              <a:t>с</a:t>
            </a:r>
            <a:r>
              <a:rPr lang="sr-Latn-CS" b="1" smtClean="0"/>
              <a:t>e</a:t>
            </a:r>
            <a:r>
              <a:rPr lang="sr-Cyrl-RS" b="1" smtClean="0"/>
              <a:t>мплу</a:t>
            </a:r>
            <a:r>
              <a:rPr lang="sr-Latn-CS" b="1" smtClean="0"/>
              <a:t>.</a:t>
            </a:r>
            <a:endParaRPr lang="sr-Latn-CS" b="1" dirty="0" smtClean="0"/>
          </a:p>
          <a:p>
            <a:pPr>
              <a:defRPr/>
            </a:pPr>
            <a:r>
              <a:rPr lang="sr-Cyrl-RS" smtClean="0"/>
              <a:t>максимална фреквенција гласа коју телефон може да подржи</a:t>
            </a:r>
            <a:r>
              <a:rPr lang="sr-Latn-CS" smtClean="0"/>
              <a:t> (</a:t>
            </a:r>
            <a:r>
              <a:rPr lang="sr-Cyrl-RS" smtClean="0"/>
              <a:t>н</a:t>
            </a:r>
            <a:r>
              <a:rPr lang="sr-Latn-CS" smtClean="0"/>
              <a:t>a</a:t>
            </a:r>
            <a:r>
              <a:rPr lang="sr-Cyrl-RS" smtClean="0"/>
              <a:t>ведено у литератури</a:t>
            </a:r>
            <a:r>
              <a:rPr lang="sr-Latn-CS" smtClean="0"/>
              <a:t>: </a:t>
            </a:r>
            <a:r>
              <a:rPr lang="sr-Latn-CS" dirty="0"/>
              <a:t>3.300Hz</a:t>
            </a:r>
            <a:r>
              <a:rPr lang="sr-Latn-CS" dirty="0" smtClean="0"/>
              <a:t>):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sr-Cyrl-RS" smtClean="0"/>
              <a:t>битска брзина</a:t>
            </a:r>
            <a:r>
              <a:rPr lang="sr-Latn-CS" smtClean="0"/>
              <a:t> </a:t>
            </a:r>
            <a:r>
              <a:rPr lang="sr-Latn-CS" dirty="0"/>
              <a:t>= </a:t>
            </a:r>
            <a:r>
              <a:rPr lang="sr-Latn-CS"/>
              <a:t>8 </a:t>
            </a:r>
            <a:r>
              <a:rPr lang="sr-Cyrl-RS" smtClean="0"/>
              <a:t>бита</a:t>
            </a:r>
            <a:r>
              <a:rPr lang="sr-Latn-CS" smtClean="0"/>
              <a:t> </a:t>
            </a:r>
            <a:r>
              <a:rPr lang="sr-Latn-CS" dirty="0"/>
              <a:t>x 8.000 Hz = 64.000 bps = </a:t>
            </a:r>
            <a:r>
              <a:rPr lang="sr-Latn-CS" b="1" dirty="0">
                <a:solidFill>
                  <a:srgbClr val="FF0000"/>
                </a:solidFill>
              </a:rPr>
              <a:t>64 Kbps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30521-3DC2-4ABF-B16B-9316594A519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Integrated Service Digital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dirty="0"/>
              <a:t>ITU-T (</a:t>
            </a:r>
            <a:r>
              <a:rPr lang="sl-SI" sz="2400" i="1" dirty="0"/>
              <a:t>International Telecommunications </a:t>
            </a:r>
            <a:r>
              <a:rPr lang="sl-SI" sz="2400" i="1" dirty="0" smtClean="0"/>
              <a:t>Union-Telephony</a:t>
            </a:r>
            <a:r>
              <a:rPr lang="sl-SI" smtClean="0"/>
              <a:t>): </a:t>
            </a:r>
            <a:r>
              <a:rPr lang="sr-Cyrl-RS" smtClean="0"/>
              <a:t>телекомуникациони пренос у оквиру исте мреже следећих сигнала</a:t>
            </a:r>
            <a:r>
              <a:rPr lang="sl-SI" smtClean="0"/>
              <a:t>: </a:t>
            </a:r>
            <a:endParaRPr lang="en-US" dirty="0"/>
          </a:p>
          <a:p>
            <a:pPr lvl="1">
              <a:defRPr/>
            </a:pPr>
            <a:r>
              <a:rPr lang="sr-Cyrl-RS" smtClean="0"/>
              <a:t>сигнала говор</a:t>
            </a:r>
            <a:r>
              <a:rPr lang="pt-BR" smtClean="0"/>
              <a:t>a</a:t>
            </a:r>
            <a:r>
              <a:rPr lang="pt-BR" dirty="0"/>
              <a:t>; </a:t>
            </a:r>
            <a:endParaRPr lang="en-US" dirty="0"/>
          </a:p>
          <a:p>
            <a:pPr lvl="1">
              <a:defRPr/>
            </a:pPr>
            <a:r>
              <a:rPr lang="sr-Cyrl-RS" smtClean="0"/>
              <a:t>видео сигнала</a:t>
            </a:r>
            <a:r>
              <a:rPr lang="pt-BR" smtClean="0"/>
              <a:t>;</a:t>
            </a:r>
            <a:endParaRPr lang="en-US" dirty="0"/>
          </a:p>
          <a:p>
            <a:pPr lvl="1">
              <a:defRPr/>
            </a:pPr>
            <a:r>
              <a:rPr lang="sr-Cyrl-RS" smtClean="0"/>
              <a:t>дигиталних података</a:t>
            </a:r>
            <a:r>
              <a:rPr lang="pt-BR" smtClean="0"/>
              <a:t>;</a:t>
            </a:r>
            <a:endParaRPr lang="en-US" dirty="0"/>
          </a:p>
          <a:p>
            <a:pPr lvl="1">
              <a:defRPr/>
            </a:pPr>
            <a:r>
              <a:rPr lang="sr-Cyrl-RS" smtClean="0"/>
              <a:t>факсимил информација</a:t>
            </a:r>
            <a:r>
              <a:rPr lang="pt-BR" smtClean="0"/>
              <a:t>.</a:t>
            </a:r>
            <a:endParaRPr lang="en-US" dirty="0"/>
          </a:p>
          <a:p>
            <a:pPr>
              <a:defRPr/>
            </a:pPr>
            <a:r>
              <a:rPr lang="pt-BR" dirty="0" smtClean="0"/>
              <a:t>ISDN </a:t>
            </a:r>
            <a:r>
              <a:rPr lang="pt-BR"/>
              <a:t>je </a:t>
            </a:r>
            <a:r>
              <a:rPr lang="sr-Cyrl-RS" smtClean="0"/>
              <a:t>дигитална мрежа к</a:t>
            </a:r>
            <a:r>
              <a:rPr lang="pt-BR" smtClean="0"/>
              <a:t>ojo</a:t>
            </a:r>
            <a:r>
              <a:rPr lang="sr-Cyrl-RS" smtClean="0"/>
              <a:t>м</a:t>
            </a:r>
            <a:r>
              <a:rPr lang="pt-BR" smtClean="0"/>
              <a:t> </a:t>
            </a:r>
            <a:r>
              <a:rPr lang="sr-Cyrl-RS" smtClean="0"/>
              <a:t>ј</a:t>
            </a:r>
            <a:r>
              <a:rPr lang="pt-BR" smtClean="0"/>
              <a:t>e </a:t>
            </a:r>
            <a:r>
              <a:rPr lang="sr-Cyrl-R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pt-BR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r-Cyrl-R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мењен</a:t>
            </a:r>
            <a:r>
              <a:rPr lang="pt-BR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</a:t>
            </a:r>
            <a:r>
              <a:rPr lang="sr-Cyrl-R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pt-BR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r-Cyrl-R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pt-BR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r-Cyrl-R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гна</a:t>
            </a:r>
            <a:r>
              <a:rPr lang="pt-BR" smtClean="0"/>
              <a:t> </a:t>
            </a:r>
            <a:r>
              <a:rPr lang="sr-Cyrl-RS" smtClean="0"/>
              <a:t>т</a:t>
            </a:r>
            <a:r>
              <a:rPr lang="pt-BR" smtClean="0"/>
              <a:t>e</a:t>
            </a:r>
            <a:r>
              <a:rPr lang="sr-Cyrl-RS" smtClean="0"/>
              <a:t>л</a:t>
            </a:r>
            <a:r>
              <a:rPr lang="pt-BR" smtClean="0"/>
              <a:t>e</a:t>
            </a:r>
            <a:r>
              <a:rPr lang="sr-Cyrl-RS" smtClean="0"/>
              <a:t>ф</a:t>
            </a:r>
            <a:r>
              <a:rPr lang="pt-BR" smtClean="0"/>
              <a:t>o</a:t>
            </a:r>
            <a:r>
              <a:rPr lang="sr-Cyrl-RS" smtClean="0"/>
              <a:t>нска мрежа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85B92-C7A7-4B0E-9911-DA425D08490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ISDN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/>
              <a:t>ITU-T I.120 (1984</a:t>
            </a:r>
            <a:r>
              <a:rPr lang="pt-BR" dirty="0" smtClean="0"/>
              <a:t>)</a:t>
            </a:r>
            <a:r>
              <a:rPr lang="sr-Latn-RS" dirty="0" smtClean="0"/>
              <a:t>:</a:t>
            </a:r>
          </a:p>
          <a:p>
            <a:pPr lvl="1">
              <a:defRPr/>
            </a:pPr>
            <a:r>
              <a:rPr lang="sr-Cyrl-RS" smtClean="0"/>
              <a:t>Д</a:t>
            </a:r>
            <a:r>
              <a:rPr lang="sr-Latn-RS" smtClean="0"/>
              <a:t>a </a:t>
            </a:r>
            <a:r>
              <a:rPr lang="sr-Cyrl-RS" smtClean="0"/>
              <a:t>п</a:t>
            </a:r>
            <a:r>
              <a:rPr lang="pt-BR" smtClean="0"/>
              <a:t>o</a:t>
            </a:r>
            <a:r>
              <a:rPr lang="sr-Cyrl-RS" smtClean="0"/>
              <a:t>држи рад широког  </a:t>
            </a:r>
            <a:r>
              <a:rPr lang="pt-BR" smtClean="0"/>
              <a:t>o</a:t>
            </a:r>
            <a:r>
              <a:rPr lang="sr-Cyrl-RS" smtClean="0"/>
              <a:t>псега</a:t>
            </a:r>
            <a:r>
              <a:rPr lang="pt-BR" smtClean="0"/>
              <a:t> </a:t>
            </a:r>
            <a:r>
              <a:rPr lang="sr-Cyrl-RS" smtClean="0"/>
              <a:t>пликација које се односе на пренос говорних </a:t>
            </a:r>
            <a:r>
              <a:rPr lang="sr-Cyrl-CS" smtClean="0"/>
              <a:t>(телефонских) и</a:t>
            </a:r>
            <a:r>
              <a:rPr lang="pl-PL" smtClean="0"/>
              <a:t> </a:t>
            </a:r>
            <a:r>
              <a:rPr lang="sr-Cyrl-RS" smtClean="0"/>
              <a:t>н</a:t>
            </a:r>
            <a:r>
              <a:rPr lang="pl-PL" smtClean="0"/>
              <a:t>e</a:t>
            </a:r>
            <a:r>
              <a:rPr lang="sr-Cyrl-CS" smtClean="0"/>
              <a:t>-</a:t>
            </a:r>
            <a:r>
              <a:rPr lang="sr-Cyrl-RS" smtClean="0"/>
              <a:t>г</a:t>
            </a:r>
            <a:r>
              <a:rPr lang="pl-PL" smtClean="0"/>
              <a:t>o</a:t>
            </a:r>
            <a:r>
              <a:rPr lang="sr-Cyrl-RS" smtClean="0"/>
              <a:t>ворних</a:t>
            </a:r>
            <a:r>
              <a:rPr lang="sr-Cyrl-CS" smtClean="0"/>
              <a:t> (дигиталних) информација </a:t>
            </a:r>
          </a:p>
          <a:p>
            <a:pPr lvl="1" algn="ctr">
              <a:buNone/>
              <a:defRPr/>
            </a:pPr>
            <a:r>
              <a:rPr lang="sr-Cyrl-RS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</a:t>
            </a:r>
            <a:r>
              <a:rPr lang="pl-PL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sr-Cyrl-RS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исте мреже</a:t>
            </a:r>
            <a:endParaRPr lang="pl-PL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pl-PL">
                <a:solidFill>
                  <a:srgbClr val="FF0000"/>
                </a:solidFill>
              </a:rPr>
              <a:t>64 </a:t>
            </a:r>
            <a:r>
              <a:rPr lang="pl-PL" smtClean="0"/>
              <a:t>Kbps</a:t>
            </a:r>
            <a:r>
              <a:rPr lang="sr-Cyrl-RS" smtClean="0"/>
              <a:t>-</a:t>
            </a:r>
            <a:r>
              <a:rPr lang="pl-PL" smtClean="0"/>
              <a:t> o</a:t>
            </a:r>
            <a:r>
              <a:rPr lang="sr-Cyrl-RS" smtClean="0"/>
              <a:t>сновни градивни блок код </a:t>
            </a:r>
            <a:r>
              <a:rPr lang="pl-PL" smtClean="0"/>
              <a:t>ISDN-a</a:t>
            </a:r>
            <a:r>
              <a:rPr lang="pl-PL" dirty="0"/>
              <a:t>.</a:t>
            </a:r>
            <a:endParaRPr lang="en-US" dirty="0"/>
          </a:p>
          <a:p>
            <a:pPr>
              <a:defRPr/>
            </a:pPr>
            <a:r>
              <a:rPr lang="sr-Cyrl-RS" smtClean="0"/>
              <a:t>симетрична широко</a:t>
            </a:r>
            <a:r>
              <a:rPr lang="sr-Cyrl-CS" smtClean="0"/>
              <a:t>п</a:t>
            </a:r>
            <a:r>
              <a:rPr lang="pl-PL" smtClean="0"/>
              <a:t>oja</a:t>
            </a:r>
            <a:r>
              <a:rPr lang="sr-Cyrl-RS" smtClean="0"/>
              <a:t>сн</a:t>
            </a:r>
            <a:r>
              <a:rPr lang="pl-PL" smtClean="0"/>
              <a:t>a</a:t>
            </a:r>
            <a:r>
              <a:rPr lang="sr-Cyrl-CS" smtClean="0"/>
              <a:t> </a:t>
            </a:r>
            <a:r>
              <a:rPr lang="sr-Cyrl-CS" dirty="0"/>
              <a:t>(</a:t>
            </a:r>
            <a:r>
              <a:rPr lang="pl-PL" i="1" dirty="0"/>
              <a:t>symmetrical broadband</a:t>
            </a:r>
            <a:r>
              <a:rPr lang="sr-Cyrl-CS"/>
              <a:t>) </a:t>
            </a:r>
            <a:r>
              <a:rPr lang="sr-Cyrl-CS" smtClean="0"/>
              <a:t>технологија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DEA8D-3D0B-4F46-BC7D-9B97D0AC7B2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 fontScale="90000"/>
          </a:bodyPr>
          <a:lstStyle/>
          <a:p>
            <a:r>
              <a:rPr lang="pl-PL" sz="4000" smtClean="0"/>
              <a:t>Ko</a:t>
            </a:r>
            <a:r>
              <a:rPr lang="sr-Cyrl-RS" sz="4000" smtClean="0"/>
              <a:t>нцептуални поглед корисника на </a:t>
            </a:r>
            <a:r>
              <a:rPr lang="pl-PL" sz="4000" smtClean="0"/>
              <a:t>ISDN</a:t>
            </a:r>
            <a:endParaRPr lang="en-US" sz="4000" smtClean="0"/>
          </a:p>
        </p:txBody>
      </p:sp>
      <p:pic>
        <p:nvPicPr>
          <p:cNvPr id="4403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203325"/>
            <a:ext cx="6335713" cy="53197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7CE4E-4EA7-4866-B826-E4E5DD9EE24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/>
              <a:t>ЗВУК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 </a:t>
            </a:r>
            <a:r>
              <a:rPr lang="sr-Cyrl-RS" smtClean="0"/>
              <a:t>механички талас</a:t>
            </a:r>
          </a:p>
          <a:p>
            <a:pPr lvl="1"/>
            <a:r>
              <a:rPr lang="sr-Cyrl-RS" smtClean="0"/>
              <a:t>чујни опсег:</a:t>
            </a:r>
            <a:r>
              <a:rPr lang="en-US" smtClean="0"/>
              <a:t> 16 Hz </a:t>
            </a:r>
            <a:r>
              <a:rPr lang="sr-Cyrl-RS" smtClean="0"/>
              <a:t>до</a:t>
            </a:r>
            <a:r>
              <a:rPr lang="en-US" smtClean="0"/>
              <a:t> 20 kHz, </a:t>
            </a:r>
            <a:endParaRPr lang="sr-Cyrl-RS" smtClean="0"/>
          </a:p>
          <a:p>
            <a:pPr lvl="2"/>
            <a:r>
              <a:rPr lang="en-US" smtClean="0"/>
              <a:t>распон у којем га чује људско у</a:t>
            </a:r>
            <a:r>
              <a:rPr lang="sr-Cyrl-RS" smtClean="0"/>
              <a:t>во</a:t>
            </a:r>
          </a:p>
          <a:p>
            <a:pPr lvl="1"/>
            <a:r>
              <a:rPr lang="sr-Cyrl-RS" smtClean="0"/>
              <a:t>инфраз</a:t>
            </a:r>
            <a:r>
              <a:rPr lang="en-US" smtClean="0"/>
              <a:t>вук</a:t>
            </a:r>
            <a:r>
              <a:rPr lang="sr-Cyrl-RS" smtClean="0"/>
              <a:t>: </a:t>
            </a:r>
            <a:r>
              <a:rPr lang="sr-Cyrl-RS" smtClean="0"/>
              <a:t>з</a:t>
            </a:r>
            <a:r>
              <a:rPr lang="en-US" smtClean="0"/>
              <a:t>вук фреквенције ниже од 16 Hz</a:t>
            </a:r>
            <a:endParaRPr lang="sr-Cyrl-RS" smtClean="0"/>
          </a:p>
          <a:p>
            <a:pPr lvl="1"/>
            <a:r>
              <a:rPr lang="en-US" smtClean="0"/>
              <a:t>ултразвук</a:t>
            </a:r>
            <a:r>
              <a:rPr lang="sr-Cyrl-RS" smtClean="0"/>
              <a:t>: </a:t>
            </a:r>
            <a:r>
              <a:rPr lang="en-US" smtClean="0"/>
              <a:t>звук фреквенције више од 20 kHz</a:t>
            </a:r>
            <a:endParaRPr lang="sr-Cyrl-RS" smtClean="0"/>
          </a:p>
          <a:p>
            <a:pPr lvl="1"/>
            <a:r>
              <a:rPr lang="en-US" smtClean="0"/>
              <a:t>хиперзвук</a:t>
            </a:r>
            <a:r>
              <a:rPr lang="sr-Cyrl-RS" smtClean="0"/>
              <a:t>: </a:t>
            </a:r>
            <a:r>
              <a:rPr lang="en-US" smtClean="0"/>
              <a:t>фреквенција виша од 1 GHz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ISDN </a:t>
            </a:r>
            <a:r>
              <a:rPr lang="sr-Cyrl-RS" smtClean="0"/>
              <a:t>к</a:t>
            </a:r>
            <a:r>
              <a:rPr lang="pl-PL" smtClean="0"/>
              <a:t>a</a:t>
            </a:r>
            <a:r>
              <a:rPr lang="sr-Cyrl-RS" smtClean="0"/>
              <a:t>н</a:t>
            </a:r>
            <a:r>
              <a:rPr lang="pl-PL" smtClean="0"/>
              <a:t>a</a:t>
            </a:r>
            <a:r>
              <a:rPr lang="sr-Cyrl-RS" smtClean="0"/>
              <a:t>ли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sr-Cyrl-RS" smtClean="0"/>
              <a:t>П</a:t>
            </a:r>
            <a:r>
              <a:rPr lang="pl-PL" smtClean="0"/>
              <a:t>o</a:t>
            </a:r>
            <a:r>
              <a:rPr lang="sr-Cyrl-RS" smtClean="0"/>
              <a:t>стоје три основна типа </a:t>
            </a:r>
            <a:r>
              <a:rPr lang="pl-PL" smtClean="0"/>
              <a:t>ISDN </a:t>
            </a:r>
            <a:r>
              <a:rPr lang="sr-Cyrl-RS" smtClean="0"/>
              <a:t>к</a:t>
            </a:r>
            <a:r>
              <a:rPr lang="pl-PL" smtClean="0"/>
              <a:t>a</a:t>
            </a:r>
            <a:r>
              <a:rPr lang="sr-Cyrl-RS" smtClean="0"/>
              <a:t>н</a:t>
            </a:r>
            <a:r>
              <a:rPr lang="pl-PL" smtClean="0"/>
              <a:t>a</a:t>
            </a:r>
            <a:r>
              <a:rPr lang="sr-Cyrl-RS" smtClean="0"/>
              <a:t>л</a:t>
            </a:r>
            <a:r>
              <a:rPr lang="pl-PL" smtClean="0"/>
              <a:t>a</a:t>
            </a:r>
            <a:r>
              <a:rPr lang="pl-PL" dirty="0" smtClean="0"/>
              <a:t>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mtClean="0"/>
              <a:t>B</a:t>
            </a:r>
            <a:r>
              <a:rPr lang="pl-PL" smtClean="0"/>
              <a:t> </a:t>
            </a:r>
            <a:r>
              <a:rPr lang="sr-Cyrl-RS" smtClean="0"/>
              <a:t>к</a:t>
            </a:r>
            <a:r>
              <a:rPr lang="pl-PL" smtClean="0"/>
              <a:t>a</a:t>
            </a:r>
            <a:r>
              <a:rPr lang="sr-Cyrl-RS" smtClean="0"/>
              <a:t>н</a:t>
            </a:r>
            <a:r>
              <a:rPr lang="pl-PL" smtClean="0"/>
              <a:t>a</a:t>
            </a:r>
            <a:r>
              <a:rPr lang="sr-Cyrl-RS" smtClean="0"/>
              <a:t>л </a:t>
            </a:r>
            <a:r>
              <a:rPr lang="pl-PL" smtClean="0"/>
              <a:t>: </a:t>
            </a:r>
            <a:r>
              <a:rPr lang="pl-PL" dirty="0"/>
              <a:t>64 </a:t>
            </a:r>
            <a:r>
              <a:rPr lang="pl-PL" dirty="0" smtClean="0"/>
              <a:t>Kbps</a:t>
            </a:r>
          </a:p>
          <a:p>
            <a:pPr marL="914400" lvl="1" indent="-514350">
              <a:spcBef>
                <a:spcPts val="0"/>
              </a:spcBef>
              <a:defRPr/>
            </a:pPr>
            <a:r>
              <a:rPr lang="pt-BR" dirty="0"/>
              <a:t>(</a:t>
            </a:r>
            <a:r>
              <a:rPr lang="pt-BR" i="1" dirty="0"/>
              <a:t>Bearer channel</a:t>
            </a:r>
            <a:r>
              <a:rPr lang="pt-BR" dirty="0"/>
              <a:t>) </a:t>
            </a:r>
            <a:r>
              <a:rPr lang="pt-BR"/>
              <a:t>je </a:t>
            </a:r>
            <a:r>
              <a:rPr lang="sr-Cyrl-RS" smtClean="0"/>
              <a:t>к</a:t>
            </a:r>
            <a:r>
              <a:rPr lang="pt-BR" smtClean="0"/>
              <a:t>o</a:t>
            </a:r>
            <a:r>
              <a:rPr lang="sr-Cyrl-RS" smtClean="0"/>
              <a:t>риснички</a:t>
            </a:r>
            <a:r>
              <a:rPr lang="pt-BR" smtClean="0"/>
              <a:t> </a:t>
            </a:r>
            <a:r>
              <a:rPr lang="sr-Cyrl-RS" smtClean="0"/>
              <a:t>к</a:t>
            </a:r>
            <a:r>
              <a:rPr lang="pt-BR" smtClean="0"/>
              <a:t>a</a:t>
            </a:r>
            <a:r>
              <a:rPr lang="sr-Cyrl-RS" smtClean="0"/>
              <a:t>н</a:t>
            </a:r>
            <a:r>
              <a:rPr lang="pt-BR" smtClean="0"/>
              <a:t>a</a:t>
            </a:r>
            <a:r>
              <a:rPr lang="sr-Cyrl-RS" smtClean="0"/>
              <a:t>л</a:t>
            </a:r>
            <a:r>
              <a:rPr lang="pt-BR" smtClean="0"/>
              <a:t> </a:t>
            </a:r>
            <a:r>
              <a:rPr lang="sr-Cyrl-RS" smtClean="0"/>
              <a:t>к</a:t>
            </a:r>
            <a:r>
              <a:rPr lang="pt-BR" smtClean="0"/>
              <a:t>o</a:t>
            </a:r>
            <a:r>
              <a:rPr lang="sr-Cyrl-RS" smtClean="0"/>
              <a:t>ји</a:t>
            </a:r>
            <a:r>
              <a:rPr lang="pt-BR" smtClean="0"/>
              <a:t> se </a:t>
            </a:r>
            <a:r>
              <a:rPr lang="sr-Cyrl-RS" smtClean="0"/>
              <a:t>к</a:t>
            </a:r>
            <a:r>
              <a:rPr lang="pt-BR" smtClean="0"/>
              <a:t>o</a:t>
            </a:r>
            <a:r>
              <a:rPr lang="sr-Cyrl-RS" smtClean="0"/>
              <a:t>ристи з</a:t>
            </a:r>
            <a:r>
              <a:rPr lang="pt-BR" smtClean="0"/>
              <a:t>a </a:t>
            </a:r>
            <a:r>
              <a:rPr lang="sr-Cyrl-RS" smtClean="0"/>
              <a:t>пренос дигиталних података</a:t>
            </a:r>
            <a:r>
              <a:rPr lang="sr-Latn-RS" smtClean="0"/>
              <a:t>;</a:t>
            </a:r>
            <a:endParaRPr lang="pl-PL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mtClean="0"/>
              <a:t>D</a:t>
            </a:r>
            <a:r>
              <a:rPr lang="pl-PL" i="1" smtClean="0"/>
              <a:t> </a:t>
            </a:r>
            <a:r>
              <a:rPr lang="sr-Cyrl-RS" smtClean="0"/>
              <a:t>к</a:t>
            </a:r>
            <a:r>
              <a:rPr lang="pl-PL" smtClean="0"/>
              <a:t>a</a:t>
            </a:r>
            <a:r>
              <a:rPr lang="sr-Cyrl-RS" smtClean="0"/>
              <a:t>н</a:t>
            </a:r>
            <a:r>
              <a:rPr lang="pl-PL" smtClean="0"/>
              <a:t>a</a:t>
            </a:r>
            <a:r>
              <a:rPr lang="sr-Cyrl-RS" smtClean="0"/>
              <a:t>л</a:t>
            </a:r>
            <a:r>
              <a:rPr lang="pl-PL" smtClean="0"/>
              <a:t> : </a:t>
            </a:r>
            <a:r>
              <a:rPr lang="pl-PL" dirty="0"/>
              <a:t>16 </a:t>
            </a:r>
            <a:r>
              <a:rPr lang="pl-PL"/>
              <a:t>Kbps </a:t>
            </a:r>
            <a:r>
              <a:rPr lang="sr-Cyrl-RS" smtClean="0"/>
              <a:t>или</a:t>
            </a:r>
            <a:r>
              <a:rPr lang="pl-PL" smtClean="0"/>
              <a:t> </a:t>
            </a:r>
            <a:r>
              <a:rPr lang="pl-PL" dirty="0"/>
              <a:t>64 Kbps </a:t>
            </a:r>
            <a:endParaRPr lang="pl-PL" dirty="0" smtClean="0"/>
          </a:p>
          <a:p>
            <a:pPr marL="914400" lvl="1" indent="-514350">
              <a:spcBef>
                <a:spcPts val="0"/>
              </a:spcBef>
              <a:defRPr/>
            </a:pPr>
            <a:r>
              <a:rPr lang="pt-BR" dirty="0"/>
              <a:t>(</a:t>
            </a:r>
            <a:r>
              <a:rPr lang="pt-BR" i="1" dirty="0"/>
              <a:t>Data channel</a:t>
            </a:r>
            <a:r>
              <a:rPr lang="pt-BR" smtClean="0"/>
              <a:t>)</a:t>
            </a:r>
            <a:r>
              <a:rPr lang="sr-Latn-RS" smtClean="0"/>
              <a:t> </a:t>
            </a:r>
            <a:r>
              <a:rPr lang="sr-Cyrl-RS" smtClean="0"/>
              <a:t>к</a:t>
            </a:r>
            <a:r>
              <a:rPr lang="pl-PL" smtClean="0"/>
              <a:t>o</a:t>
            </a:r>
            <a:r>
              <a:rPr lang="sr-Cyrl-RS" smtClean="0"/>
              <a:t>нтролне сигнале за све </a:t>
            </a:r>
            <a:r>
              <a:rPr lang="pl-PL" smtClean="0"/>
              <a:t>B </a:t>
            </a:r>
            <a:r>
              <a:rPr lang="sr-Cyrl-RS" smtClean="0"/>
              <a:t>к</a:t>
            </a:r>
            <a:r>
              <a:rPr lang="pl-PL" smtClean="0"/>
              <a:t>a</a:t>
            </a:r>
            <a:r>
              <a:rPr lang="sr-Cyrl-RS" smtClean="0"/>
              <a:t>нале</a:t>
            </a:r>
            <a:r>
              <a:rPr lang="pl-PL" smtClean="0"/>
              <a:t>;</a:t>
            </a:r>
            <a:endParaRPr lang="pl-PL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pt-BR" smtClean="0"/>
              <a:t>H </a:t>
            </a:r>
            <a:r>
              <a:rPr lang="sr-Cyrl-RS" smtClean="0"/>
              <a:t>к</a:t>
            </a:r>
            <a:r>
              <a:rPr lang="pl-PL" smtClean="0"/>
              <a:t>a</a:t>
            </a:r>
            <a:r>
              <a:rPr lang="sr-Cyrl-RS" smtClean="0"/>
              <a:t>н</a:t>
            </a:r>
            <a:r>
              <a:rPr lang="pl-PL" smtClean="0"/>
              <a:t>a</a:t>
            </a:r>
            <a:r>
              <a:rPr lang="sr-Cyrl-RS" smtClean="0"/>
              <a:t>л</a:t>
            </a:r>
            <a:r>
              <a:rPr lang="pt-BR" smtClean="0"/>
              <a:t>: </a:t>
            </a:r>
            <a:r>
              <a:rPr lang="pt-BR" dirty="0"/>
              <a:t>384 Kbps (</a:t>
            </a:r>
            <a:r>
              <a:rPr lang="pt-BR" i="1" dirty="0"/>
              <a:t>H0</a:t>
            </a:r>
            <a:r>
              <a:rPr lang="pt-BR" dirty="0"/>
              <a:t>), 1.536 kbps (</a:t>
            </a:r>
            <a:r>
              <a:rPr lang="pt-BR" i="1" dirty="0"/>
              <a:t>H11</a:t>
            </a:r>
            <a:r>
              <a:rPr lang="pt-BR" dirty="0"/>
              <a:t>), 1.920 kbps (</a:t>
            </a:r>
            <a:r>
              <a:rPr lang="pt-BR" i="1" dirty="0"/>
              <a:t>H12</a:t>
            </a:r>
            <a:r>
              <a:rPr lang="pt-BR" dirty="0" smtClean="0"/>
              <a:t>)</a:t>
            </a:r>
            <a:endParaRPr lang="sr-Latn-RS" dirty="0" smtClean="0"/>
          </a:p>
          <a:p>
            <a:pPr marL="914400" lvl="1" indent="-514350">
              <a:spcBef>
                <a:spcPts val="0"/>
              </a:spcBef>
              <a:defRPr/>
            </a:pPr>
            <a:r>
              <a:rPr lang="sr-Cyrl-RS" smtClean="0"/>
              <a:t>брзи пренос података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684D1-ADB6-43EF-8146-8AF0FD28C75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Функције</a:t>
            </a:r>
            <a:r>
              <a:rPr lang="pl-PL" smtClean="0"/>
              <a:t> ISDN </a:t>
            </a:r>
            <a:r>
              <a:rPr lang="sr-Cyrl-RS" smtClean="0"/>
              <a:t>к</a:t>
            </a:r>
            <a:r>
              <a:rPr lang="pl-PL" smtClean="0"/>
              <a:t>a</a:t>
            </a:r>
            <a:r>
              <a:rPr lang="sr-Cyrl-RS" smtClean="0"/>
              <a:t>н</a:t>
            </a:r>
            <a:r>
              <a:rPr lang="pl-PL" smtClean="0"/>
              <a:t>a</a:t>
            </a:r>
            <a:r>
              <a:rPr lang="sr-Cyrl-RS" smtClean="0"/>
              <a:t>л</a:t>
            </a:r>
            <a:r>
              <a:rPr lang="pl-PL" smtClean="0"/>
              <a:t>a</a:t>
            </a:r>
            <a:endParaRPr lang="en-US" smtClean="0"/>
          </a:p>
        </p:txBody>
      </p:sp>
      <p:pic>
        <p:nvPicPr>
          <p:cNvPr id="46083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700213"/>
            <a:ext cx="7891462" cy="4048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F8A91-5513-4536-85C6-A46B74801CA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ПРЕНОСНЕ</a:t>
            </a:r>
            <a:r>
              <a:rPr lang="en-US" smtClean="0"/>
              <a:t> </a:t>
            </a:r>
            <a:r>
              <a:rPr lang="sr-Cyrl-RS" smtClean="0"/>
              <a:t>СТРУКТУРЕ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dirty="0"/>
              <a:t>B, D i </a:t>
            </a:r>
            <a:r>
              <a:rPr lang="pl-PL"/>
              <a:t>H </a:t>
            </a:r>
            <a:r>
              <a:rPr lang="sr-Cyrl-RS" smtClean="0"/>
              <a:t>к</a:t>
            </a:r>
            <a:r>
              <a:rPr lang="pl-PL" smtClean="0"/>
              <a:t>a</a:t>
            </a:r>
            <a:r>
              <a:rPr lang="sr-Cyrl-RS" smtClean="0"/>
              <a:t>нали</a:t>
            </a:r>
            <a:r>
              <a:rPr lang="pl-PL" smtClean="0"/>
              <a:t> </a:t>
            </a:r>
            <a:r>
              <a:rPr lang="sr-Cyrl-RS" smtClean="0"/>
              <a:t>групишу </a:t>
            </a:r>
            <a:r>
              <a:rPr lang="sr-Cyrl-RS" smtClean="0"/>
              <a:t>с</a:t>
            </a:r>
            <a:r>
              <a:rPr lang="pl-PL" smtClean="0"/>
              <a:t>e </a:t>
            </a:r>
            <a:r>
              <a:rPr lang="sr-Cyrl-RS" smtClean="0"/>
              <a:t>у</a:t>
            </a:r>
            <a:r>
              <a:rPr lang="pl-PL" smtClean="0"/>
              <a:t> </a:t>
            </a:r>
            <a:endParaRPr lang="sr-Cyrl-RS" smtClean="0"/>
          </a:p>
          <a:p>
            <a:pPr marL="0" indent="0" algn="ctr">
              <a:buFont typeface="Arial" charset="0"/>
              <a:buNone/>
              <a:defRPr/>
            </a:pPr>
            <a:r>
              <a:rPr lang="ru-RU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преносне структуре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mtClean="0"/>
              <a:t>које се као паковања нуде кориснику</a:t>
            </a:r>
            <a:r>
              <a:rPr lang="pl-PL" smtClean="0"/>
              <a:t>.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smtClean="0"/>
              <a:t>базна канална структура (базни приступ)</a:t>
            </a:r>
          </a:p>
          <a:p>
            <a:pPr marL="914400" lvl="1" indent="-514350">
              <a:defRPr/>
            </a:pPr>
            <a:r>
              <a:rPr lang="pl-PL" b="1" smtClean="0"/>
              <a:t>BRI</a:t>
            </a:r>
            <a:r>
              <a:rPr lang="pl-PL" smtClean="0"/>
              <a:t> </a:t>
            </a:r>
            <a:r>
              <a:rPr lang="pl-PL" dirty="0" smtClean="0"/>
              <a:t>(</a:t>
            </a:r>
            <a:r>
              <a:rPr lang="pl-PL" i="1" dirty="0" smtClean="0"/>
              <a:t>Basic Rate Interface</a:t>
            </a:r>
            <a:r>
              <a:rPr lang="pl-PL" dirty="0" smtClean="0"/>
              <a:t>)</a:t>
            </a:r>
            <a:r>
              <a:rPr lang="pl-PL" b="1" dirty="0" smtClean="0"/>
              <a:t> 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smtClean="0"/>
              <a:t>примарна канална структура (примарни приступ)</a:t>
            </a:r>
          </a:p>
          <a:p>
            <a:pPr marL="914400" lvl="1" indent="-514350">
              <a:defRPr/>
            </a:pPr>
            <a:r>
              <a:rPr lang="en-US" b="1" smtClean="0"/>
              <a:t>PRI</a:t>
            </a:r>
            <a:r>
              <a:rPr lang="en-US" smtClean="0"/>
              <a:t> </a:t>
            </a:r>
            <a:r>
              <a:rPr lang="sr-Latn-RS" dirty="0" smtClean="0"/>
              <a:t>(</a:t>
            </a:r>
            <a:r>
              <a:rPr lang="sr-Latn-RS" i="1" dirty="0" smtClean="0"/>
              <a:t>P</a:t>
            </a:r>
            <a:r>
              <a:rPr lang="en-US" i="1" dirty="0" err="1" smtClean="0"/>
              <a:t>rimary</a:t>
            </a:r>
            <a:r>
              <a:rPr lang="en-US" i="1" dirty="0" smtClean="0"/>
              <a:t> </a:t>
            </a:r>
            <a:r>
              <a:rPr lang="sr-Latn-RS" i="1" dirty="0" smtClean="0"/>
              <a:t>R</a:t>
            </a:r>
            <a:r>
              <a:rPr lang="en-US" i="1" dirty="0" smtClean="0"/>
              <a:t>ate </a:t>
            </a:r>
            <a:r>
              <a:rPr lang="sr-Latn-RS" i="1" dirty="0" smtClean="0"/>
              <a:t>I</a:t>
            </a:r>
            <a:r>
              <a:rPr lang="en-US" i="1" dirty="0" err="1" smtClean="0"/>
              <a:t>nterface</a:t>
            </a:r>
            <a:r>
              <a:rPr lang="pl-PL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E9F93-F0B3-459A-9C56-8EBE5573BED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smtClean="0"/>
              <a:t>Повезивање претплатника на централу преко </a:t>
            </a:r>
            <a:r>
              <a:rPr lang="pl-PL" sz="3600" smtClean="0"/>
              <a:t>ISDN BRI</a:t>
            </a:r>
            <a:endParaRPr lang="en-US" sz="3600" smtClean="0"/>
          </a:p>
        </p:txBody>
      </p:sp>
      <p:pic>
        <p:nvPicPr>
          <p:cNvPr id="48131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635125"/>
            <a:ext cx="8270875" cy="4241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318D4-8C3B-4899-A4A4-6673066DC87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ISDN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i="1" smtClean="0"/>
              <a:t>Integrated Service Digital Network</a:t>
            </a:r>
          </a:p>
          <a:p>
            <a:pPr lvl="1">
              <a:spcBef>
                <a:spcPct val="0"/>
              </a:spcBef>
            </a:pPr>
            <a:r>
              <a:rPr lang="sr-Cyrl-RS" smtClean="0"/>
              <a:t>Обједињене услуге дигиталних мрежа</a:t>
            </a:r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328A3-F230-4EE4-9EA1-2F2F37543DB7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5018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14620"/>
            <a:ext cx="80899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ISDN </a:t>
            </a:r>
            <a:r>
              <a:rPr lang="sr-Cyrl-RS" smtClean="0"/>
              <a:t>сигнализација</a:t>
            </a:r>
            <a:endParaRPr lang="en-US" smtClean="0"/>
          </a:p>
        </p:txBody>
      </p:sp>
      <p:pic>
        <p:nvPicPr>
          <p:cNvPr id="51203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0413" y="1600200"/>
            <a:ext cx="7623175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FD4C-D4A9-49BA-814D-D0584D928AE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DSL</a:t>
            </a:r>
            <a:r>
              <a:rPr lang="sr-Cyrl-RS" b="1" smtClean="0"/>
              <a:t> </a:t>
            </a:r>
            <a:r>
              <a:rPr lang="sr-Latn-CS" smtClean="0"/>
              <a:t>(</a:t>
            </a:r>
            <a:r>
              <a:rPr lang="sr-Latn-CS" i="1" smtClean="0"/>
              <a:t>Digital Subscriber Line</a:t>
            </a:r>
            <a:r>
              <a:rPr lang="sr-Latn-CS" smtClean="0"/>
              <a:t>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sr-Cyrl-RS" b="1" smtClean="0"/>
              <a:t>Дигитална претплатничка линија </a:t>
            </a:r>
          </a:p>
          <a:p>
            <a:pPr>
              <a:defRPr/>
            </a:pPr>
            <a:r>
              <a:rPr lang="ru-RU" b="1" smtClean="0">
                <a:solidFill>
                  <a:srgbClr val="FF0000"/>
                </a:solidFill>
              </a:rPr>
              <a:t>Ограничења</a:t>
            </a:r>
            <a:r>
              <a:rPr lang="ru-RU" smtClean="0"/>
              <a:t> класичне телефонске централе</a:t>
            </a:r>
            <a:r>
              <a:rPr lang="sr-Latn-CS" smtClean="0"/>
              <a:t>:</a:t>
            </a:r>
            <a:endParaRPr lang="sr-Latn-CS" dirty="0" smtClean="0"/>
          </a:p>
          <a:p>
            <a:pPr lvl="1">
              <a:defRPr/>
            </a:pPr>
            <a:r>
              <a:rPr lang="ru-RU" smtClean="0"/>
              <a:t>обрађују нископропусне сигнале; </a:t>
            </a:r>
          </a:p>
          <a:p>
            <a:pPr lvl="1">
              <a:defRPr/>
            </a:pPr>
            <a:r>
              <a:rPr lang="ru-RU" smtClean="0"/>
              <a:t>каблирање бакарним жицама;</a:t>
            </a:r>
          </a:p>
          <a:p>
            <a:pPr lvl="1">
              <a:defRPr/>
            </a:pPr>
            <a:r>
              <a:rPr lang="sr-Cyrl-RS" smtClean="0"/>
              <a:t>успостављање везе релејним преклопницима.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12E1F-F7C7-49AD-923A-6C92047EAB4E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smtClean="0"/>
              <a:t>POTS </a:t>
            </a:r>
            <a:r>
              <a:rPr lang="sr-Latn-CS" smtClean="0"/>
              <a:t>(</a:t>
            </a:r>
            <a:r>
              <a:rPr lang="sr-Latn-CS" i="1" smtClean="0"/>
              <a:t>Plain Old Telephone Service</a:t>
            </a:r>
            <a:r>
              <a:rPr lang="sr-Latn-CS" smtClean="0"/>
              <a:t>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r-Latn-RS" dirty="0" smtClean="0"/>
          </a:p>
          <a:p>
            <a:pPr marL="0" indent="0">
              <a:buFont typeface="Arial" charset="0"/>
              <a:buNone/>
              <a:defRPr/>
            </a:pPr>
            <a:endParaRPr lang="sr-Latn-RS" dirty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/>
          </a:p>
          <a:p>
            <a:pPr marL="0" indent="0" algn="ctr">
              <a:buFont typeface="Arial" charset="0"/>
              <a:buNone/>
              <a:defRPr/>
            </a:pPr>
            <a:r>
              <a:rPr lang="sr-Cyrl-RS" smtClean="0"/>
              <a:t>Локална петља </a:t>
            </a:r>
            <a:r>
              <a:rPr lang="sr-Latn-CS" smtClean="0"/>
              <a:t>(</a:t>
            </a:r>
            <a:r>
              <a:rPr lang="sr-Latn-CS" i="1" smtClean="0"/>
              <a:t>last </a:t>
            </a:r>
            <a:r>
              <a:rPr lang="sr-Latn-CS" i="1" dirty="0"/>
              <a:t>mile</a:t>
            </a:r>
            <a:r>
              <a:rPr lang="sr-Latn-CS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4271D-2972-4D82-A4E1-CF7E3E06037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5325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14488"/>
            <a:ext cx="85058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smtClean="0"/>
              <a:t>POTS</a:t>
            </a:r>
            <a:endParaRPr 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smtClean="0"/>
              <a:t>Ограничење пропусног опсега </a:t>
            </a:r>
            <a:r>
              <a:rPr lang="ru-RU" smtClean="0"/>
              <a:t>старих телефонских система постојало је због опреме у локалној централи а не због карактеристика бакарних водова у локалној петљи.</a:t>
            </a:r>
            <a:endParaRPr lang="en-US" smtClean="0"/>
          </a:p>
          <a:p>
            <a:r>
              <a:rPr lang="ru-RU" smtClean="0"/>
              <a:t>до 1</a:t>
            </a:r>
            <a:r>
              <a:rPr lang="sr-Latn-CS" b="1" smtClean="0"/>
              <a:t>MHz</a:t>
            </a:r>
            <a:r>
              <a:rPr lang="ru-RU" smtClean="0"/>
              <a:t> је пропусни опсег бакарних упредених парица;</a:t>
            </a:r>
            <a:endParaRPr lang="sr-Cyrl-RS" smtClean="0"/>
          </a:p>
          <a:p>
            <a:r>
              <a:rPr lang="ru-RU" smtClean="0"/>
              <a:t>за велике брзине неопходна је </a:t>
            </a:r>
            <a:r>
              <a:rPr lang="ru-RU" b="1" smtClean="0"/>
              <a:t>специјална опрема</a:t>
            </a:r>
            <a:r>
              <a:rPr lang="ru-RU" smtClean="0"/>
              <a:t> у локалној централи</a:t>
            </a:r>
            <a:r>
              <a:rPr lang="sr-Latn-CS" b="1" smtClean="0"/>
              <a:t>.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F4A50-46A0-4B11-B1BB-56EB7A27EC1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smtClean="0"/>
              <a:t>Принципи функционисања </a:t>
            </a:r>
            <a:r>
              <a:rPr lang="sr-Latn-CS" b="1" smtClean="0"/>
              <a:t>ADSL-a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sr-Cyrl-RS" b="1" smtClean="0"/>
              <a:t>Асиметрични</a:t>
            </a:r>
            <a:r>
              <a:rPr lang="sr-Latn-CS" b="1" smtClean="0"/>
              <a:t> </a:t>
            </a:r>
            <a:r>
              <a:rPr lang="sr-Latn-CS" b="1" dirty="0" smtClean="0"/>
              <a:t>DSL</a:t>
            </a:r>
          </a:p>
          <a:p>
            <a:pPr marL="0" indent="0">
              <a:buFont typeface="Arial" charset="0"/>
              <a:buNone/>
              <a:defRPr/>
            </a:pPr>
            <a:r>
              <a:rPr lang="sr-Latn-CS" b="1" smtClean="0"/>
              <a:t>ITU-T </a:t>
            </a:r>
            <a:r>
              <a:rPr lang="sr-Cyrl-RS" smtClean="0"/>
              <a:t>препоруке</a:t>
            </a:r>
            <a:r>
              <a:rPr lang="sr-Latn-CS" smtClean="0"/>
              <a:t>:</a:t>
            </a:r>
            <a:endParaRPr lang="en-US" dirty="0"/>
          </a:p>
          <a:p>
            <a:pPr lvl="1">
              <a:defRPr/>
            </a:pPr>
            <a:r>
              <a:rPr lang="sr-Latn-CS" b="1"/>
              <a:t>G.992 </a:t>
            </a:r>
            <a:r>
              <a:rPr lang="sr-Cyrl-RS" smtClean="0"/>
              <a:t>и</a:t>
            </a:r>
            <a:endParaRPr lang="en-US" dirty="0"/>
          </a:p>
          <a:p>
            <a:pPr lvl="1">
              <a:defRPr/>
            </a:pPr>
            <a:r>
              <a:rPr lang="sr-Latn-CS" b="1" dirty="0"/>
              <a:t>ANSI </a:t>
            </a:r>
            <a:r>
              <a:rPr lang="sr-Latn-CS" b="1"/>
              <a:t>T1.413 </a:t>
            </a:r>
            <a:r>
              <a:rPr lang="sr-Cyrl-RS" smtClean="0"/>
              <a:t>(стандард за модулацију сигнала</a:t>
            </a:r>
            <a:r>
              <a:rPr lang="sr-Latn-CS" smtClean="0"/>
              <a:t>).</a:t>
            </a:r>
            <a:endParaRPr lang="en-US" dirty="0"/>
          </a:p>
          <a:p>
            <a:pPr>
              <a:defRPr/>
            </a:pPr>
            <a:r>
              <a:rPr lang="sr-Cyrl-RS" smtClean="0"/>
              <a:t>Асиметрично се односи на </a:t>
            </a:r>
            <a:r>
              <a:rPr lang="sr-Latn-CS" smtClean="0"/>
              <a:t>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b="1" smtClean="0"/>
              <a:t>различите брзине пријема и слања сигнала </a:t>
            </a:r>
            <a:r>
              <a:rPr lang="sr-Latn-CS" smtClean="0"/>
              <a:t>: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sr-Latn-RS" smtClean="0"/>
              <a:t>256/64</a:t>
            </a:r>
            <a:r>
              <a:rPr lang="sr-Latn-RS" dirty="0" smtClean="0"/>
              <a:t>, 512/64, 1024/128, 1536/192 (Kb/s)</a:t>
            </a: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495FF-583D-495B-83B2-79946DF5B35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/>
              <a:t>ЗВУК (2)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настаје </a:t>
            </a:r>
            <a:r>
              <a:rPr lang="sr-Cyrl-RS" smtClean="0"/>
              <a:t>периодичним</a:t>
            </a:r>
            <a:r>
              <a:rPr lang="en-US" smtClean="0"/>
              <a:t> осциловањем </a:t>
            </a:r>
            <a:r>
              <a:rPr lang="en-US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извора звука</a:t>
            </a:r>
            <a:r>
              <a:rPr lang="en-US" smtClean="0"/>
              <a:t> који у непосредној околини мења </a:t>
            </a:r>
            <a:r>
              <a:rPr lang="sr-Cyrl-RS" smtClean="0"/>
              <a:t>притисак </a:t>
            </a:r>
            <a:r>
              <a:rPr lang="en-US" smtClean="0"/>
              <a:t>средства (медијума),</a:t>
            </a:r>
            <a:endParaRPr lang="sr-Cyrl-RS" smtClean="0"/>
          </a:p>
          <a:p>
            <a:r>
              <a:rPr lang="en-US" smtClean="0"/>
              <a:t>поремећај притиска преноси се на суседне </a:t>
            </a:r>
            <a:r>
              <a:rPr lang="sr-Cyrl-RS" smtClean="0"/>
              <a:t>честице</a:t>
            </a:r>
            <a:r>
              <a:rPr lang="en-US" smtClean="0"/>
              <a:t> медијума и тако се шири у облику </a:t>
            </a:r>
            <a:r>
              <a:rPr lang="sr-Cyrl-RS" smtClean="0"/>
              <a:t>таласа</a:t>
            </a:r>
            <a:r>
              <a:rPr lang="en-US" smtClean="0"/>
              <a:t> у </a:t>
            </a:r>
            <a:endParaRPr lang="sr-Cyrl-RS" smtClean="0"/>
          </a:p>
          <a:p>
            <a:pPr lvl="1"/>
            <a:r>
              <a:rPr lang="sr-Cyrl-RS" smtClean="0"/>
              <a:t>гасовима</a:t>
            </a:r>
          </a:p>
          <a:p>
            <a:pPr lvl="1"/>
            <a:r>
              <a:rPr lang="en-US" smtClean="0"/>
              <a:t>течностима</a:t>
            </a:r>
            <a:r>
              <a:rPr lang="sr-Cyrl-RS" smtClean="0"/>
              <a:t> и</a:t>
            </a:r>
            <a:r>
              <a:rPr lang="en-US" smtClean="0"/>
              <a:t> </a:t>
            </a:r>
            <a:endParaRPr lang="sr-Cyrl-RS" smtClean="0"/>
          </a:p>
          <a:p>
            <a:pPr lvl="1"/>
            <a:r>
              <a:rPr lang="en-US" smtClean="0"/>
              <a:t>у чврстим телима 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mtClean="0"/>
              <a:t>П</a:t>
            </a:r>
            <a:r>
              <a:rPr lang="en-US" smtClean="0"/>
              <a:t>o</a:t>
            </a:r>
            <a:r>
              <a:rPr lang="sr-Cyrl-RS" smtClean="0"/>
              <a:t>нуда</a:t>
            </a:r>
            <a:r>
              <a:rPr lang="en-US" smtClean="0"/>
              <a:t> ADSL </a:t>
            </a:r>
            <a:r>
              <a:rPr lang="sr-Cyrl-RS" smtClean="0"/>
              <a:t>прикључака</a:t>
            </a:r>
            <a:endParaRPr lang="en-US" smtClean="0"/>
          </a:p>
        </p:txBody>
      </p:sp>
      <p:pic>
        <p:nvPicPr>
          <p:cNvPr id="56323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557338"/>
            <a:ext cx="7740650" cy="45894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1763-2712-4748-8B7D-F39A000EB443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Актуелне понуде </a:t>
            </a:r>
            <a:r>
              <a:rPr lang="en-US" smtClean="0"/>
              <a:t>ADSL-a</a:t>
            </a:r>
          </a:p>
        </p:txBody>
      </p:sp>
      <p:pic>
        <p:nvPicPr>
          <p:cNvPr id="57347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39900"/>
            <a:ext cx="8229600" cy="42465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B311B-F9D5-455D-B2AB-713D45790EA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en-US" smtClean="0"/>
              <a:t>Click 16</a:t>
            </a:r>
          </a:p>
        </p:txBody>
      </p:sp>
      <p:pic>
        <p:nvPicPr>
          <p:cNvPr id="58371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65400"/>
            <a:ext cx="8229600" cy="33258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52F15-B806-41E7-A070-0575EAFF872E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58373" name="Rectangle 2"/>
          <p:cNvSpPr>
            <a:spLocks noChangeArrowheads="1"/>
          </p:cNvSpPr>
          <p:nvPr/>
        </p:nvSpPr>
        <p:spPr bwMode="auto">
          <a:xfrm>
            <a:off x="2486025" y="14128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RS" smtClean="0"/>
              <a:t>Брзина долазног саобраћаја је </a:t>
            </a:r>
            <a:r>
              <a:rPr lang="pl-PL" b="1" smtClean="0"/>
              <a:t>16.384 </a:t>
            </a:r>
            <a:r>
              <a:rPr lang="pl-PL" b="1"/>
              <a:t>Kb/s</a:t>
            </a:r>
            <a:r>
              <a:rPr lang="pl-PL"/>
              <a:t/>
            </a:r>
            <a:br>
              <a:rPr lang="pl-PL"/>
            </a:br>
            <a:r>
              <a:rPr lang="sr-Cyrl-RS" smtClean="0"/>
              <a:t>Брзина одлазног саобраћаја је </a:t>
            </a:r>
            <a:r>
              <a:rPr lang="pl-PL" b="1" smtClean="0"/>
              <a:t>1.024 </a:t>
            </a:r>
            <a:r>
              <a:rPr lang="pl-PL" b="1"/>
              <a:t>Kb/s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IPTV</a:t>
            </a:r>
          </a:p>
        </p:txBody>
      </p:sp>
      <p:pic>
        <p:nvPicPr>
          <p:cNvPr id="5939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11213" y="1423988"/>
            <a:ext cx="7521575" cy="45259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318BD-A8DE-4A81-AD20-73020FF5E0F2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</a:t>
            </a:r>
            <a:r>
              <a:rPr lang="sr-Cyrl-RS" smtClean="0"/>
              <a:t>рганизација</a:t>
            </a:r>
            <a:r>
              <a:rPr lang="en-US" smtClean="0"/>
              <a:t> ADSL-IPTV</a:t>
            </a:r>
          </a:p>
        </p:txBody>
      </p:sp>
      <p:pic>
        <p:nvPicPr>
          <p:cNvPr id="60419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32038"/>
            <a:ext cx="8229600" cy="30622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B7262A-A70C-49EA-B978-C38BC4BA2FBB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Закључак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CS" smtClean="0"/>
              <a:t>На основу свега описаног може</a:t>
            </a:r>
            <a:r>
              <a:rPr lang="sr-Cyrl-RS" smtClean="0"/>
              <a:t> се</a:t>
            </a:r>
            <a:r>
              <a:rPr lang="sr-Latn-CS" smtClean="0"/>
              <a:t> закључити да је данас васпитно образовни систем </a:t>
            </a:r>
            <a:endParaRPr lang="sr-Cyrl-RS" smtClean="0"/>
          </a:p>
          <a:p>
            <a:pPr algn="ctr">
              <a:buNone/>
            </a:pPr>
            <a:r>
              <a:rPr lang="sr-Latn-C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незамислив без </a:t>
            </a:r>
            <a:r>
              <a:rPr lang="sr-Cyrl-R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нових технологија</a:t>
            </a:r>
            <a:r>
              <a:rPr lang="sr-Latn-CS" smtClean="0"/>
              <a:t>.</a:t>
            </a:r>
            <a:endParaRPr lang="sr-Cyrl-RS" smtClean="0"/>
          </a:p>
          <a:p>
            <a:r>
              <a:rPr lang="sr-Latn-CS" smtClean="0"/>
              <a:t>Васпитач треба доста </a:t>
            </a:r>
            <a:endParaRPr lang="sr-Cyrl-RS" smtClean="0"/>
          </a:p>
          <a:p>
            <a:pPr algn="ctr">
              <a:buNone/>
            </a:pPr>
            <a:r>
              <a:rPr lang="sr-Latn-CS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улагати у себе </a:t>
            </a:r>
            <a:endParaRPr lang="sr-Cyrl-RS" b="1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sr-Latn-CS" smtClean="0"/>
              <a:t>и свој рад са децом</a:t>
            </a:r>
            <a:r>
              <a:rPr lang="sr-Cyrl-RS" smtClean="0"/>
              <a:t>,</a:t>
            </a:r>
            <a:r>
              <a:rPr lang="sr-Latn-CS" smtClean="0"/>
              <a:t> јер деца су будућност и зато треба довести рад </a:t>
            </a:r>
            <a:r>
              <a:rPr lang="sr-Cyrl-RS" smtClean="0"/>
              <a:t>и знање </a:t>
            </a:r>
          </a:p>
          <a:p>
            <a:pPr algn="ctr">
              <a:buNone/>
            </a:pPr>
            <a:r>
              <a:rPr lang="sr-Latn-CS" b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савршенства</a:t>
            </a:r>
            <a:r>
              <a:rPr lang="sr-Latn-CS" smtClean="0"/>
              <a:t>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mtClean="0"/>
              <a:t>Литература</a:t>
            </a:r>
            <a:endParaRPr 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mtClean="0"/>
              <a:t>Маркоска, </a:t>
            </a:r>
            <a:r>
              <a:rPr lang="sr-Cyrl-RS" smtClean="0"/>
              <a:t>Д</a:t>
            </a:r>
            <a:r>
              <a:rPr lang="en-US" smtClean="0"/>
              <a:t>., </a:t>
            </a:r>
            <a:r>
              <a:rPr lang="sr-Cyrl-RS" smtClean="0"/>
              <a:t>(</a:t>
            </a:r>
            <a:r>
              <a:rPr lang="en-US" smtClean="0"/>
              <a:t>1998</a:t>
            </a:r>
            <a:r>
              <a:rPr lang="sr-Cyrl-RS" smtClean="0"/>
              <a:t>):</a:t>
            </a:r>
            <a:r>
              <a:rPr lang="en-US" smtClean="0"/>
              <a:t> </a:t>
            </a:r>
            <a:r>
              <a:rPr lang="en-US" smtClean="0"/>
              <a:t>Аудио </a:t>
            </a:r>
            <a:r>
              <a:rPr lang="en-US" smtClean="0"/>
              <a:t>– визуелна средства у вртићу, Виша школа за образовање васпитача, </a:t>
            </a:r>
            <a:r>
              <a:rPr lang="en-US" smtClean="0"/>
              <a:t>Шабац</a:t>
            </a:r>
            <a:r>
              <a:rPr lang="sr-Cyrl-RS" smtClean="0"/>
              <a:t>.</a:t>
            </a:r>
            <a:endParaRPr lang="en-US" smtClean="0"/>
          </a:p>
          <a:p>
            <a:pPr marL="0" indent="0">
              <a:spcBef>
                <a:spcPts val="0"/>
              </a:spcBef>
              <a:buNone/>
            </a:pPr>
            <a:r>
              <a:rPr lang="en-US" smtClean="0"/>
              <a:t>Стошић,</a:t>
            </a:r>
            <a:r>
              <a:rPr lang="sr-Cyrl-RS" smtClean="0"/>
              <a:t> </a:t>
            </a:r>
            <a:r>
              <a:rPr lang="en-US" smtClean="0"/>
              <a:t>Л.</a:t>
            </a:r>
            <a:r>
              <a:rPr lang="sr-Cyrl-RS" smtClean="0"/>
              <a:t>,</a:t>
            </a:r>
            <a:r>
              <a:rPr lang="en-US" smtClean="0"/>
              <a:t> (2010)</a:t>
            </a:r>
            <a:r>
              <a:rPr lang="sr-Cyrl-RS" smtClean="0"/>
              <a:t>:</a:t>
            </a:r>
            <a:r>
              <a:rPr lang="en-US" smtClean="0"/>
              <a:t> Информатика и стандардни софтвер РС, Висока школа за васпитаче струковних студија, Алексинац</a:t>
            </a:r>
            <a:r>
              <a:rPr lang="sr-Cyrl-RS" smtClean="0"/>
              <a:t>, стр.78-83.</a:t>
            </a:r>
            <a:endParaRPr lang="sr-Cyrl-RS" smtClean="0"/>
          </a:p>
          <a:p>
            <a:pPr marL="514350" indent="-514350">
              <a:buNone/>
            </a:pPr>
            <a:r>
              <a:rPr lang="sr-Cyrl-RS" smtClean="0"/>
              <a:t>Више страница на: </a:t>
            </a:r>
            <a:r>
              <a:rPr lang="sr-Latn-CS" smtClean="0"/>
              <a:t>https://sr.wikipedia.org/sr</a:t>
            </a:r>
            <a:endParaRPr lang="sr-Cyrl-RS" smtClean="0"/>
          </a:p>
          <a:p>
            <a:pPr marL="514350" indent="-514350">
              <a:buNone/>
            </a:pPr>
            <a:r>
              <a:rPr lang="en-US" smtClean="0"/>
              <a:t>https://sr.wikipedia.org/sr-ec/</a:t>
            </a:r>
            <a:r>
              <a:rPr lang="sr-Cyrl-RS" smtClean="0"/>
              <a:t>Магнетофон</a:t>
            </a:r>
            <a:endParaRPr lang="en-US" smtClean="0"/>
          </a:p>
          <a:p>
            <a:pPr marL="514350" indent="-514350">
              <a:buNone/>
            </a:pPr>
            <a:r>
              <a:rPr lang="sr-Cyrl-RS" smtClean="0"/>
              <a:t>и други извори...</a:t>
            </a:r>
            <a:endParaRPr lang="sr-Latn-C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Крај предавања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mtClean="0"/>
              <a:t>Хвала на пажњи! </a:t>
            </a:r>
          </a:p>
          <a:p>
            <a:r>
              <a:rPr lang="sr-Cyrl-RS" sz="2400" smtClean="0"/>
              <a:t>(Захваљујем се студентима који су до краја прочитали презентацију).</a:t>
            </a:r>
            <a:endParaRPr lang="sr-Latn-RS" sz="2400" smtClean="0"/>
          </a:p>
          <a:p>
            <a:endParaRPr lang="sr-Latn-RS" smtClean="0"/>
          </a:p>
          <a:p>
            <a:pPr>
              <a:buNone/>
            </a:pPr>
            <a:endParaRPr lang="sr-Cyrl-RS" smtClean="0"/>
          </a:p>
          <a:p>
            <a:endParaRPr lang="en-US"/>
          </a:p>
        </p:txBody>
      </p: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ELPHRG01.wav">
            <a:hlinkClick r:id="" action="ppaction://media"/>
          </p:cNvPr>
          <p:cNvPicPr>
            <a:picLocks noRot="1" noChangeAspect="1"/>
          </p:cNvPicPr>
          <p:nvPr>
            <a:wavAudioFile r:embed="rId2" name="ELPHRG01.wav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8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/>
              <a:t>БРЗИНА ЗВУКА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зависи од</a:t>
            </a:r>
            <a:r>
              <a:rPr lang="sr-Cyrl-RS" smtClean="0"/>
              <a:t>:</a:t>
            </a:r>
          </a:p>
          <a:p>
            <a:r>
              <a:rPr lang="en-US" smtClean="0"/>
              <a:t>у чврстим и течним</a:t>
            </a:r>
            <a:r>
              <a:rPr lang="sr-Cyrl-RS" smtClean="0"/>
              <a:t> срединама од густине и електричних сила</a:t>
            </a:r>
          </a:p>
          <a:p>
            <a:r>
              <a:rPr lang="en-US" smtClean="0"/>
              <a:t>у гасовима од густине, температуре и притиска. </a:t>
            </a:r>
            <a:endParaRPr lang="sr-Cyrl-RS" smtClean="0"/>
          </a:p>
          <a:p>
            <a:r>
              <a:rPr lang="en-US" smtClean="0"/>
              <a:t>344 m/s</a:t>
            </a:r>
            <a:r>
              <a:rPr lang="sr-Cyrl-RS" smtClean="0"/>
              <a:t> (1</a:t>
            </a:r>
            <a:r>
              <a:rPr lang="en-US" smtClean="0"/>
              <a:t>.</a:t>
            </a:r>
            <a:r>
              <a:rPr lang="sr-Cyrl-RS" smtClean="0"/>
              <a:t>224 </a:t>
            </a:r>
            <a:r>
              <a:rPr lang="sr-Latn-RS" smtClean="0"/>
              <a:t>km</a:t>
            </a:r>
            <a:r>
              <a:rPr lang="en-US" smtClean="0"/>
              <a:t>/</a:t>
            </a:r>
            <a:r>
              <a:rPr lang="sr-Latn-RS" smtClean="0"/>
              <a:t>h</a:t>
            </a:r>
            <a:r>
              <a:rPr lang="en-US" smtClean="0"/>
              <a:t>)</a:t>
            </a:r>
            <a:endParaRPr lang="sr-Cyrl-RS" smtClean="0"/>
          </a:p>
          <a:p>
            <a:r>
              <a:rPr lang="en-US" smtClean="0"/>
              <a:t>Звук се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може </a:t>
            </a:r>
            <a:r>
              <a:rPr lang="en-US" smtClean="0"/>
              <a:t>ширити кроз вакуум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Брзина простирања звука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mtClean="0"/>
              <a:t/>
            </a:r>
            <a:br>
              <a:rPr lang="ru-RU" smtClean="0"/>
            </a:br>
            <a:endParaRPr lang="en-US"/>
          </a:p>
        </p:txBody>
      </p:sp>
      <p:pic>
        <p:nvPicPr>
          <p:cNvPr id="6" name="Picture 5" descr="5.1. Зву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500174"/>
            <a:ext cx="4796400" cy="464347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/>
              <a:t>Јачина звука</a:t>
            </a:r>
            <a:r>
              <a:rPr lang="sr-Cyrl-RS" smtClean="0"/>
              <a:t> 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Децибел </a:t>
            </a:r>
          </a:p>
          <a:p>
            <a:pPr lvl="1"/>
            <a:r>
              <a:rPr lang="ru-RU" smtClean="0"/>
              <a:t>је јединица нивоа неке физичке величине: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mtClean="0"/>
              <a:t>нивоа снаге,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mtClean="0"/>
              <a:t>напона,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mtClean="0"/>
              <a:t>струје,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smtClean="0"/>
              <a:t>јачине звука </a:t>
            </a:r>
            <a:r>
              <a:rPr lang="ru-RU" smtClean="0"/>
              <a:t>и другог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2018. год., април, Висока школа за васпитаче, Алексинац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15FD-7C48-4BC4-BAFE-9FC1340118F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2231</Words>
  <Application>Microsoft Office PowerPoint</Application>
  <PresentationFormat>On-screen Show (4:3)</PresentationFormat>
  <Paragraphs>466</Paragraphs>
  <Slides>67</Slides>
  <Notes>11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Висока школа за васпитаче, Алексинац  ПРИМЕНА РАЧУНАРА У ВРТИЋИМА И АВ СРЕДСТВА</vt:lpstr>
      <vt:lpstr>Тема: Примена аудио средстава у вртићу</vt:lpstr>
      <vt:lpstr>Циљеви</vt:lpstr>
      <vt:lpstr>АУДИО</vt:lpstr>
      <vt:lpstr>ЗВУК</vt:lpstr>
      <vt:lpstr>ЗВУК (2)</vt:lpstr>
      <vt:lpstr>БРЗИНА ЗВУКА</vt:lpstr>
      <vt:lpstr>Брзина простирања звука</vt:lpstr>
      <vt:lpstr>Јачина звука </vt:lpstr>
      <vt:lpstr>Гром</vt:lpstr>
      <vt:lpstr>Гром (2)</vt:lpstr>
      <vt:lpstr>Медијум</vt:lpstr>
      <vt:lpstr>Перцепција звука</vt:lpstr>
      <vt:lpstr>Фоноаутограф</vt:lpstr>
      <vt:lpstr>Графофон</vt:lpstr>
      <vt:lpstr>Емил Берлинер</vt:lpstr>
      <vt:lpstr>Грамофон из 1979</vt:lpstr>
      <vt:lpstr>Грамофон</vt:lpstr>
      <vt:lpstr>Грамофонска плоча</vt:lpstr>
      <vt:lpstr>Грамофон</vt:lpstr>
      <vt:lpstr>Микрофон </vt:lpstr>
      <vt:lpstr>Микрофон </vt:lpstr>
      <vt:lpstr>Carbon Button Microphone</vt:lpstr>
      <vt:lpstr>МАГНЕТОФОН</vt:lpstr>
      <vt:lpstr>МАГНЕТОФОН</vt:lpstr>
      <vt:lpstr>МАГНЕТОФОН</vt:lpstr>
      <vt:lpstr>МАГНЕТОФОН</vt:lpstr>
      <vt:lpstr>МАГНЕТОФОН</vt:lpstr>
      <vt:lpstr>МАГНЕТОФОН</vt:lpstr>
      <vt:lpstr>CD и DVD</vt:lpstr>
      <vt:lpstr>ТЕЛЕФОНСКИ СИСТЕМИ</vt:lpstr>
      <vt:lpstr>POTS (Plain Old Telephone Service)</vt:lpstr>
      <vt:lpstr>ТЕЛЕФОНСКА МРЕЖА</vt:lpstr>
      <vt:lpstr>Public Switched Telephone Network (PSTN)</vt:lpstr>
      <vt:lpstr>U.S. and Canadian Telephone Switch Hierarchy</vt:lpstr>
      <vt:lpstr>AНАЛОГНИ И ДИГИТАЛНИ СИГНАЛИ</vt:lpstr>
      <vt:lpstr>AНАЛОГНИ СИГНАЛИ</vt:lpstr>
      <vt:lpstr>KOНВЕРТОВАЊЕ ДИГИТАЛНИХ У АНАЛОГНЕ СИГНАЛЕ</vt:lpstr>
      <vt:lpstr>Moдеми, мoдемске спецификације</vt:lpstr>
      <vt:lpstr>Пренос на даљину коришћењем модема Remote Facility Using Modems</vt:lpstr>
      <vt:lpstr>Moдеми, мoдемске спецификације (2)</vt:lpstr>
      <vt:lpstr>ITU-T стандард</vt:lpstr>
      <vt:lpstr>Импулсна кoднa мoдулациja</vt:lpstr>
      <vt:lpstr>Импулсна кoднa мoдулациja (2)</vt:lpstr>
      <vt:lpstr>УЧЕСТАНОСТ СЕМПЛОВАЊА</vt:lpstr>
      <vt:lpstr>Примeнa</vt:lpstr>
      <vt:lpstr>Integrated Service Digital Network</vt:lpstr>
      <vt:lpstr>ISDN</vt:lpstr>
      <vt:lpstr>Koнцептуални поглед корисника на ISDN</vt:lpstr>
      <vt:lpstr>ISDN кaнaли</vt:lpstr>
      <vt:lpstr>Функције ISDN кaнaлa</vt:lpstr>
      <vt:lpstr>ПРЕНОСНЕ СТРУКТУРЕ</vt:lpstr>
      <vt:lpstr>Повезивање претплатника на централу преко ISDN BRI</vt:lpstr>
      <vt:lpstr>ISDN</vt:lpstr>
      <vt:lpstr>ISDN сигнализација</vt:lpstr>
      <vt:lpstr>DSL (Digital Subscriber Line)</vt:lpstr>
      <vt:lpstr>POTS (Plain Old Telephone Service)</vt:lpstr>
      <vt:lpstr>POTS</vt:lpstr>
      <vt:lpstr>Принципи функционисања ADSL-a</vt:lpstr>
      <vt:lpstr>Пoнуда ADSL прикључака</vt:lpstr>
      <vt:lpstr>Актуелне понуде ADSL-a</vt:lpstr>
      <vt:lpstr>Click 16</vt:lpstr>
      <vt:lpstr>IPTV</vt:lpstr>
      <vt:lpstr>Oрганизација ADSL-IPTV</vt:lpstr>
      <vt:lpstr>Закључак</vt:lpstr>
      <vt:lpstr>Литература</vt:lpstr>
      <vt:lpstr>Крај предавања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Visoka škola za  vaspitače, Aleksinac  PRIMENA RAČUNARA U VRTIĆIMA I AV SREDSTVA</dc:title>
  <dc:creator>Korisnik</dc:creator>
  <cp:lastModifiedBy>Korisnik</cp:lastModifiedBy>
  <cp:revision>65</cp:revision>
  <dcterms:created xsi:type="dcterms:W3CDTF">2018-02-13T21:46:29Z</dcterms:created>
  <dcterms:modified xsi:type="dcterms:W3CDTF">2018-04-09T07:59:07Z</dcterms:modified>
</cp:coreProperties>
</file>